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33_A16C0D04.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6"/>
  </p:notesMasterIdLst>
  <p:handoutMasterIdLst>
    <p:handoutMasterId r:id="rId47"/>
  </p:handoutMasterIdLst>
  <p:sldIdLst>
    <p:sldId id="264" r:id="rId2"/>
    <p:sldId id="300" r:id="rId3"/>
    <p:sldId id="307" r:id="rId4"/>
    <p:sldId id="311" r:id="rId5"/>
    <p:sldId id="308" r:id="rId6"/>
    <p:sldId id="309" r:id="rId7"/>
    <p:sldId id="310" r:id="rId8"/>
    <p:sldId id="304" r:id="rId9"/>
    <p:sldId id="292" r:id="rId10"/>
    <p:sldId id="299" r:id="rId11"/>
    <p:sldId id="291" r:id="rId12"/>
    <p:sldId id="295" r:id="rId13"/>
    <p:sldId id="294" r:id="rId14"/>
    <p:sldId id="296" r:id="rId15"/>
    <p:sldId id="270" r:id="rId16"/>
    <p:sldId id="285" r:id="rId17"/>
    <p:sldId id="326" r:id="rId18"/>
    <p:sldId id="286" r:id="rId19"/>
    <p:sldId id="287" r:id="rId20"/>
    <p:sldId id="288" r:id="rId21"/>
    <p:sldId id="289" r:id="rId22"/>
    <p:sldId id="319" r:id="rId23"/>
    <p:sldId id="271" r:id="rId24"/>
    <p:sldId id="322" r:id="rId25"/>
    <p:sldId id="315" r:id="rId26"/>
    <p:sldId id="325" r:id="rId27"/>
    <p:sldId id="327" r:id="rId28"/>
    <p:sldId id="324" r:id="rId29"/>
    <p:sldId id="313" r:id="rId30"/>
    <p:sldId id="317" r:id="rId31"/>
    <p:sldId id="297" r:id="rId32"/>
    <p:sldId id="320" r:id="rId33"/>
    <p:sldId id="339" r:id="rId34"/>
    <p:sldId id="328" r:id="rId35"/>
    <p:sldId id="329" r:id="rId36"/>
    <p:sldId id="330" r:id="rId37"/>
    <p:sldId id="331" r:id="rId38"/>
    <p:sldId id="332" r:id="rId39"/>
    <p:sldId id="333" r:id="rId40"/>
    <p:sldId id="338" r:id="rId41"/>
    <p:sldId id="334" r:id="rId42"/>
    <p:sldId id="336" r:id="rId43"/>
    <p:sldId id="335" r:id="rId44"/>
    <p:sldId id="337" r:id="rId4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or" initials="M"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60B2"/>
    <a:srgbClr val="FFFFFF"/>
    <a:srgbClr val="FEFEFE"/>
    <a:srgbClr val="898989"/>
    <a:srgbClr val="B90F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76634" autoAdjust="0"/>
  </p:normalViewPr>
  <p:slideViewPr>
    <p:cSldViewPr snapToGrid="0">
      <p:cViewPr>
        <p:scale>
          <a:sx n="150" d="100"/>
          <a:sy n="150" d="100"/>
        </p:scale>
        <p:origin x="-1236" y="-1578"/>
      </p:cViewPr>
      <p:guideLst>
        <p:guide orient="horz" pos="2160"/>
        <p:guide pos="3840"/>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133_A16C0D04.xml><?xml version="1.0" encoding="utf-8"?>
<p188:cmLst xmlns:a="http://schemas.openxmlformats.org/drawingml/2006/main" xmlns:r="http://schemas.openxmlformats.org/officeDocument/2006/relationships" xmlns:p188="http://schemas.microsoft.com/office/powerpoint/2018/8/main">
  <p188:cm id="{0F2478FC-00C6-426B-A9DC-084B2293D37A}" authorId="{00000000-0000-0000-0000-000000000000}" status="resolved" created="2024-12-11T06:46:32.911">
    <pc:sldMkLst xmlns:pc="http://schemas.microsoft.com/office/powerpoint/2013/main/command">
      <pc:docMk/>
      <pc:sldMk cId="2708212996" sldId="307"/>
    </pc:sldMkLst>
    <p188:txBody>
      <a:bodyPr/>
      <a:lstStyle/>
      <a:p>
        <a:r>
          <a:rPr lang="en-US"/>
          <a:t>Is author better here rather than paper author? Maybe you can show the author and paper separately</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1A78A55-3702-A9DD-485B-6C2348BAE62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903E01-EAFE-473E-9404-4EBCA1BD0397}" type="datetime1">
              <a:rPr lang="de-DE" smtClean="0">
                <a:solidFill>
                  <a:srgbClr val="898989"/>
                </a:solidFill>
              </a:rPr>
              <a:t>27.02.2025</a:t>
            </a:fld>
            <a:endParaRPr lang="de-DE">
              <a:solidFill>
                <a:srgbClr val="898989"/>
              </a:solidFill>
            </a:endParaRPr>
          </a:p>
        </p:txBody>
      </p:sp>
      <p:sp>
        <p:nvSpPr>
          <p:cNvPr id="4" name="Fußzeilenplatzhalter 3">
            <a:extLst>
              <a:ext uri="{FF2B5EF4-FFF2-40B4-BE49-F238E27FC236}">
                <a16:creationId xmlns:a16="http://schemas.microsoft.com/office/drawing/2014/main" id="{A3380354-33AD-CAA5-CECB-C976388172E2}"/>
              </a:ext>
            </a:extLst>
          </p:cNvPr>
          <p:cNvSpPr>
            <a:spLocks noGrp="1"/>
          </p:cNvSpPr>
          <p:nvPr>
            <p:ph type="ftr" sz="quarter" idx="2"/>
          </p:nvPr>
        </p:nvSpPr>
        <p:spPr>
          <a:xfrm>
            <a:off x="-1895" y="7812000"/>
            <a:ext cx="2971800" cy="458787"/>
          </a:xfrm>
          <a:prstGeom prst="rect">
            <a:avLst/>
          </a:prstGeom>
        </p:spPr>
        <p:txBody>
          <a:bodyPr vert="horz" lIns="91440" tIns="45720" rIns="91440" bIns="45720" rtlCol="0" anchor="b"/>
          <a:lstStyle>
            <a:lvl1pPr algn="l">
              <a:defRPr sz="1200"/>
            </a:lvl1pPr>
          </a:lstStyle>
          <a:p>
            <a:r>
              <a:rPr lang="de-DE">
                <a:solidFill>
                  <a:srgbClr val="898989"/>
                </a:solidFill>
              </a:rPr>
              <a:t>Fachbereich | Institut | Person</a:t>
            </a:r>
          </a:p>
        </p:txBody>
      </p:sp>
      <p:sp>
        <p:nvSpPr>
          <p:cNvPr id="5" name="Foliennummernplatzhalter 4">
            <a:extLst>
              <a:ext uri="{FF2B5EF4-FFF2-40B4-BE49-F238E27FC236}">
                <a16:creationId xmlns:a16="http://schemas.microsoft.com/office/drawing/2014/main" id="{D3AF8F44-7C9B-FC9C-954B-B3100F2B9A68}"/>
              </a:ext>
            </a:extLst>
          </p:cNvPr>
          <p:cNvSpPr>
            <a:spLocks noGrp="1"/>
          </p:cNvSpPr>
          <p:nvPr>
            <p:ph type="sldNum" sz="quarter" idx="3"/>
          </p:nvPr>
        </p:nvSpPr>
        <p:spPr>
          <a:xfrm>
            <a:off x="3882718" y="7812000"/>
            <a:ext cx="2971800" cy="458787"/>
          </a:xfrm>
          <a:prstGeom prst="rect">
            <a:avLst/>
          </a:prstGeom>
        </p:spPr>
        <p:txBody>
          <a:bodyPr vert="horz" lIns="91440" tIns="45720" rIns="91440" bIns="45720" rtlCol="0" anchor="b"/>
          <a:lstStyle>
            <a:lvl1pPr algn="r">
              <a:defRPr sz="1200"/>
            </a:lvl1pPr>
          </a:lstStyle>
          <a:p>
            <a:fld id="{1CA7D0D7-CB1E-4E76-B87A-A5F3A360A4B8}" type="slidenum">
              <a:rPr lang="de-DE" smtClean="0">
                <a:solidFill>
                  <a:srgbClr val="898989"/>
                </a:solidFill>
              </a:rPr>
              <a:t>‹Nr.›</a:t>
            </a:fld>
            <a:endParaRPr lang="de-DE">
              <a:solidFill>
                <a:srgbClr val="898989"/>
              </a:solidFill>
            </a:endParaRPr>
          </a:p>
        </p:txBody>
      </p:sp>
      <p:grpSp>
        <p:nvGrpSpPr>
          <p:cNvPr id="6" name="TU Da Logo">
            <a:extLst>
              <a:ext uri="{FF2B5EF4-FFF2-40B4-BE49-F238E27FC236}">
                <a16:creationId xmlns:a16="http://schemas.microsoft.com/office/drawing/2014/main" id="{1B2B06D3-8753-5133-9188-AE459F7AD654}"/>
              </a:ext>
            </a:extLst>
          </p:cNvPr>
          <p:cNvGrpSpPr/>
          <p:nvPr/>
        </p:nvGrpSpPr>
        <p:grpSpPr>
          <a:xfrm>
            <a:off x="119822" y="137059"/>
            <a:ext cx="1396524" cy="559248"/>
            <a:chOff x="7454900" y="306388"/>
            <a:chExt cx="1704610" cy="682624"/>
          </a:xfrm>
        </p:grpSpPr>
        <p:sp>
          <p:nvSpPr>
            <p:cNvPr id="7" name="AutoShape 3">
              <a:extLst>
                <a:ext uri="{FF2B5EF4-FFF2-40B4-BE49-F238E27FC236}">
                  <a16:creationId xmlns:a16="http://schemas.microsoft.com/office/drawing/2014/main" id="{0D839F9D-D886-2326-7EDA-CFF7F40AFE0E}"/>
                </a:ext>
              </a:extLst>
            </p:cNvPr>
            <p:cNvSpPr>
              <a:spLocks noChangeAspect="1" noChangeArrowheads="1" noTextEdit="1"/>
            </p:cNvSpPr>
            <p:nvPr userDrawn="1"/>
          </p:nvSpPr>
          <p:spPr bwMode="auto">
            <a:xfrm>
              <a:off x="7454900" y="309563"/>
              <a:ext cx="1689100" cy="6778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8" name="Freeform 5">
              <a:extLst>
                <a:ext uri="{FF2B5EF4-FFF2-40B4-BE49-F238E27FC236}">
                  <a16:creationId xmlns:a16="http://schemas.microsoft.com/office/drawing/2014/main" id="{A88F50A3-1558-A807-1966-87F4BFE9FA81}"/>
                </a:ext>
              </a:extLst>
            </p:cNvPr>
            <p:cNvSpPr>
              <a:spLocks/>
            </p:cNvSpPr>
            <p:nvPr userDrawn="1"/>
          </p:nvSpPr>
          <p:spPr bwMode="auto">
            <a:xfrm>
              <a:off x="7473585" y="306388"/>
              <a:ext cx="1685925" cy="682624"/>
            </a:xfrm>
            <a:custGeom>
              <a:avLst/>
              <a:gdLst>
                <a:gd name="T0" fmla="*/ 0 w 2079"/>
                <a:gd name="T1" fmla="*/ 0 h 831"/>
                <a:gd name="T2" fmla="*/ 0 w 2079"/>
                <a:gd name="T3" fmla="*/ 0 h 831"/>
                <a:gd name="T4" fmla="*/ 2079 w 2079"/>
                <a:gd name="T5" fmla="*/ 0 h 831"/>
                <a:gd name="T6" fmla="*/ 2079 w 2079"/>
                <a:gd name="T7" fmla="*/ 831 h 831"/>
                <a:gd name="T8" fmla="*/ 0 w 2079"/>
                <a:gd name="T9" fmla="*/ 831 h 831"/>
                <a:gd name="T10" fmla="*/ 0 w 2079"/>
                <a:gd name="T11" fmla="*/ 0 h 831"/>
              </a:gdLst>
              <a:ahLst/>
              <a:cxnLst>
                <a:cxn ang="0">
                  <a:pos x="T0" y="T1"/>
                </a:cxn>
                <a:cxn ang="0">
                  <a:pos x="T2" y="T3"/>
                </a:cxn>
                <a:cxn ang="0">
                  <a:pos x="T4" y="T5"/>
                </a:cxn>
                <a:cxn ang="0">
                  <a:pos x="T6" y="T7"/>
                </a:cxn>
                <a:cxn ang="0">
                  <a:pos x="T8" y="T9"/>
                </a:cxn>
                <a:cxn ang="0">
                  <a:pos x="T10" y="T11"/>
                </a:cxn>
              </a:cxnLst>
              <a:rect l="0" t="0" r="r" b="b"/>
              <a:pathLst>
                <a:path w="2079" h="831">
                  <a:moveTo>
                    <a:pt x="0" y="0"/>
                  </a:moveTo>
                  <a:lnTo>
                    <a:pt x="0" y="0"/>
                  </a:lnTo>
                  <a:lnTo>
                    <a:pt x="2079" y="0"/>
                  </a:lnTo>
                  <a:lnTo>
                    <a:pt x="2079" y="831"/>
                  </a:lnTo>
                  <a:lnTo>
                    <a:pt x="0" y="831"/>
                  </a:lnTo>
                  <a:lnTo>
                    <a:pt x="0" y="0"/>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sp>
          <p:nvSpPr>
            <p:cNvPr id="9" name="Freeform 6">
              <a:extLst>
                <a:ext uri="{FF2B5EF4-FFF2-40B4-BE49-F238E27FC236}">
                  <a16:creationId xmlns:a16="http://schemas.microsoft.com/office/drawing/2014/main" id="{3D601C6E-9093-8CBD-FD59-89128CE6AC77}"/>
                </a:ext>
              </a:extLst>
            </p:cNvPr>
            <p:cNvSpPr>
              <a:spLocks noEditPoints="1"/>
            </p:cNvSpPr>
            <p:nvPr userDrawn="1"/>
          </p:nvSpPr>
          <p:spPr bwMode="auto">
            <a:xfrm>
              <a:off x="7499350" y="325438"/>
              <a:ext cx="525463" cy="576262"/>
            </a:xfrm>
            <a:custGeom>
              <a:avLst/>
              <a:gdLst>
                <a:gd name="T0" fmla="*/ 563 w 647"/>
                <a:gd name="T1" fmla="*/ 676 h 701"/>
                <a:gd name="T2" fmla="*/ 548 w 647"/>
                <a:gd name="T3" fmla="*/ 108 h 701"/>
                <a:gd name="T4" fmla="*/ 625 w 647"/>
                <a:gd name="T5" fmla="*/ 468 h 701"/>
                <a:gd name="T6" fmla="*/ 306 w 647"/>
                <a:gd name="T7" fmla="*/ 570 h 701"/>
                <a:gd name="T8" fmla="*/ 286 w 647"/>
                <a:gd name="T9" fmla="*/ 617 h 701"/>
                <a:gd name="T10" fmla="*/ 352 w 647"/>
                <a:gd name="T11" fmla="*/ 524 h 701"/>
                <a:gd name="T12" fmla="*/ 528 w 647"/>
                <a:gd name="T13" fmla="*/ 313 h 701"/>
                <a:gd name="T14" fmla="*/ 399 w 647"/>
                <a:gd name="T15" fmla="*/ 500 h 701"/>
                <a:gd name="T16" fmla="*/ 231 w 647"/>
                <a:gd name="T17" fmla="*/ 349 h 701"/>
                <a:gd name="T18" fmla="*/ 269 w 647"/>
                <a:gd name="T19" fmla="*/ 246 h 701"/>
                <a:gd name="T20" fmla="*/ 262 w 647"/>
                <a:gd name="T21" fmla="*/ 490 h 701"/>
                <a:gd name="T22" fmla="*/ 283 w 647"/>
                <a:gd name="T23" fmla="*/ 530 h 701"/>
                <a:gd name="T24" fmla="*/ 274 w 647"/>
                <a:gd name="T25" fmla="*/ 517 h 701"/>
                <a:gd name="T26" fmla="*/ 346 w 647"/>
                <a:gd name="T27" fmla="*/ 445 h 701"/>
                <a:gd name="T28" fmla="*/ 323 w 647"/>
                <a:gd name="T29" fmla="*/ 464 h 701"/>
                <a:gd name="T30" fmla="*/ 335 w 647"/>
                <a:gd name="T31" fmla="*/ 381 h 701"/>
                <a:gd name="T32" fmla="*/ 377 w 647"/>
                <a:gd name="T33" fmla="*/ 394 h 701"/>
                <a:gd name="T34" fmla="*/ 407 w 647"/>
                <a:gd name="T35" fmla="*/ 348 h 701"/>
                <a:gd name="T36" fmla="*/ 419 w 647"/>
                <a:gd name="T37" fmla="*/ 329 h 701"/>
                <a:gd name="T38" fmla="*/ 498 w 647"/>
                <a:gd name="T39" fmla="*/ 216 h 701"/>
                <a:gd name="T40" fmla="*/ 229 w 647"/>
                <a:gd name="T41" fmla="*/ 494 h 701"/>
                <a:gd name="T42" fmla="*/ 163 w 647"/>
                <a:gd name="T43" fmla="*/ 505 h 701"/>
                <a:gd name="T44" fmla="*/ 156 w 647"/>
                <a:gd name="T45" fmla="*/ 425 h 701"/>
                <a:gd name="T46" fmla="*/ 140 w 647"/>
                <a:gd name="T47" fmla="*/ 399 h 701"/>
                <a:gd name="T48" fmla="*/ 177 w 647"/>
                <a:gd name="T49" fmla="*/ 283 h 701"/>
                <a:gd name="T50" fmla="*/ 180 w 647"/>
                <a:gd name="T51" fmla="*/ 246 h 701"/>
                <a:gd name="T52" fmla="*/ 290 w 647"/>
                <a:gd name="T53" fmla="*/ 218 h 701"/>
                <a:gd name="T54" fmla="*/ 331 w 647"/>
                <a:gd name="T55" fmla="*/ 113 h 701"/>
                <a:gd name="T56" fmla="*/ 383 w 647"/>
                <a:gd name="T57" fmla="*/ 173 h 701"/>
                <a:gd name="T58" fmla="*/ 457 w 647"/>
                <a:gd name="T59" fmla="*/ 171 h 701"/>
                <a:gd name="T60" fmla="*/ 393 w 647"/>
                <a:gd name="T61" fmla="*/ 265 h 701"/>
                <a:gd name="T62" fmla="*/ 384 w 647"/>
                <a:gd name="T63" fmla="*/ 229 h 701"/>
                <a:gd name="T64" fmla="*/ 384 w 647"/>
                <a:gd name="T65" fmla="*/ 222 h 701"/>
                <a:gd name="T66" fmla="*/ 291 w 647"/>
                <a:gd name="T67" fmla="*/ 250 h 701"/>
                <a:gd name="T68" fmla="*/ 305 w 647"/>
                <a:gd name="T69" fmla="*/ 259 h 701"/>
                <a:gd name="T70" fmla="*/ 257 w 647"/>
                <a:gd name="T71" fmla="*/ 403 h 701"/>
                <a:gd name="T72" fmla="*/ 272 w 647"/>
                <a:gd name="T73" fmla="*/ 361 h 701"/>
                <a:gd name="T74" fmla="*/ 263 w 647"/>
                <a:gd name="T75" fmla="*/ 356 h 701"/>
                <a:gd name="T76" fmla="*/ 236 w 647"/>
                <a:gd name="T77" fmla="*/ 352 h 701"/>
                <a:gd name="T78" fmla="*/ 299 w 647"/>
                <a:gd name="T79" fmla="*/ 337 h 701"/>
                <a:gd name="T80" fmla="*/ 445 w 647"/>
                <a:gd name="T81" fmla="*/ 236 h 701"/>
                <a:gd name="T82" fmla="*/ 412 w 647"/>
                <a:gd name="T83" fmla="*/ 231 h 701"/>
                <a:gd name="T84" fmla="*/ 494 w 647"/>
                <a:gd name="T85" fmla="*/ 221 h 701"/>
                <a:gd name="T86" fmla="*/ 431 w 647"/>
                <a:gd name="T87" fmla="*/ 430 h 701"/>
                <a:gd name="T88" fmla="*/ 572 w 647"/>
                <a:gd name="T89" fmla="*/ 254 h 701"/>
                <a:gd name="T90" fmla="*/ 420 w 647"/>
                <a:gd name="T91" fmla="*/ 452 h 701"/>
                <a:gd name="T92" fmla="*/ 407 w 647"/>
                <a:gd name="T93" fmla="*/ 454 h 701"/>
                <a:gd name="T94" fmla="*/ 573 w 647"/>
                <a:gd name="T95" fmla="*/ 247 h 701"/>
                <a:gd name="T96" fmla="*/ 437 w 647"/>
                <a:gd name="T97" fmla="*/ 534 h 701"/>
                <a:gd name="T98" fmla="*/ 365 w 647"/>
                <a:gd name="T99" fmla="*/ 643 h 701"/>
                <a:gd name="T100" fmla="*/ 331 w 647"/>
                <a:gd name="T101" fmla="*/ 672 h 701"/>
                <a:gd name="T102" fmla="*/ 528 w 647"/>
                <a:gd name="T103" fmla="*/ 594 h 701"/>
                <a:gd name="T104" fmla="*/ 432 w 647"/>
                <a:gd name="T105" fmla="*/ 558 h 701"/>
                <a:gd name="T106" fmla="*/ 586 w 647"/>
                <a:gd name="T107" fmla="*/ 443 h 701"/>
                <a:gd name="T108" fmla="*/ 416 w 647"/>
                <a:gd name="T109" fmla="*/ 463 h 701"/>
                <a:gd name="T110" fmla="*/ 514 w 647"/>
                <a:gd name="T111" fmla="*/ 262 h 701"/>
                <a:gd name="T112" fmla="*/ 339 w 647"/>
                <a:gd name="T113" fmla="*/ 230 h 701"/>
                <a:gd name="T114" fmla="*/ 392 w 647"/>
                <a:gd name="T115" fmla="*/ 534 h 701"/>
                <a:gd name="T116" fmla="*/ 541 w 647"/>
                <a:gd name="T117" fmla="*/ 399 h 701"/>
                <a:gd name="T118" fmla="*/ 567 w 647"/>
                <a:gd name="T119" fmla="*/ 40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7" h="701">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moveTo>
                    <a:pt x="264" y="503"/>
                  </a:moveTo>
                  <a:lnTo>
                    <a:pt x="264" y="503"/>
                  </a:lnTo>
                  <a:cubicBezTo>
                    <a:pt x="264" y="504"/>
                    <a:pt x="264" y="504"/>
                    <a:pt x="264" y="504"/>
                  </a:cubicBezTo>
                  <a:cubicBezTo>
                    <a:pt x="266" y="507"/>
                    <a:pt x="268" y="510"/>
                    <a:pt x="270" y="513"/>
                  </a:cubicBezTo>
                  <a:cubicBezTo>
                    <a:pt x="281" y="504"/>
                    <a:pt x="292" y="495"/>
                    <a:pt x="301" y="486"/>
                  </a:cubicBezTo>
                  <a:cubicBezTo>
                    <a:pt x="297" y="483"/>
                    <a:pt x="292" y="481"/>
                    <a:pt x="288" y="479"/>
                  </a:cubicBezTo>
                  <a:cubicBezTo>
                    <a:pt x="281" y="486"/>
                    <a:pt x="275" y="490"/>
                    <a:pt x="262" y="490"/>
                  </a:cubicBezTo>
                  <a:cubicBezTo>
                    <a:pt x="260" y="490"/>
                    <a:pt x="259" y="488"/>
                    <a:pt x="260" y="486"/>
                  </a:cubicBezTo>
                  <a:cubicBezTo>
                    <a:pt x="262" y="479"/>
                    <a:pt x="260" y="461"/>
                    <a:pt x="260" y="452"/>
                  </a:cubicBezTo>
                  <a:cubicBezTo>
                    <a:pt x="259" y="450"/>
                    <a:pt x="258" y="448"/>
                    <a:pt x="257" y="446"/>
                  </a:cubicBezTo>
                  <a:cubicBezTo>
                    <a:pt x="253" y="447"/>
                    <a:pt x="249" y="447"/>
                    <a:pt x="243" y="447"/>
                  </a:cubicBezTo>
                  <a:cubicBezTo>
                    <a:pt x="240" y="447"/>
                    <a:pt x="239" y="444"/>
                    <a:pt x="241" y="442"/>
                  </a:cubicBezTo>
                  <a:cubicBezTo>
                    <a:pt x="250" y="434"/>
                    <a:pt x="249" y="423"/>
                    <a:pt x="250" y="408"/>
                  </a:cubicBezTo>
                  <a:cubicBezTo>
                    <a:pt x="245" y="411"/>
                    <a:pt x="237" y="417"/>
                    <a:pt x="233" y="419"/>
                  </a:cubicBezTo>
                  <a:cubicBezTo>
                    <a:pt x="237" y="458"/>
                    <a:pt x="250" y="483"/>
                    <a:pt x="264" y="503"/>
                  </a:cubicBezTo>
                  <a:lnTo>
                    <a:pt x="264" y="503"/>
                  </a:lnTo>
                  <a:close/>
                  <a:moveTo>
                    <a:pt x="291" y="540"/>
                  </a:moveTo>
                  <a:lnTo>
                    <a:pt x="291" y="540"/>
                  </a:lnTo>
                  <a:cubicBezTo>
                    <a:pt x="406" y="463"/>
                    <a:pt x="451" y="323"/>
                    <a:pt x="554" y="235"/>
                  </a:cubicBezTo>
                  <a:lnTo>
                    <a:pt x="539" y="232"/>
                  </a:lnTo>
                  <a:cubicBezTo>
                    <a:pt x="536" y="231"/>
                    <a:pt x="536" y="231"/>
                    <a:pt x="536" y="228"/>
                  </a:cubicBezTo>
                  <a:lnTo>
                    <a:pt x="539" y="207"/>
                  </a:lnTo>
                  <a:cubicBezTo>
                    <a:pt x="444" y="303"/>
                    <a:pt x="391" y="462"/>
                    <a:pt x="283" y="530"/>
                  </a:cubicBezTo>
                  <a:cubicBezTo>
                    <a:pt x="286" y="533"/>
                    <a:pt x="288" y="536"/>
                    <a:pt x="291" y="540"/>
                  </a:cubicBezTo>
                  <a:lnTo>
                    <a:pt x="291" y="540"/>
                  </a:lnTo>
                  <a:close/>
                  <a:moveTo>
                    <a:pt x="558" y="188"/>
                  </a:moveTo>
                  <a:lnTo>
                    <a:pt x="558" y="188"/>
                  </a:lnTo>
                  <a:cubicBezTo>
                    <a:pt x="554" y="192"/>
                    <a:pt x="549" y="196"/>
                    <a:pt x="545" y="200"/>
                  </a:cubicBezTo>
                  <a:lnTo>
                    <a:pt x="542" y="227"/>
                  </a:lnTo>
                  <a:lnTo>
                    <a:pt x="560" y="230"/>
                  </a:lnTo>
                  <a:cubicBezTo>
                    <a:pt x="563" y="228"/>
                    <a:pt x="566" y="225"/>
                    <a:pt x="570" y="222"/>
                  </a:cubicBezTo>
                  <a:lnTo>
                    <a:pt x="567" y="216"/>
                  </a:lnTo>
                  <a:cubicBezTo>
                    <a:pt x="562" y="217"/>
                    <a:pt x="557" y="215"/>
                    <a:pt x="555" y="210"/>
                  </a:cubicBezTo>
                  <a:cubicBezTo>
                    <a:pt x="553" y="204"/>
                    <a:pt x="556" y="199"/>
                    <a:pt x="561" y="197"/>
                  </a:cubicBezTo>
                  <a:lnTo>
                    <a:pt x="558" y="188"/>
                  </a:lnTo>
                  <a:lnTo>
                    <a:pt x="558" y="188"/>
                  </a:lnTo>
                  <a:close/>
                  <a:moveTo>
                    <a:pt x="308" y="487"/>
                  </a:moveTo>
                  <a:lnTo>
                    <a:pt x="308" y="487"/>
                  </a:lnTo>
                  <a:cubicBezTo>
                    <a:pt x="297" y="498"/>
                    <a:pt x="286" y="508"/>
                    <a:pt x="274" y="517"/>
                  </a:cubicBezTo>
                  <a:lnTo>
                    <a:pt x="274" y="518"/>
                  </a:lnTo>
                  <a:cubicBezTo>
                    <a:pt x="276" y="521"/>
                    <a:pt x="278" y="523"/>
                    <a:pt x="280" y="525"/>
                  </a:cubicBezTo>
                  <a:cubicBezTo>
                    <a:pt x="336" y="490"/>
                    <a:pt x="378" y="429"/>
                    <a:pt x="419" y="364"/>
                  </a:cubicBezTo>
                  <a:cubicBezTo>
                    <a:pt x="454" y="308"/>
                    <a:pt x="492" y="245"/>
                    <a:pt x="540" y="197"/>
                  </a:cubicBezTo>
                  <a:cubicBezTo>
                    <a:pt x="540" y="197"/>
                    <a:pt x="541" y="197"/>
                    <a:pt x="541" y="196"/>
                  </a:cubicBezTo>
                  <a:cubicBezTo>
                    <a:pt x="546" y="192"/>
                    <a:pt x="551" y="187"/>
                    <a:pt x="556" y="183"/>
                  </a:cubicBezTo>
                  <a:lnTo>
                    <a:pt x="552" y="170"/>
                  </a:lnTo>
                  <a:cubicBezTo>
                    <a:pt x="533" y="185"/>
                    <a:pt x="516" y="203"/>
                    <a:pt x="500" y="222"/>
                  </a:cubicBezTo>
                  <a:cubicBezTo>
                    <a:pt x="500" y="222"/>
                    <a:pt x="500" y="223"/>
                    <a:pt x="500" y="223"/>
                  </a:cubicBezTo>
                  <a:cubicBezTo>
                    <a:pt x="469" y="260"/>
                    <a:pt x="443" y="302"/>
                    <a:pt x="418" y="341"/>
                  </a:cubicBezTo>
                  <a:cubicBezTo>
                    <a:pt x="405" y="361"/>
                    <a:pt x="392" y="382"/>
                    <a:pt x="378" y="402"/>
                  </a:cubicBezTo>
                  <a:cubicBezTo>
                    <a:pt x="378" y="402"/>
                    <a:pt x="378" y="402"/>
                    <a:pt x="378" y="402"/>
                  </a:cubicBezTo>
                  <a:cubicBezTo>
                    <a:pt x="372" y="411"/>
                    <a:pt x="366" y="419"/>
                    <a:pt x="360" y="426"/>
                  </a:cubicBezTo>
                  <a:cubicBezTo>
                    <a:pt x="360" y="427"/>
                    <a:pt x="360" y="427"/>
                    <a:pt x="360" y="427"/>
                  </a:cubicBezTo>
                  <a:cubicBezTo>
                    <a:pt x="355" y="433"/>
                    <a:pt x="351" y="439"/>
                    <a:pt x="347" y="444"/>
                  </a:cubicBezTo>
                  <a:cubicBezTo>
                    <a:pt x="346" y="444"/>
                    <a:pt x="346" y="445"/>
                    <a:pt x="346" y="445"/>
                  </a:cubicBezTo>
                  <a:cubicBezTo>
                    <a:pt x="340" y="453"/>
                    <a:pt x="333" y="461"/>
                    <a:pt x="326" y="468"/>
                  </a:cubicBezTo>
                  <a:cubicBezTo>
                    <a:pt x="326" y="469"/>
                    <a:pt x="326" y="469"/>
                    <a:pt x="325" y="469"/>
                  </a:cubicBezTo>
                  <a:cubicBezTo>
                    <a:pt x="320" y="475"/>
                    <a:pt x="314" y="481"/>
                    <a:pt x="308" y="487"/>
                  </a:cubicBezTo>
                  <a:lnTo>
                    <a:pt x="308" y="487"/>
                  </a:lnTo>
                  <a:lnTo>
                    <a:pt x="308" y="487"/>
                  </a:lnTo>
                  <a:close/>
                  <a:moveTo>
                    <a:pt x="306" y="482"/>
                  </a:moveTo>
                  <a:lnTo>
                    <a:pt x="306" y="482"/>
                  </a:lnTo>
                  <a:cubicBezTo>
                    <a:pt x="310" y="477"/>
                    <a:pt x="314" y="473"/>
                    <a:pt x="318" y="469"/>
                  </a:cubicBezTo>
                  <a:cubicBezTo>
                    <a:pt x="292" y="465"/>
                    <a:pt x="277" y="452"/>
                    <a:pt x="272" y="437"/>
                  </a:cubicBezTo>
                  <a:cubicBezTo>
                    <a:pt x="268" y="440"/>
                    <a:pt x="265" y="443"/>
                    <a:pt x="262" y="444"/>
                  </a:cubicBezTo>
                  <a:cubicBezTo>
                    <a:pt x="263" y="446"/>
                    <a:pt x="264" y="447"/>
                    <a:pt x="264" y="449"/>
                  </a:cubicBezTo>
                  <a:cubicBezTo>
                    <a:pt x="265" y="449"/>
                    <a:pt x="265" y="449"/>
                    <a:pt x="265" y="450"/>
                  </a:cubicBezTo>
                  <a:cubicBezTo>
                    <a:pt x="276" y="467"/>
                    <a:pt x="288" y="472"/>
                    <a:pt x="306" y="482"/>
                  </a:cubicBezTo>
                  <a:lnTo>
                    <a:pt x="306" y="482"/>
                  </a:lnTo>
                  <a:close/>
                  <a:moveTo>
                    <a:pt x="323" y="464"/>
                  </a:moveTo>
                  <a:lnTo>
                    <a:pt x="323" y="464"/>
                  </a:lnTo>
                  <a:cubicBezTo>
                    <a:pt x="327" y="459"/>
                    <a:pt x="331" y="454"/>
                    <a:pt x="335" y="449"/>
                  </a:cubicBezTo>
                  <a:cubicBezTo>
                    <a:pt x="287" y="463"/>
                    <a:pt x="257" y="387"/>
                    <a:pt x="339" y="356"/>
                  </a:cubicBezTo>
                  <a:cubicBezTo>
                    <a:pt x="333" y="354"/>
                    <a:pt x="327" y="352"/>
                    <a:pt x="321" y="349"/>
                  </a:cubicBezTo>
                  <a:cubicBezTo>
                    <a:pt x="268" y="373"/>
                    <a:pt x="250" y="454"/>
                    <a:pt x="323" y="464"/>
                  </a:cubicBezTo>
                  <a:lnTo>
                    <a:pt x="323" y="464"/>
                  </a:lnTo>
                  <a:close/>
                  <a:moveTo>
                    <a:pt x="343" y="440"/>
                  </a:moveTo>
                  <a:lnTo>
                    <a:pt x="343" y="440"/>
                  </a:lnTo>
                  <a:cubicBezTo>
                    <a:pt x="347" y="435"/>
                    <a:pt x="351" y="430"/>
                    <a:pt x="355" y="424"/>
                  </a:cubicBezTo>
                  <a:cubicBezTo>
                    <a:pt x="357" y="410"/>
                    <a:pt x="353" y="394"/>
                    <a:pt x="336" y="386"/>
                  </a:cubicBezTo>
                  <a:cubicBezTo>
                    <a:pt x="331" y="389"/>
                    <a:pt x="326" y="392"/>
                    <a:pt x="322" y="396"/>
                  </a:cubicBezTo>
                  <a:cubicBezTo>
                    <a:pt x="348" y="400"/>
                    <a:pt x="348" y="433"/>
                    <a:pt x="324" y="433"/>
                  </a:cubicBezTo>
                  <a:cubicBezTo>
                    <a:pt x="305" y="433"/>
                    <a:pt x="306" y="409"/>
                    <a:pt x="314" y="397"/>
                  </a:cubicBezTo>
                  <a:cubicBezTo>
                    <a:pt x="314" y="397"/>
                    <a:pt x="315" y="396"/>
                    <a:pt x="315" y="396"/>
                  </a:cubicBezTo>
                  <a:lnTo>
                    <a:pt x="315" y="396"/>
                  </a:lnTo>
                  <a:cubicBezTo>
                    <a:pt x="319" y="391"/>
                    <a:pt x="325" y="386"/>
                    <a:pt x="334" y="381"/>
                  </a:cubicBezTo>
                  <a:cubicBezTo>
                    <a:pt x="334" y="381"/>
                    <a:pt x="334" y="381"/>
                    <a:pt x="335" y="381"/>
                  </a:cubicBezTo>
                  <a:cubicBezTo>
                    <a:pt x="341" y="378"/>
                    <a:pt x="349" y="375"/>
                    <a:pt x="358" y="373"/>
                  </a:cubicBezTo>
                  <a:cubicBezTo>
                    <a:pt x="358" y="372"/>
                    <a:pt x="359" y="372"/>
                    <a:pt x="359" y="372"/>
                  </a:cubicBezTo>
                  <a:cubicBezTo>
                    <a:pt x="364" y="371"/>
                    <a:pt x="370" y="370"/>
                    <a:pt x="377" y="369"/>
                  </a:cubicBezTo>
                  <a:cubicBezTo>
                    <a:pt x="372" y="367"/>
                    <a:pt x="366" y="365"/>
                    <a:pt x="360" y="363"/>
                  </a:cubicBezTo>
                  <a:cubicBezTo>
                    <a:pt x="356" y="362"/>
                    <a:pt x="352" y="360"/>
                    <a:pt x="348" y="359"/>
                  </a:cubicBezTo>
                  <a:cubicBezTo>
                    <a:pt x="259" y="388"/>
                    <a:pt x="295" y="466"/>
                    <a:pt x="343" y="440"/>
                  </a:cubicBezTo>
                  <a:lnTo>
                    <a:pt x="343" y="440"/>
                  </a:lnTo>
                  <a:close/>
                  <a:moveTo>
                    <a:pt x="361" y="416"/>
                  </a:moveTo>
                  <a:lnTo>
                    <a:pt x="361" y="416"/>
                  </a:lnTo>
                  <a:cubicBezTo>
                    <a:pt x="365" y="411"/>
                    <a:pt x="369" y="405"/>
                    <a:pt x="373" y="400"/>
                  </a:cubicBezTo>
                  <a:cubicBezTo>
                    <a:pt x="372" y="395"/>
                    <a:pt x="366" y="385"/>
                    <a:pt x="358" y="378"/>
                  </a:cubicBezTo>
                  <a:cubicBezTo>
                    <a:pt x="353" y="380"/>
                    <a:pt x="347" y="381"/>
                    <a:pt x="342" y="384"/>
                  </a:cubicBezTo>
                  <a:cubicBezTo>
                    <a:pt x="356" y="391"/>
                    <a:pt x="361" y="404"/>
                    <a:pt x="361" y="416"/>
                  </a:cubicBezTo>
                  <a:lnTo>
                    <a:pt x="361" y="416"/>
                  </a:lnTo>
                  <a:close/>
                  <a:moveTo>
                    <a:pt x="377" y="394"/>
                  </a:moveTo>
                  <a:lnTo>
                    <a:pt x="377" y="394"/>
                  </a:lnTo>
                  <a:cubicBezTo>
                    <a:pt x="381" y="388"/>
                    <a:pt x="385" y="382"/>
                    <a:pt x="389" y="376"/>
                  </a:cubicBezTo>
                  <a:cubicBezTo>
                    <a:pt x="388" y="375"/>
                    <a:pt x="387" y="375"/>
                    <a:pt x="386" y="374"/>
                  </a:cubicBezTo>
                  <a:cubicBezTo>
                    <a:pt x="380" y="375"/>
                    <a:pt x="373" y="375"/>
                    <a:pt x="365" y="377"/>
                  </a:cubicBezTo>
                  <a:cubicBezTo>
                    <a:pt x="370" y="382"/>
                    <a:pt x="374" y="389"/>
                    <a:pt x="377" y="394"/>
                  </a:cubicBezTo>
                  <a:lnTo>
                    <a:pt x="377" y="394"/>
                  </a:lnTo>
                  <a:close/>
                  <a:moveTo>
                    <a:pt x="392" y="372"/>
                  </a:moveTo>
                  <a:lnTo>
                    <a:pt x="392" y="372"/>
                  </a:lnTo>
                  <a:cubicBezTo>
                    <a:pt x="396" y="365"/>
                    <a:pt x="400" y="359"/>
                    <a:pt x="404" y="353"/>
                  </a:cubicBezTo>
                  <a:cubicBezTo>
                    <a:pt x="389" y="349"/>
                    <a:pt x="360" y="351"/>
                    <a:pt x="343" y="351"/>
                  </a:cubicBezTo>
                  <a:cubicBezTo>
                    <a:pt x="349" y="354"/>
                    <a:pt x="355" y="356"/>
                    <a:pt x="362" y="358"/>
                  </a:cubicBezTo>
                  <a:cubicBezTo>
                    <a:pt x="371" y="361"/>
                    <a:pt x="380" y="364"/>
                    <a:pt x="387" y="369"/>
                  </a:cubicBezTo>
                  <a:cubicBezTo>
                    <a:pt x="388" y="369"/>
                    <a:pt x="388" y="369"/>
                    <a:pt x="388" y="369"/>
                  </a:cubicBezTo>
                  <a:cubicBezTo>
                    <a:pt x="389" y="370"/>
                    <a:pt x="391" y="371"/>
                    <a:pt x="392" y="372"/>
                  </a:cubicBezTo>
                  <a:lnTo>
                    <a:pt x="392" y="372"/>
                  </a:lnTo>
                  <a:close/>
                  <a:moveTo>
                    <a:pt x="407" y="348"/>
                  </a:moveTo>
                  <a:lnTo>
                    <a:pt x="407" y="348"/>
                  </a:lnTo>
                  <a:cubicBezTo>
                    <a:pt x="410" y="343"/>
                    <a:pt x="413" y="339"/>
                    <a:pt x="416" y="334"/>
                  </a:cubicBezTo>
                  <a:cubicBezTo>
                    <a:pt x="399" y="329"/>
                    <a:pt x="371" y="330"/>
                    <a:pt x="354" y="330"/>
                  </a:cubicBezTo>
                  <a:cubicBezTo>
                    <a:pt x="333" y="331"/>
                    <a:pt x="312" y="331"/>
                    <a:pt x="295" y="327"/>
                  </a:cubicBezTo>
                  <a:cubicBezTo>
                    <a:pt x="304" y="335"/>
                    <a:pt x="315" y="340"/>
                    <a:pt x="327" y="345"/>
                  </a:cubicBezTo>
                  <a:cubicBezTo>
                    <a:pt x="335" y="347"/>
                    <a:pt x="356" y="345"/>
                    <a:pt x="363" y="345"/>
                  </a:cubicBezTo>
                  <a:cubicBezTo>
                    <a:pt x="379" y="345"/>
                    <a:pt x="396" y="345"/>
                    <a:pt x="407" y="348"/>
                  </a:cubicBezTo>
                  <a:lnTo>
                    <a:pt x="407" y="348"/>
                  </a:lnTo>
                  <a:close/>
                  <a:moveTo>
                    <a:pt x="419" y="329"/>
                  </a:moveTo>
                  <a:lnTo>
                    <a:pt x="419" y="329"/>
                  </a:lnTo>
                  <a:cubicBezTo>
                    <a:pt x="421" y="325"/>
                    <a:pt x="424" y="322"/>
                    <a:pt x="426" y="318"/>
                  </a:cubicBezTo>
                  <a:cubicBezTo>
                    <a:pt x="404" y="309"/>
                    <a:pt x="369" y="312"/>
                    <a:pt x="346" y="312"/>
                  </a:cubicBezTo>
                  <a:cubicBezTo>
                    <a:pt x="320" y="312"/>
                    <a:pt x="293" y="311"/>
                    <a:pt x="276" y="296"/>
                  </a:cubicBezTo>
                  <a:cubicBezTo>
                    <a:pt x="279" y="305"/>
                    <a:pt x="283" y="312"/>
                    <a:pt x="287" y="318"/>
                  </a:cubicBezTo>
                  <a:cubicBezTo>
                    <a:pt x="313" y="329"/>
                    <a:pt x="361" y="323"/>
                    <a:pt x="391" y="325"/>
                  </a:cubicBezTo>
                  <a:cubicBezTo>
                    <a:pt x="401" y="325"/>
                    <a:pt x="411" y="326"/>
                    <a:pt x="419" y="329"/>
                  </a:cubicBezTo>
                  <a:lnTo>
                    <a:pt x="419" y="329"/>
                  </a:lnTo>
                  <a:close/>
                  <a:moveTo>
                    <a:pt x="429" y="313"/>
                  </a:moveTo>
                  <a:lnTo>
                    <a:pt x="429" y="313"/>
                  </a:lnTo>
                  <a:cubicBezTo>
                    <a:pt x="432" y="309"/>
                    <a:pt x="434" y="305"/>
                    <a:pt x="437" y="301"/>
                  </a:cubicBezTo>
                  <a:cubicBezTo>
                    <a:pt x="428" y="298"/>
                    <a:pt x="420" y="296"/>
                    <a:pt x="411" y="295"/>
                  </a:cubicBezTo>
                  <a:cubicBezTo>
                    <a:pt x="411" y="295"/>
                    <a:pt x="411" y="295"/>
                    <a:pt x="410" y="295"/>
                  </a:cubicBezTo>
                  <a:cubicBezTo>
                    <a:pt x="388" y="291"/>
                    <a:pt x="366" y="292"/>
                    <a:pt x="343" y="293"/>
                  </a:cubicBezTo>
                  <a:cubicBezTo>
                    <a:pt x="328" y="293"/>
                    <a:pt x="314" y="292"/>
                    <a:pt x="302" y="288"/>
                  </a:cubicBezTo>
                  <a:cubicBezTo>
                    <a:pt x="301" y="288"/>
                    <a:pt x="301" y="288"/>
                    <a:pt x="301" y="288"/>
                  </a:cubicBezTo>
                  <a:cubicBezTo>
                    <a:pt x="291" y="285"/>
                    <a:pt x="282" y="279"/>
                    <a:pt x="275" y="269"/>
                  </a:cubicBezTo>
                  <a:cubicBezTo>
                    <a:pt x="274" y="270"/>
                    <a:pt x="273" y="271"/>
                    <a:pt x="272" y="272"/>
                  </a:cubicBezTo>
                  <a:cubicBezTo>
                    <a:pt x="273" y="277"/>
                    <a:pt x="273" y="281"/>
                    <a:pt x="274" y="285"/>
                  </a:cubicBezTo>
                  <a:cubicBezTo>
                    <a:pt x="288" y="304"/>
                    <a:pt x="316" y="307"/>
                    <a:pt x="346" y="307"/>
                  </a:cubicBezTo>
                  <a:cubicBezTo>
                    <a:pt x="371" y="307"/>
                    <a:pt x="406" y="303"/>
                    <a:pt x="429" y="313"/>
                  </a:cubicBezTo>
                  <a:lnTo>
                    <a:pt x="429" y="313"/>
                  </a:lnTo>
                  <a:close/>
                  <a:moveTo>
                    <a:pt x="498" y="216"/>
                  </a:moveTo>
                  <a:lnTo>
                    <a:pt x="498" y="216"/>
                  </a:lnTo>
                  <a:cubicBezTo>
                    <a:pt x="500" y="213"/>
                    <a:pt x="503" y="210"/>
                    <a:pt x="506" y="207"/>
                  </a:cubicBezTo>
                  <a:cubicBezTo>
                    <a:pt x="491" y="202"/>
                    <a:pt x="477" y="199"/>
                    <a:pt x="463" y="196"/>
                  </a:cubicBezTo>
                  <a:cubicBezTo>
                    <a:pt x="463" y="196"/>
                    <a:pt x="462" y="196"/>
                    <a:pt x="462" y="196"/>
                  </a:cubicBezTo>
                  <a:cubicBezTo>
                    <a:pt x="456" y="195"/>
                    <a:pt x="449" y="195"/>
                    <a:pt x="443" y="194"/>
                  </a:cubicBezTo>
                  <a:cubicBezTo>
                    <a:pt x="445" y="198"/>
                    <a:pt x="447" y="203"/>
                    <a:pt x="447" y="209"/>
                  </a:cubicBezTo>
                  <a:cubicBezTo>
                    <a:pt x="450" y="212"/>
                    <a:pt x="452" y="216"/>
                    <a:pt x="452" y="220"/>
                  </a:cubicBezTo>
                  <a:cubicBezTo>
                    <a:pt x="456" y="218"/>
                    <a:pt x="462" y="217"/>
                    <a:pt x="468" y="219"/>
                  </a:cubicBezTo>
                  <a:cubicBezTo>
                    <a:pt x="473" y="208"/>
                    <a:pt x="488" y="206"/>
                    <a:pt x="498" y="216"/>
                  </a:cubicBezTo>
                  <a:lnTo>
                    <a:pt x="498" y="216"/>
                  </a:lnTo>
                  <a:close/>
                  <a:moveTo>
                    <a:pt x="187" y="551"/>
                  </a:moveTo>
                  <a:lnTo>
                    <a:pt x="187" y="551"/>
                  </a:lnTo>
                  <a:lnTo>
                    <a:pt x="238" y="513"/>
                  </a:lnTo>
                  <a:cubicBezTo>
                    <a:pt x="236" y="508"/>
                    <a:pt x="233" y="504"/>
                    <a:pt x="231" y="499"/>
                  </a:cubicBezTo>
                  <a:lnTo>
                    <a:pt x="188" y="526"/>
                  </a:lnTo>
                  <a:cubicBezTo>
                    <a:pt x="185" y="528"/>
                    <a:pt x="182" y="523"/>
                    <a:pt x="185" y="521"/>
                  </a:cubicBezTo>
                  <a:lnTo>
                    <a:pt x="229" y="494"/>
                  </a:lnTo>
                  <a:cubicBezTo>
                    <a:pt x="227" y="491"/>
                    <a:pt x="225" y="487"/>
                    <a:pt x="224" y="483"/>
                  </a:cubicBezTo>
                  <a:lnTo>
                    <a:pt x="165" y="511"/>
                  </a:lnTo>
                  <a:cubicBezTo>
                    <a:pt x="171" y="524"/>
                    <a:pt x="178" y="538"/>
                    <a:pt x="187" y="551"/>
                  </a:cubicBezTo>
                  <a:lnTo>
                    <a:pt x="187" y="551"/>
                  </a:lnTo>
                  <a:close/>
                  <a:moveTo>
                    <a:pt x="241" y="518"/>
                  </a:moveTo>
                  <a:lnTo>
                    <a:pt x="241" y="518"/>
                  </a:lnTo>
                  <a:lnTo>
                    <a:pt x="190" y="556"/>
                  </a:lnTo>
                  <a:cubicBezTo>
                    <a:pt x="198" y="569"/>
                    <a:pt x="208" y="581"/>
                    <a:pt x="219" y="593"/>
                  </a:cubicBezTo>
                  <a:lnTo>
                    <a:pt x="259" y="545"/>
                  </a:lnTo>
                  <a:cubicBezTo>
                    <a:pt x="256" y="542"/>
                    <a:pt x="254" y="538"/>
                    <a:pt x="251" y="534"/>
                  </a:cubicBezTo>
                  <a:lnTo>
                    <a:pt x="213" y="572"/>
                  </a:lnTo>
                  <a:cubicBezTo>
                    <a:pt x="210" y="575"/>
                    <a:pt x="207" y="571"/>
                    <a:pt x="209" y="568"/>
                  </a:cubicBezTo>
                  <a:lnTo>
                    <a:pt x="248" y="530"/>
                  </a:lnTo>
                  <a:cubicBezTo>
                    <a:pt x="246" y="526"/>
                    <a:pt x="243" y="522"/>
                    <a:pt x="241" y="518"/>
                  </a:cubicBezTo>
                  <a:lnTo>
                    <a:pt x="241" y="518"/>
                  </a:lnTo>
                  <a:close/>
                  <a:moveTo>
                    <a:pt x="163" y="505"/>
                  </a:moveTo>
                  <a:lnTo>
                    <a:pt x="163" y="505"/>
                  </a:lnTo>
                  <a:lnTo>
                    <a:pt x="222" y="478"/>
                  </a:lnTo>
                  <a:cubicBezTo>
                    <a:pt x="220" y="474"/>
                    <a:pt x="219" y="470"/>
                    <a:pt x="218" y="466"/>
                  </a:cubicBezTo>
                  <a:lnTo>
                    <a:pt x="169" y="481"/>
                  </a:lnTo>
                  <a:cubicBezTo>
                    <a:pt x="166" y="482"/>
                    <a:pt x="164" y="476"/>
                    <a:pt x="168" y="475"/>
                  </a:cubicBezTo>
                  <a:lnTo>
                    <a:pt x="216" y="461"/>
                  </a:lnTo>
                  <a:cubicBezTo>
                    <a:pt x="214" y="456"/>
                    <a:pt x="213" y="451"/>
                    <a:pt x="212" y="445"/>
                  </a:cubicBezTo>
                  <a:lnTo>
                    <a:pt x="147" y="459"/>
                  </a:lnTo>
                  <a:cubicBezTo>
                    <a:pt x="151" y="475"/>
                    <a:pt x="156" y="490"/>
                    <a:pt x="163" y="505"/>
                  </a:cubicBezTo>
                  <a:lnTo>
                    <a:pt x="163" y="505"/>
                  </a:lnTo>
                  <a:close/>
                  <a:moveTo>
                    <a:pt x="146" y="454"/>
                  </a:moveTo>
                  <a:lnTo>
                    <a:pt x="146" y="454"/>
                  </a:lnTo>
                  <a:lnTo>
                    <a:pt x="210" y="440"/>
                  </a:lnTo>
                  <a:cubicBezTo>
                    <a:pt x="209" y="435"/>
                    <a:pt x="209" y="431"/>
                    <a:pt x="208" y="426"/>
                  </a:cubicBezTo>
                  <a:lnTo>
                    <a:pt x="157" y="431"/>
                  </a:lnTo>
                  <a:cubicBezTo>
                    <a:pt x="153" y="431"/>
                    <a:pt x="153" y="426"/>
                    <a:pt x="156" y="425"/>
                  </a:cubicBezTo>
                  <a:lnTo>
                    <a:pt x="207" y="421"/>
                  </a:lnTo>
                  <a:cubicBezTo>
                    <a:pt x="206" y="416"/>
                    <a:pt x="206" y="411"/>
                    <a:pt x="206" y="405"/>
                  </a:cubicBezTo>
                  <a:lnTo>
                    <a:pt x="140" y="404"/>
                  </a:lnTo>
                  <a:cubicBezTo>
                    <a:pt x="141" y="421"/>
                    <a:pt x="143" y="437"/>
                    <a:pt x="146" y="454"/>
                  </a:cubicBezTo>
                  <a:lnTo>
                    <a:pt x="146" y="454"/>
                  </a:lnTo>
                  <a:close/>
                  <a:moveTo>
                    <a:pt x="140" y="399"/>
                  </a:moveTo>
                  <a:lnTo>
                    <a:pt x="140" y="399"/>
                  </a:lnTo>
                  <a:lnTo>
                    <a:pt x="206" y="400"/>
                  </a:lnTo>
                  <a:cubicBezTo>
                    <a:pt x="205" y="395"/>
                    <a:pt x="205" y="391"/>
                    <a:pt x="206" y="387"/>
                  </a:cubicBezTo>
                  <a:lnTo>
                    <a:pt x="155" y="381"/>
                  </a:lnTo>
                  <a:cubicBezTo>
                    <a:pt x="151" y="381"/>
                    <a:pt x="152" y="375"/>
                    <a:pt x="156" y="375"/>
                  </a:cubicBezTo>
                  <a:lnTo>
                    <a:pt x="206" y="381"/>
                  </a:lnTo>
                  <a:cubicBezTo>
                    <a:pt x="206" y="375"/>
                    <a:pt x="207" y="370"/>
                    <a:pt x="207" y="364"/>
                  </a:cubicBezTo>
                  <a:lnTo>
                    <a:pt x="144" y="351"/>
                  </a:lnTo>
                  <a:cubicBezTo>
                    <a:pt x="141" y="367"/>
                    <a:pt x="140" y="383"/>
                    <a:pt x="140" y="399"/>
                  </a:cubicBezTo>
                  <a:lnTo>
                    <a:pt x="140" y="399"/>
                  </a:lnTo>
                  <a:close/>
                  <a:moveTo>
                    <a:pt x="144" y="346"/>
                  </a:moveTo>
                  <a:lnTo>
                    <a:pt x="144" y="346"/>
                  </a:lnTo>
                  <a:lnTo>
                    <a:pt x="208" y="359"/>
                  </a:lnTo>
                  <a:cubicBezTo>
                    <a:pt x="209" y="354"/>
                    <a:pt x="210" y="350"/>
                    <a:pt x="211" y="346"/>
                  </a:cubicBezTo>
                  <a:lnTo>
                    <a:pt x="162" y="330"/>
                  </a:lnTo>
                  <a:cubicBezTo>
                    <a:pt x="158" y="329"/>
                    <a:pt x="160" y="324"/>
                    <a:pt x="163" y="325"/>
                  </a:cubicBezTo>
                  <a:lnTo>
                    <a:pt x="212" y="340"/>
                  </a:lnTo>
                  <a:cubicBezTo>
                    <a:pt x="213" y="336"/>
                    <a:pt x="214" y="332"/>
                    <a:pt x="215" y="328"/>
                  </a:cubicBezTo>
                  <a:lnTo>
                    <a:pt x="157" y="299"/>
                  </a:lnTo>
                  <a:cubicBezTo>
                    <a:pt x="151" y="314"/>
                    <a:pt x="147" y="330"/>
                    <a:pt x="144" y="346"/>
                  </a:cubicBezTo>
                  <a:lnTo>
                    <a:pt x="144" y="346"/>
                  </a:lnTo>
                  <a:close/>
                  <a:moveTo>
                    <a:pt x="159" y="293"/>
                  </a:moveTo>
                  <a:lnTo>
                    <a:pt x="159" y="293"/>
                  </a:lnTo>
                  <a:lnTo>
                    <a:pt x="217" y="322"/>
                  </a:lnTo>
                  <a:cubicBezTo>
                    <a:pt x="219" y="318"/>
                    <a:pt x="220" y="314"/>
                    <a:pt x="222" y="310"/>
                  </a:cubicBezTo>
                  <a:lnTo>
                    <a:pt x="177" y="283"/>
                  </a:lnTo>
                  <a:cubicBezTo>
                    <a:pt x="174" y="281"/>
                    <a:pt x="177" y="276"/>
                    <a:pt x="180" y="278"/>
                  </a:cubicBezTo>
                  <a:lnTo>
                    <a:pt x="224" y="305"/>
                  </a:lnTo>
                  <a:cubicBezTo>
                    <a:pt x="226" y="300"/>
                    <a:pt x="228" y="296"/>
                    <a:pt x="230" y="292"/>
                  </a:cubicBezTo>
                  <a:lnTo>
                    <a:pt x="178" y="251"/>
                  </a:lnTo>
                  <a:cubicBezTo>
                    <a:pt x="170" y="265"/>
                    <a:pt x="164" y="279"/>
                    <a:pt x="159" y="293"/>
                  </a:cubicBezTo>
                  <a:lnTo>
                    <a:pt x="159" y="293"/>
                  </a:lnTo>
                  <a:close/>
                  <a:moveTo>
                    <a:pt x="180" y="246"/>
                  </a:moveTo>
                  <a:lnTo>
                    <a:pt x="180" y="246"/>
                  </a:lnTo>
                  <a:lnTo>
                    <a:pt x="233" y="287"/>
                  </a:lnTo>
                  <a:cubicBezTo>
                    <a:pt x="235" y="283"/>
                    <a:pt x="237" y="280"/>
                    <a:pt x="239" y="276"/>
                  </a:cubicBezTo>
                  <a:lnTo>
                    <a:pt x="200" y="239"/>
                  </a:lnTo>
                  <a:cubicBezTo>
                    <a:pt x="198" y="237"/>
                    <a:pt x="202" y="233"/>
                    <a:pt x="204" y="235"/>
                  </a:cubicBezTo>
                  <a:lnTo>
                    <a:pt x="242" y="271"/>
                  </a:lnTo>
                  <a:cubicBezTo>
                    <a:pt x="245" y="267"/>
                    <a:pt x="248" y="263"/>
                    <a:pt x="251" y="259"/>
                  </a:cubicBezTo>
                  <a:lnTo>
                    <a:pt x="207" y="208"/>
                  </a:lnTo>
                  <a:cubicBezTo>
                    <a:pt x="197" y="220"/>
                    <a:pt x="188" y="233"/>
                    <a:pt x="180" y="246"/>
                  </a:cubicBezTo>
                  <a:lnTo>
                    <a:pt x="180" y="246"/>
                  </a:lnTo>
                  <a:close/>
                  <a:moveTo>
                    <a:pt x="210" y="203"/>
                  </a:moveTo>
                  <a:lnTo>
                    <a:pt x="210" y="203"/>
                  </a:lnTo>
                  <a:lnTo>
                    <a:pt x="254" y="254"/>
                  </a:lnTo>
                  <a:cubicBezTo>
                    <a:pt x="257" y="251"/>
                    <a:pt x="260" y="247"/>
                    <a:pt x="263" y="244"/>
                  </a:cubicBezTo>
                  <a:lnTo>
                    <a:pt x="230" y="199"/>
                  </a:lnTo>
                  <a:cubicBezTo>
                    <a:pt x="228" y="196"/>
                    <a:pt x="233" y="193"/>
                    <a:pt x="235" y="196"/>
                  </a:cubicBezTo>
                  <a:lnTo>
                    <a:pt x="267" y="240"/>
                  </a:lnTo>
                  <a:cubicBezTo>
                    <a:pt x="270" y="236"/>
                    <a:pt x="273" y="233"/>
                    <a:pt x="277" y="230"/>
                  </a:cubicBezTo>
                  <a:lnTo>
                    <a:pt x="242" y="169"/>
                  </a:lnTo>
                  <a:cubicBezTo>
                    <a:pt x="231" y="180"/>
                    <a:pt x="220" y="191"/>
                    <a:pt x="210" y="203"/>
                  </a:cubicBezTo>
                  <a:lnTo>
                    <a:pt x="210" y="203"/>
                  </a:lnTo>
                  <a:close/>
                  <a:moveTo>
                    <a:pt x="246" y="166"/>
                  </a:moveTo>
                  <a:lnTo>
                    <a:pt x="246" y="166"/>
                  </a:lnTo>
                  <a:lnTo>
                    <a:pt x="281" y="226"/>
                  </a:lnTo>
                  <a:cubicBezTo>
                    <a:pt x="284" y="223"/>
                    <a:pt x="287" y="220"/>
                    <a:pt x="290" y="218"/>
                  </a:cubicBezTo>
                  <a:lnTo>
                    <a:pt x="267" y="165"/>
                  </a:lnTo>
                  <a:cubicBezTo>
                    <a:pt x="266" y="161"/>
                    <a:pt x="271" y="159"/>
                    <a:pt x="273" y="163"/>
                  </a:cubicBezTo>
                  <a:lnTo>
                    <a:pt x="295" y="214"/>
                  </a:lnTo>
                  <a:cubicBezTo>
                    <a:pt x="299" y="211"/>
                    <a:pt x="303" y="208"/>
                    <a:pt x="307" y="205"/>
                  </a:cubicBezTo>
                  <a:lnTo>
                    <a:pt x="284" y="137"/>
                  </a:lnTo>
                  <a:cubicBezTo>
                    <a:pt x="271" y="146"/>
                    <a:pt x="258" y="155"/>
                    <a:pt x="246" y="166"/>
                  </a:cubicBezTo>
                  <a:lnTo>
                    <a:pt x="246" y="166"/>
                  </a:lnTo>
                  <a:close/>
                  <a:moveTo>
                    <a:pt x="289" y="134"/>
                  </a:moveTo>
                  <a:lnTo>
                    <a:pt x="289" y="134"/>
                  </a:lnTo>
                  <a:lnTo>
                    <a:pt x="312" y="202"/>
                  </a:lnTo>
                  <a:cubicBezTo>
                    <a:pt x="316" y="200"/>
                    <a:pt x="319" y="198"/>
                    <a:pt x="323" y="196"/>
                  </a:cubicBezTo>
                  <a:lnTo>
                    <a:pt x="310" y="139"/>
                  </a:lnTo>
                  <a:cubicBezTo>
                    <a:pt x="309" y="135"/>
                    <a:pt x="314" y="134"/>
                    <a:pt x="315" y="137"/>
                  </a:cubicBezTo>
                  <a:lnTo>
                    <a:pt x="328" y="193"/>
                  </a:lnTo>
                  <a:cubicBezTo>
                    <a:pt x="332" y="191"/>
                    <a:pt x="336" y="189"/>
                    <a:pt x="340" y="187"/>
                  </a:cubicBezTo>
                  <a:lnTo>
                    <a:pt x="331" y="113"/>
                  </a:lnTo>
                  <a:cubicBezTo>
                    <a:pt x="316" y="119"/>
                    <a:pt x="302" y="126"/>
                    <a:pt x="289" y="134"/>
                  </a:cubicBezTo>
                  <a:lnTo>
                    <a:pt x="289" y="134"/>
                  </a:lnTo>
                  <a:close/>
                  <a:moveTo>
                    <a:pt x="336" y="111"/>
                  </a:moveTo>
                  <a:lnTo>
                    <a:pt x="336" y="111"/>
                  </a:lnTo>
                  <a:lnTo>
                    <a:pt x="346" y="185"/>
                  </a:lnTo>
                  <a:cubicBezTo>
                    <a:pt x="350" y="183"/>
                    <a:pt x="354" y="181"/>
                    <a:pt x="359" y="180"/>
                  </a:cubicBezTo>
                  <a:lnTo>
                    <a:pt x="357" y="118"/>
                  </a:lnTo>
                  <a:cubicBezTo>
                    <a:pt x="357" y="114"/>
                    <a:pt x="362" y="114"/>
                    <a:pt x="362" y="118"/>
                  </a:cubicBezTo>
                  <a:lnTo>
                    <a:pt x="364" y="178"/>
                  </a:lnTo>
                  <a:cubicBezTo>
                    <a:pt x="369" y="176"/>
                    <a:pt x="373" y="175"/>
                    <a:pt x="377" y="174"/>
                  </a:cubicBezTo>
                  <a:lnTo>
                    <a:pt x="383" y="97"/>
                  </a:lnTo>
                  <a:cubicBezTo>
                    <a:pt x="367" y="100"/>
                    <a:pt x="351" y="105"/>
                    <a:pt x="336" y="111"/>
                  </a:cubicBezTo>
                  <a:lnTo>
                    <a:pt x="336" y="111"/>
                  </a:lnTo>
                  <a:close/>
                  <a:moveTo>
                    <a:pt x="388" y="96"/>
                  </a:moveTo>
                  <a:lnTo>
                    <a:pt x="388" y="96"/>
                  </a:lnTo>
                  <a:lnTo>
                    <a:pt x="383" y="173"/>
                  </a:lnTo>
                  <a:cubicBezTo>
                    <a:pt x="388" y="172"/>
                    <a:pt x="393" y="171"/>
                    <a:pt x="398" y="170"/>
                  </a:cubicBezTo>
                  <a:lnTo>
                    <a:pt x="408" y="109"/>
                  </a:lnTo>
                  <a:cubicBezTo>
                    <a:pt x="408" y="106"/>
                    <a:pt x="414" y="107"/>
                    <a:pt x="413" y="110"/>
                  </a:cubicBezTo>
                  <a:lnTo>
                    <a:pt x="404" y="169"/>
                  </a:lnTo>
                  <a:cubicBezTo>
                    <a:pt x="408" y="169"/>
                    <a:pt x="412" y="169"/>
                    <a:pt x="416" y="168"/>
                  </a:cubicBezTo>
                  <a:lnTo>
                    <a:pt x="436" y="91"/>
                  </a:lnTo>
                  <a:cubicBezTo>
                    <a:pt x="420" y="92"/>
                    <a:pt x="404" y="93"/>
                    <a:pt x="388" y="96"/>
                  </a:cubicBezTo>
                  <a:lnTo>
                    <a:pt x="388" y="96"/>
                  </a:lnTo>
                  <a:close/>
                  <a:moveTo>
                    <a:pt x="442" y="91"/>
                  </a:moveTo>
                  <a:lnTo>
                    <a:pt x="442" y="91"/>
                  </a:lnTo>
                  <a:lnTo>
                    <a:pt x="422" y="168"/>
                  </a:lnTo>
                  <a:cubicBezTo>
                    <a:pt x="427" y="168"/>
                    <a:pt x="432" y="168"/>
                    <a:pt x="437" y="168"/>
                  </a:cubicBezTo>
                  <a:lnTo>
                    <a:pt x="456" y="108"/>
                  </a:lnTo>
                  <a:cubicBezTo>
                    <a:pt x="457" y="104"/>
                    <a:pt x="463" y="106"/>
                    <a:pt x="462" y="109"/>
                  </a:cubicBezTo>
                  <a:lnTo>
                    <a:pt x="443" y="169"/>
                  </a:lnTo>
                  <a:cubicBezTo>
                    <a:pt x="448" y="169"/>
                    <a:pt x="452" y="170"/>
                    <a:pt x="457" y="171"/>
                  </a:cubicBezTo>
                  <a:lnTo>
                    <a:pt x="489" y="95"/>
                  </a:lnTo>
                  <a:cubicBezTo>
                    <a:pt x="473" y="93"/>
                    <a:pt x="457" y="91"/>
                    <a:pt x="442" y="91"/>
                  </a:cubicBezTo>
                  <a:lnTo>
                    <a:pt x="442" y="91"/>
                  </a:lnTo>
                  <a:close/>
                  <a:moveTo>
                    <a:pt x="495" y="96"/>
                  </a:moveTo>
                  <a:lnTo>
                    <a:pt x="495" y="96"/>
                  </a:lnTo>
                  <a:lnTo>
                    <a:pt x="463" y="172"/>
                  </a:lnTo>
                  <a:cubicBezTo>
                    <a:pt x="467" y="172"/>
                    <a:pt x="471" y="173"/>
                    <a:pt x="475" y="174"/>
                  </a:cubicBezTo>
                  <a:lnTo>
                    <a:pt x="507" y="113"/>
                  </a:lnTo>
                  <a:cubicBezTo>
                    <a:pt x="509" y="110"/>
                    <a:pt x="514" y="112"/>
                    <a:pt x="512" y="116"/>
                  </a:cubicBezTo>
                  <a:lnTo>
                    <a:pt x="481" y="176"/>
                  </a:lnTo>
                  <a:cubicBezTo>
                    <a:pt x="486" y="177"/>
                    <a:pt x="492" y="179"/>
                    <a:pt x="497" y="181"/>
                  </a:cubicBezTo>
                  <a:lnTo>
                    <a:pt x="541" y="108"/>
                  </a:lnTo>
                  <a:cubicBezTo>
                    <a:pt x="526" y="103"/>
                    <a:pt x="510" y="99"/>
                    <a:pt x="495" y="96"/>
                  </a:cubicBezTo>
                  <a:lnTo>
                    <a:pt x="495" y="96"/>
                  </a:lnTo>
                  <a:close/>
                  <a:moveTo>
                    <a:pt x="393" y="265"/>
                  </a:moveTo>
                  <a:lnTo>
                    <a:pt x="393" y="265"/>
                  </a:lnTo>
                  <a:cubicBezTo>
                    <a:pt x="393" y="266"/>
                    <a:pt x="393" y="266"/>
                    <a:pt x="393" y="267"/>
                  </a:cubicBezTo>
                  <a:cubicBezTo>
                    <a:pt x="392" y="267"/>
                    <a:pt x="392" y="267"/>
                    <a:pt x="391" y="268"/>
                  </a:cubicBezTo>
                  <a:cubicBezTo>
                    <a:pt x="391" y="268"/>
                    <a:pt x="391" y="268"/>
                    <a:pt x="391" y="268"/>
                  </a:cubicBezTo>
                  <a:cubicBezTo>
                    <a:pt x="386" y="269"/>
                    <a:pt x="381" y="268"/>
                    <a:pt x="377" y="268"/>
                  </a:cubicBezTo>
                  <a:cubicBezTo>
                    <a:pt x="376" y="268"/>
                    <a:pt x="376" y="268"/>
                    <a:pt x="375" y="269"/>
                  </a:cubicBezTo>
                  <a:cubicBezTo>
                    <a:pt x="376" y="274"/>
                    <a:pt x="379" y="281"/>
                    <a:pt x="385" y="287"/>
                  </a:cubicBezTo>
                  <a:cubicBezTo>
                    <a:pt x="389" y="287"/>
                    <a:pt x="393" y="287"/>
                    <a:pt x="398" y="288"/>
                  </a:cubicBezTo>
                  <a:lnTo>
                    <a:pt x="410" y="236"/>
                  </a:lnTo>
                  <a:cubicBezTo>
                    <a:pt x="396" y="232"/>
                    <a:pt x="393" y="208"/>
                    <a:pt x="411" y="204"/>
                  </a:cubicBezTo>
                  <a:cubicBezTo>
                    <a:pt x="411" y="200"/>
                    <a:pt x="413" y="197"/>
                    <a:pt x="416" y="194"/>
                  </a:cubicBezTo>
                  <a:cubicBezTo>
                    <a:pt x="406" y="195"/>
                    <a:pt x="396" y="196"/>
                    <a:pt x="387" y="198"/>
                  </a:cubicBezTo>
                  <a:lnTo>
                    <a:pt x="390" y="227"/>
                  </a:lnTo>
                  <a:cubicBezTo>
                    <a:pt x="390" y="227"/>
                    <a:pt x="390" y="227"/>
                    <a:pt x="390" y="228"/>
                  </a:cubicBezTo>
                  <a:lnTo>
                    <a:pt x="390" y="231"/>
                  </a:lnTo>
                  <a:cubicBezTo>
                    <a:pt x="390" y="234"/>
                    <a:pt x="385" y="235"/>
                    <a:pt x="384" y="231"/>
                  </a:cubicBezTo>
                  <a:lnTo>
                    <a:pt x="384" y="229"/>
                  </a:lnTo>
                  <a:lnTo>
                    <a:pt x="373" y="221"/>
                  </a:lnTo>
                  <a:cubicBezTo>
                    <a:pt x="370" y="223"/>
                    <a:pt x="368" y="227"/>
                    <a:pt x="368" y="231"/>
                  </a:cubicBezTo>
                  <a:cubicBezTo>
                    <a:pt x="368" y="239"/>
                    <a:pt x="374" y="245"/>
                    <a:pt x="382" y="245"/>
                  </a:cubicBezTo>
                  <a:cubicBezTo>
                    <a:pt x="383" y="245"/>
                    <a:pt x="384" y="245"/>
                    <a:pt x="386" y="245"/>
                  </a:cubicBezTo>
                  <a:lnTo>
                    <a:pt x="386" y="244"/>
                  </a:lnTo>
                  <a:cubicBezTo>
                    <a:pt x="385" y="240"/>
                    <a:pt x="391" y="239"/>
                    <a:pt x="391" y="243"/>
                  </a:cubicBezTo>
                  <a:lnTo>
                    <a:pt x="391" y="246"/>
                  </a:lnTo>
                  <a:cubicBezTo>
                    <a:pt x="392" y="246"/>
                    <a:pt x="392" y="246"/>
                    <a:pt x="392" y="247"/>
                  </a:cubicBezTo>
                  <a:lnTo>
                    <a:pt x="393" y="265"/>
                  </a:lnTo>
                  <a:cubicBezTo>
                    <a:pt x="393" y="265"/>
                    <a:pt x="393" y="265"/>
                    <a:pt x="393" y="265"/>
                  </a:cubicBezTo>
                  <a:lnTo>
                    <a:pt x="393" y="265"/>
                  </a:lnTo>
                  <a:close/>
                  <a:moveTo>
                    <a:pt x="372" y="214"/>
                  </a:moveTo>
                  <a:lnTo>
                    <a:pt x="372" y="214"/>
                  </a:lnTo>
                  <a:lnTo>
                    <a:pt x="374" y="215"/>
                  </a:lnTo>
                  <a:cubicBezTo>
                    <a:pt x="374" y="215"/>
                    <a:pt x="374" y="215"/>
                    <a:pt x="375" y="215"/>
                  </a:cubicBezTo>
                  <a:lnTo>
                    <a:pt x="384" y="222"/>
                  </a:lnTo>
                  <a:lnTo>
                    <a:pt x="382" y="199"/>
                  </a:lnTo>
                  <a:cubicBezTo>
                    <a:pt x="374" y="201"/>
                    <a:pt x="367" y="203"/>
                    <a:pt x="360" y="206"/>
                  </a:cubicBezTo>
                  <a:cubicBezTo>
                    <a:pt x="346" y="221"/>
                    <a:pt x="347" y="238"/>
                    <a:pt x="356" y="250"/>
                  </a:cubicBezTo>
                  <a:cubicBezTo>
                    <a:pt x="357" y="250"/>
                    <a:pt x="357" y="250"/>
                    <a:pt x="357" y="250"/>
                  </a:cubicBezTo>
                  <a:cubicBezTo>
                    <a:pt x="364" y="259"/>
                    <a:pt x="376" y="264"/>
                    <a:pt x="387" y="263"/>
                  </a:cubicBezTo>
                  <a:lnTo>
                    <a:pt x="386" y="250"/>
                  </a:lnTo>
                  <a:cubicBezTo>
                    <a:pt x="385" y="251"/>
                    <a:pt x="383" y="251"/>
                    <a:pt x="382" y="251"/>
                  </a:cubicBezTo>
                  <a:cubicBezTo>
                    <a:pt x="371" y="251"/>
                    <a:pt x="362" y="242"/>
                    <a:pt x="362" y="231"/>
                  </a:cubicBezTo>
                  <a:cubicBezTo>
                    <a:pt x="362" y="226"/>
                    <a:pt x="365" y="221"/>
                    <a:pt x="368" y="217"/>
                  </a:cubicBezTo>
                  <a:cubicBezTo>
                    <a:pt x="367" y="215"/>
                    <a:pt x="370" y="212"/>
                    <a:pt x="372" y="214"/>
                  </a:cubicBezTo>
                  <a:lnTo>
                    <a:pt x="372" y="214"/>
                  </a:lnTo>
                  <a:close/>
                  <a:moveTo>
                    <a:pt x="370" y="266"/>
                  </a:moveTo>
                  <a:lnTo>
                    <a:pt x="370" y="266"/>
                  </a:lnTo>
                  <a:cubicBezTo>
                    <a:pt x="364" y="263"/>
                    <a:pt x="358" y="260"/>
                    <a:pt x="354" y="255"/>
                  </a:cubicBezTo>
                  <a:cubicBezTo>
                    <a:pt x="334" y="260"/>
                    <a:pt x="317" y="245"/>
                    <a:pt x="311" y="233"/>
                  </a:cubicBezTo>
                  <a:cubicBezTo>
                    <a:pt x="304" y="238"/>
                    <a:pt x="297" y="244"/>
                    <a:pt x="291" y="250"/>
                  </a:cubicBezTo>
                  <a:lnTo>
                    <a:pt x="303" y="253"/>
                  </a:lnTo>
                  <a:cubicBezTo>
                    <a:pt x="304" y="253"/>
                    <a:pt x="304" y="253"/>
                    <a:pt x="304" y="253"/>
                  </a:cubicBezTo>
                  <a:lnTo>
                    <a:pt x="307" y="254"/>
                  </a:lnTo>
                  <a:cubicBezTo>
                    <a:pt x="307" y="254"/>
                    <a:pt x="308" y="254"/>
                    <a:pt x="308" y="255"/>
                  </a:cubicBezTo>
                  <a:cubicBezTo>
                    <a:pt x="309" y="255"/>
                    <a:pt x="309" y="255"/>
                    <a:pt x="309" y="256"/>
                  </a:cubicBezTo>
                  <a:cubicBezTo>
                    <a:pt x="323" y="272"/>
                    <a:pt x="357" y="272"/>
                    <a:pt x="370" y="266"/>
                  </a:cubicBezTo>
                  <a:lnTo>
                    <a:pt x="370" y="266"/>
                  </a:lnTo>
                  <a:close/>
                  <a:moveTo>
                    <a:pt x="350" y="250"/>
                  </a:moveTo>
                  <a:lnTo>
                    <a:pt x="350" y="250"/>
                  </a:lnTo>
                  <a:cubicBezTo>
                    <a:pt x="342" y="239"/>
                    <a:pt x="341" y="225"/>
                    <a:pt x="350" y="210"/>
                  </a:cubicBezTo>
                  <a:cubicBezTo>
                    <a:pt x="338" y="215"/>
                    <a:pt x="326" y="222"/>
                    <a:pt x="315" y="230"/>
                  </a:cubicBezTo>
                  <a:cubicBezTo>
                    <a:pt x="320" y="240"/>
                    <a:pt x="334" y="252"/>
                    <a:pt x="350" y="250"/>
                  </a:cubicBezTo>
                  <a:lnTo>
                    <a:pt x="350" y="250"/>
                  </a:lnTo>
                  <a:close/>
                  <a:moveTo>
                    <a:pt x="305" y="260"/>
                  </a:moveTo>
                  <a:lnTo>
                    <a:pt x="305" y="260"/>
                  </a:lnTo>
                  <a:lnTo>
                    <a:pt x="305" y="259"/>
                  </a:lnTo>
                  <a:cubicBezTo>
                    <a:pt x="303" y="265"/>
                    <a:pt x="303" y="277"/>
                    <a:pt x="304" y="283"/>
                  </a:cubicBezTo>
                  <a:cubicBezTo>
                    <a:pt x="315" y="287"/>
                    <a:pt x="328" y="287"/>
                    <a:pt x="343" y="287"/>
                  </a:cubicBezTo>
                  <a:cubicBezTo>
                    <a:pt x="355" y="287"/>
                    <a:pt x="366" y="287"/>
                    <a:pt x="377" y="287"/>
                  </a:cubicBezTo>
                  <a:cubicBezTo>
                    <a:pt x="373" y="282"/>
                    <a:pt x="371" y="276"/>
                    <a:pt x="370" y="272"/>
                  </a:cubicBezTo>
                  <a:cubicBezTo>
                    <a:pt x="353" y="278"/>
                    <a:pt x="320" y="276"/>
                    <a:pt x="305" y="260"/>
                  </a:cubicBezTo>
                  <a:lnTo>
                    <a:pt x="305" y="260"/>
                  </a:lnTo>
                  <a:close/>
                  <a:moveTo>
                    <a:pt x="315" y="346"/>
                  </a:moveTo>
                  <a:lnTo>
                    <a:pt x="315" y="346"/>
                  </a:lnTo>
                  <a:cubicBezTo>
                    <a:pt x="311" y="345"/>
                    <a:pt x="308" y="343"/>
                    <a:pt x="304" y="341"/>
                  </a:cubicBezTo>
                  <a:cubicBezTo>
                    <a:pt x="300" y="344"/>
                    <a:pt x="296" y="346"/>
                    <a:pt x="293" y="349"/>
                  </a:cubicBezTo>
                  <a:cubicBezTo>
                    <a:pt x="293" y="349"/>
                    <a:pt x="292" y="350"/>
                    <a:pt x="292" y="350"/>
                  </a:cubicBezTo>
                  <a:cubicBezTo>
                    <a:pt x="285" y="356"/>
                    <a:pt x="279" y="362"/>
                    <a:pt x="274" y="367"/>
                  </a:cubicBezTo>
                  <a:cubicBezTo>
                    <a:pt x="274" y="367"/>
                    <a:pt x="274" y="368"/>
                    <a:pt x="274" y="368"/>
                  </a:cubicBezTo>
                  <a:cubicBezTo>
                    <a:pt x="272" y="370"/>
                    <a:pt x="270" y="373"/>
                    <a:pt x="268" y="375"/>
                  </a:cubicBezTo>
                  <a:cubicBezTo>
                    <a:pt x="268" y="376"/>
                    <a:pt x="268" y="376"/>
                    <a:pt x="268" y="376"/>
                  </a:cubicBezTo>
                  <a:cubicBezTo>
                    <a:pt x="261" y="386"/>
                    <a:pt x="258" y="395"/>
                    <a:pt x="257" y="403"/>
                  </a:cubicBezTo>
                  <a:cubicBezTo>
                    <a:pt x="255" y="415"/>
                    <a:pt x="256" y="431"/>
                    <a:pt x="249" y="441"/>
                  </a:cubicBezTo>
                  <a:cubicBezTo>
                    <a:pt x="260" y="440"/>
                    <a:pt x="263" y="437"/>
                    <a:pt x="270" y="431"/>
                  </a:cubicBezTo>
                  <a:cubicBezTo>
                    <a:pt x="263" y="401"/>
                    <a:pt x="285" y="362"/>
                    <a:pt x="315" y="346"/>
                  </a:cubicBezTo>
                  <a:lnTo>
                    <a:pt x="315" y="346"/>
                  </a:lnTo>
                  <a:close/>
                  <a:moveTo>
                    <a:pt x="318" y="401"/>
                  </a:moveTo>
                  <a:lnTo>
                    <a:pt x="318" y="401"/>
                  </a:lnTo>
                  <a:cubicBezTo>
                    <a:pt x="317" y="402"/>
                    <a:pt x="317" y="403"/>
                    <a:pt x="316" y="405"/>
                  </a:cubicBezTo>
                  <a:cubicBezTo>
                    <a:pt x="310" y="417"/>
                    <a:pt x="317" y="427"/>
                    <a:pt x="324" y="427"/>
                  </a:cubicBezTo>
                  <a:cubicBezTo>
                    <a:pt x="342" y="427"/>
                    <a:pt x="341" y="402"/>
                    <a:pt x="318" y="401"/>
                  </a:cubicBezTo>
                  <a:lnTo>
                    <a:pt x="318" y="401"/>
                  </a:lnTo>
                  <a:close/>
                  <a:moveTo>
                    <a:pt x="286" y="347"/>
                  </a:moveTo>
                  <a:lnTo>
                    <a:pt x="286" y="347"/>
                  </a:lnTo>
                  <a:cubicBezTo>
                    <a:pt x="277" y="340"/>
                    <a:pt x="266" y="331"/>
                    <a:pt x="261" y="320"/>
                  </a:cubicBezTo>
                  <a:cubicBezTo>
                    <a:pt x="260" y="326"/>
                    <a:pt x="260" y="332"/>
                    <a:pt x="262" y="338"/>
                  </a:cubicBezTo>
                  <a:lnTo>
                    <a:pt x="262" y="338"/>
                  </a:lnTo>
                  <a:cubicBezTo>
                    <a:pt x="264" y="347"/>
                    <a:pt x="268" y="355"/>
                    <a:pt x="272" y="361"/>
                  </a:cubicBezTo>
                  <a:cubicBezTo>
                    <a:pt x="276" y="357"/>
                    <a:pt x="281" y="352"/>
                    <a:pt x="286" y="347"/>
                  </a:cubicBezTo>
                  <a:lnTo>
                    <a:pt x="286" y="347"/>
                  </a:lnTo>
                  <a:close/>
                  <a:moveTo>
                    <a:pt x="266" y="460"/>
                  </a:moveTo>
                  <a:lnTo>
                    <a:pt x="266" y="460"/>
                  </a:lnTo>
                  <a:cubicBezTo>
                    <a:pt x="266" y="468"/>
                    <a:pt x="267" y="476"/>
                    <a:pt x="266" y="484"/>
                  </a:cubicBezTo>
                  <a:cubicBezTo>
                    <a:pt x="275" y="483"/>
                    <a:pt x="278" y="481"/>
                    <a:pt x="283" y="476"/>
                  </a:cubicBezTo>
                  <a:cubicBezTo>
                    <a:pt x="277" y="472"/>
                    <a:pt x="271" y="467"/>
                    <a:pt x="266" y="460"/>
                  </a:cubicBezTo>
                  <a:lnTo>
                    <a:pt x="266" y="460"/>
                  </a:lnTo>
                  <a:close/>
                  <a:moveTo>
                    <a:pt x="263" y="356"/>
                  </a:moveTo>
                  <a:lnTo>
                    <a:pt x="263" y="356"/>
                  </a:lnTo>
                  <a:lnTo>
                    <a:pt x="252" y="362"/>
                  </a:lnTo>
                  <a:lnTo>
                    <a:pt x="258" y="374"/>
                  </a:lnTo>
                  <a:cubicBezTo>
                    <a:pt x="260" y="373"/>
                    <a:pt x="262" y="372"/>
                    <a:pt x="264" y="372"/>
                  </a:cubicBezTo>
                  <a:cubicBezTo>
                    <a:pt x="265" y="370"/>
                    <a:pt x="267" y="368"/>
                    <a:pt x="269" y="366"/>
                  </a:cubicBezTo>
                  <a:cubicBezTo>
                    <a:pt x="267" y="363"/>
                    <a:pt x="265" y="359"/>
                    <a:pt x="263" y="356"/>
                  </a:cubicBezTo>
                  <a:lnTo>
                    <a:pt x="263" y="356"/>
                  </a:lnTo>
                  <a:close/>
                  <a:moveTo>
                    <a:pt x="232" y="406"/>
                  </a:moveTo>
                  <a:lnTo>
                    <a:pt x="232" y="406"/>
                  </a:lnTo>
                  <a:cubicBezTo>
                    <a:pt x="232" y="408"/>
                    <a:pt x="232" y="411"/>
                    <a:pt x="232" y="413"/>
                  </a:cubicBezTo>
                  <a:cubicBezTo>
                    <a:pt x="238" y="409"/>
                    <a:pt x="246" y="403"/>
                    <a:pt x="251" y="402"/>
                  </a:cubicBezTo>
                  <a:cubicBezTo>
                    <a:pt x="253" y="395"/>
                    <a:pt x="255" y="388"/>
                    <a:pt x="259" y="379"/>
                  </a:cubicBezTo>
                  <a:cubicBezTo>
                    <a:pt x="259" y="380"/>
                    <a:pt x="258" y="380"/>
                    <a:pt x="258" y="380"/>
                  </a:cubicBezTo>
                  <a:cubicBezTo>
                    <a:pt x="258" y="380"/>
                    <a:pt x="258" y="380"/>
                    <a:pt x="258" y="380"/>
                  </a:cubicBezTo>
                  <a:cubicBezTo>
                    <a:pt x="246" y="387"/>
                    <a:pt x="234" y="401"/>
                    <a:pt x="232" y="406"/>
                  </a:cubicBezTo>
                  <a:lnTo>
                    <a:pt x="232" y="406"/>
                  </a:lnTo>
                  <a:close/>
                  <a:moveTo>
                    <a:pt x="233" y="371"/>
                  </a:moveTo>
                  <a:lnTo>
                    <a:pt x="233" y="371"/>
                  </a:lnTo>
                  <a:cubicBezTo>
                    <a:pt x="232" y="379"/>
                    <a:pt x="231" y="388"/>
                    <a:pt x="232" y="397"/>
                  </a:cubicBezTo>
                  <a:cubicBezTo>
                    <a:pt x="234" y="393"/>
                    <a:pt x="238" y="389"/>
                    <a:pt x="242" y="385"/>
                  </a:cubicBezTo>
                  <a:lnTo>
                    <a:pt x="233" y="371"/>
                  </a:lnTo>
                  <a:lnTo>
                    <a:pt x="233" y="371"/>
                  </a:lnTo>
                  <a:close/>
                  <a:moveTo>
                    <a:pt x="236" y="352"/>
                  </a:moveTo>
                  <a:lnTo>
                    <a:pt x="236" y="352"/>
                  </a:lnTo>
                  <a:cubicBezTo>
                    <a:pt x="235" y="355"/>
                    <a:pt x="235" y="359"/>
                    <a:pt x="234" y="362"/>
                  </a:cubicBezTo>
                  <a:lnTo>
                    <a:pt x="246" y="381"/>
                  </a:lnTo>
                  <a:cubicBezTo>
                    <a:pt x="248" y="380"/>
                    <a:pt x="251" y="378"/>
                    <a:pt x="253" y="377"/>
                  </a:cubicBezTo>
                  <a:cubicBezTo>
                    <a:pt x="243" y="357"/>
                    <a:pt x="241" y="361"/>
                    <a:pt x="260" y="351"/>
                  </a:cubicBezTo>
                  <a:cubicBezTo>
                    <a:pt x="259" y="348"/>
                    <a:pt x="258" y="345"/>
                    <a:pt x="257" y="342"/>
                  </a:cubicBezTo>
                  <a:cubicBezTo>
                    <a:pt x="252" y="343"/>
                    <a:pt x="243" y="347"/>
                    <a:pt x="236" y="352"/>
                  </a:cubicBezTo>
                  <a:lnTo>
                    <a:pt x="236" y="352"/>
                  </a:lnTo>
                  <a:close/>
                  <a:moveTo>
                    <a:pt x="267" y="279"/>
                  </a:moveTo>
                  <a:lnTo>
                    <a:pt x="267" y="279"/>
                  </a:lnTo>
                  <a:cubicBezTo>
                    <a:pt x="254" y="299"/>
                    <a:pt x="244" y="321"/>
                    <a:pt x="238" y="344"/>
                  </a:cubicBezTo>
                  <a:cubicBezTo>
                    <a:pt x="244" y="340"/>
                    <a:pt x="251" y="338"/>
                    <a:pt x="255" y="336"/>
                  </a:cubicBezTo>
                  <a:cubicBezTo>
                    <a:pt x="254" y="328"/>
                    <a:pt x="254" y="319"/>
                    <a:pt x="258" y="309"/>
                  </a:cubicBezTo>
                  <a:cubicBezTo>
                    <a:pt x="259" y="306"/>
                    <a:pt x="263" y="306"/>
                    <a:pt x="263" y="310"/>
                  </a:cubicBezTo>
                  <a:cubicBezTo>
                    <a:pt x="265" y="324"/>
                    <a:pt x="280" y="335"/>
                    <a:pt x="291" y="344"/>
                  </a:cubicBezTo>
                  <a:cubicBezTo>
                    <a:pt x="293" y="342"/>
                    <a:pt x="296" y="339"/>
                    <a:pt x="299" y="337"/>
                  </a:cubicBezTo>
                  <a:cubicBezTo>
                    <a:pt x="283" y="325"/>
                    <a:pt x="271" y="308"/>
                    <a:pt x="267" y="279"/>
                  </a:cubicBezTo>
                  <a:lnTo>
                    <a:pt x="267" y="279"/>
                  </a:lnTo>
                  <a:close/>
                  <a:moveTo>
                    <a:pt x="287" y="255"/>
                  </a:moveTo>
                  <a:lnTo>
                    <a:pt x="287" y="255"/>
                  </a:lnTo>
                  <a:cubicBezTo>
                    <a:pt x="284" y="258"/>
                    <a:pt x="281" y="261"/>
                    <a:pt x="278" y="265"/>
                  </a:cubicBezTo>
                  <a:cubicBezTo>
                    <a:pt x="284" y="273"/>
                    <a:pt x="290" y="278"/>
                    <a:pt x="298" y="281"/>
                  </a:cubicBezTo>
                  <a:cubicBezTo>
                    <a:pt x="297" y="274"/>
                    <a:pt x="297" y="264"/>
                    <a:pt x="299" y="258"/>
                  </a:cubicBezTo>
                  <a:lnTo>
                    <a:pt x="287" y="255"/>
                  </a:lnTo>
                  <a:lnTo>
                    <a:pt x="287" y="255"/>
                  </a:lnTo>
                  <a:close/>
                  <a:moveTo>
                    <a:pt x="445" y="236"/>
                  </a:moveTo>
                  <a:lnTo>
                    <a:pt x="445" y="236"/>
                  </a:lnTo>
                  <a:cubicBezTo>
                    <a:pt x="442" y="238"/>
                    <a:pt x="439" y="239"/>
                    <a:pt x="435" y="239"/>
                  </a:cubicBezTo>
                  <a:cubicBezTo>
                    <a:pt x="434" y="247"/>
                    <a:pt x="433" y="255"/>
                    <a:pt x="434" y="263"/>
                  </a:cubicBezTo>
                  <a:lnTo>
                    <a:pt x="449" y="247"/>
                  </a:lnTo>
                  <a:cubicBezTo>
                    <a:pt x="446" y="243"/>
                    <a:pt x="445" y="240"/>
                    <a:pt x="445" y="236"/>
                  </a:cubicBezTo>
                  <a:lnTo>
                    <a:pt x="445" y="236"/>
                  </a:lnTo>
                  <a:close/>
                  <a:moveTo>
                    <a:pt x="428" y="253"/>
                  </a:moveTo>
                  <a:lnTo>
                    <a:pt x="428" y="253"/>
                  </a:lnTo>
                  <a:cubicBezTo>
                    <a:pt x="424" y="252"/>
                    <a:pt x="420" y="251"/>
                    <a:pt x="418" y="247"/>
                  </a:cubicBezTo>
                  <a:cubicBezTo>
                    <a:pt x="417" y="245"/>
                    <a:pt x="423" y="246"/>
                    <a:pt x="424" y="246"/>
                  </a:cubicBezTo>
                  <a:cubicBezTo>
                    <a:pt x="426" y="246"/>
                    <a:pt x="427" y="245"/>
                    <a:pt x="429" y="245"/>
                  </a:cubicBezTo>
                  <a:cubicBezTo>
                    <a:pt x="429" y="242"/>
                    <a:pt x="429" y="239"/>
                    <a:pt x="430" y="236"/>
                  </a:cubicBezTo>
                  <a:cubicBezTo>
                    <a:pt x="430" y="236"/>
                    <a:pt x="430" y="235"/>
                    <a:pt x="430" y="235"/>
                  </a:cubicBezTo>
                  <a:cubicBezTo>
                    <a:pt x="430" y="234"/>
                    <a:pt x="430" y="233"/>
                    <a:pt x="430" y="232"/>
                  </a:cubicBezTo>
                  <a:cubicBezTo>
                    <a:pt x="431" y="229"/>
                    <a:pt x="436" y="229"/>
                    <a:pt x="436" y="233"/>
                  </a:cubicBezTo>
                  <a:cubicBezTo>
                    <a:pt x="452" y="232"/>
                    <a:pt x="449" y="208"/>
                    <a:pt x="432" y="212"/>
                  </a:cubicBezTo>
                  <a:cubicBezTo>
                    <a:pt x="428" y="212"/>
                    <a:pt x="427" y="207"/>
                    <a:pt x="431" y="206"/>
                  </a:cubicBezTo>
                  <a:cubicBezTo>
                    <a:pt x="435" y="205"/>
                    <a:pt x="438" y="205"/>
                    <a:pt x="441" y="206"/>
                  </a:cubicBezTo>
                  <a:cubicBezTo>
                    <a:pt x="439" y="183"/>
                    <a:pt x="403" y="197"/>
                    <a:pt x="423" y="215"/>
                  </a:cubicBezTo>
                  <a:cubicBezTo>
                    <a:pt x="426" y="217"/>
                    <a:pt x="423" y="222"/>
                    <a:pt x="420" y="219"/>
                  </a:cubicBezTo>
                  <a:cubicBezTo>
                    <a:pt x="416" y="216"/>
                    <a:pt x="414" y="213"/>
                    <a:pt x="413" y="210"/>
                  </a:cubicBezTo>
                  <a:cubicBezTo>
                    <a:pt x="400" y="212"/>
                    <a:pt x="403" y="228"/>
                    <a:pt x="412" y="231"/>
                  </a:cubicBezTo>
                  <a:lnTo>
                    <a:pt x="412" y="230"/>
                  </a:lnTo>
                  <a:cubicBezTo>
                    <a:pt x="413" y="227"/>
                    <a:pt x="418" y="228"/>
                    <a:pt x="417" y="232"/>
                  </a:cubicBezTo>
                  <a:lnTo>
                    <a:pt x="416" y="234"/>
                  </a:lnTo>
                  <a:cubicBezTo>
                    <a:pt x="416" y="235"/>
                    <a:pt x="416" y="235"/>
                    <a:pt x="416" y="235"/>
                  </a:cubicBezTo>
                  <a:lnTo>
                    <a:pt x="403" y="288"/>
                  </a:lnTo>
                  <a:cubicBezTo>
                    <a:pt x="406" y="288"/>
                    <a:pt x="408" y="289"/>
                    <a:pt x="410" y="289"/>
                  </a:cubicBezTo>
                  <a:lnTo>
                    <a:pt x="430" y="268"/>
                  </a:lnTo>
                  <a:cubicBezTo>
                    <a:pt x="428" y="263"/>
                    <a:pt x="428" y="258"/>
                    <a:pt x="428" y="253"/>
                  </a:cubicBezTo>
                  <a:lnTo>
                    <a:pt x="428" y="253"/>
                  </a:lnTo>
                  <a:close/>
                  <a:moveTo>
                    <a:pt x="456" y="273"/>
                  </a:moveTo>
                  <a:lnTo>
                    <a:pt x="456" y="273"/>
                  </a:lnTo>
                  <a:cubicBezTo>
                    <a:pt x="453" y="268"/>
                    <a:pt x="452" y="262"/>
                    <a:pt x="453" y="257"/>
                  </a:cubicBezTo>
                  <a:cubicBezTo>
                    <a:pt x="453" y="254"/>
                    <a:pt x="456" y="259"/>
                    <a:pt x="456" y="259"/>
                  </a:cubicBezTo>
                  <a:cubicBezTo>
                    <a:pt x="458" y="261"/>
                    <a:pt x="460" y="262"/>
                    <a:pt x="463" y="263"/>
                  </a:cubicBezTo>
                  <a:cubicBezTo>
                    <a:pt x="467" y="256"/>
                    <a:pt x="472" y="249"/>
                    <a:pt x="477" y="243"/>
                  </a:cubicBezTo>
                  <a:cubicBezTo>
                    <a:pt x="483" y="235"/>
                    <a:pt x="488" y="228"/>
                    <a:pt x="494" y="221"/>
                  </a:cubicBezTo>
                  <a:cubicBezTo>
                    <a:pt x="484" y="209"/>
                    <a:pt x="468" y="216"/>
                    <a:pt x="473" y="234"/>
                  </a:cubicBezTo>
                  <a:cubicBezTo>
                    <a:pt x="474" y="238"/>
                    <a:pt x="468" y="239"/>
                    <a:pt x="467" y="235"/>
                  </a:cubicBezTo>
                  <a:cubicBezTo>
                    <a:pt x="466" y="231"/>
                    <a:pt x="466" y="228"/>
                    <a:pt x="466" y="225"/>
                  </a:cubicBezTo>
                  <a:cubicBezTo>
                    <a:pt x="454" y="221"/>
                    <a:pt x="445" y="232"/>
                    <a:pt x="453" y="243"/>
                  </a:cubicBezTo>
                  <a:cubicBezTo>
                    <a:pt x="456" y="240"/>
                    <a:pt x="459" y="244"/>
                    <a:pt x="457" y="247"/>
                  </a:cubicBezTo>
                  <a:lnTo>
                    <a:pt x="435" y="270"/>
                  </a:lnTo>
                  <a:cubicBezTo>
                    <a:pt x="435" y="271"/>
                    <a:pt x="435" y="271"/>
                    <a:pt x="434" y="271"/>
                  </a:cubicBezTo>
                  <a:lnTo>
                    <a:pt x="417" y="290"/>
                  </a:lnTo>
                  <a:cubicBezTo>
                    <a:pt x="424" y="292"/>
                    <a:pt x="432" y="293"/>
                    <a:pt x="440" y="296"/>
                  </a:cubicBezTo>
                  <a:cubicBezTo>
                    <a:pt x="445" y="288"/>
                    <a:pt x="451" y="280"/>
                    <a:pt x="456" y="273"/>
                  </a:cubicBezTo>
                  <a:lnTo>
                    <a:pt x="456" y="273"/>
                  </a:lnTo>
                  <a:close/>
                  <a:moveTo>
                    <a:pt x="431" y="430"/>
                  </a:moveTo>
                  <a:lnTo>
                    <a:pt x="431" y="430"/>
                  </a:lnTo>
                  <a:cubicBezTo>
                    <a:pt x="462" y="417"/>
                    <a:pt x="472" y="392"/>
                    <a:pt x="471" y="372"/>
                  </a:cubicBezTo>
                  <a:cubicBezTo>
                    <a:pt x="464" y="382"/>
                    <a:pt x="457" y="393"/>
                    <a:pt x="450" y="402"/>
                  </a:cubicBezTo>
                  <a:cubicBezTo>
                    <a:pt x="444" y="412"/>
                    <a:pt x="437" y="421"/>
                    <a:pt x="431" y="430"/>
                  </a:cubicBezTo>
                  <a:lnTo>
                    <a:pt x="431" y="430"/>
                  </a:lnTo>
                  <a:close/>
                  <a:moveTo>
                    <a:pt x="493" y="359"/>
                  </a:moveTo>
                  <a:lnTo>
                    <a:pt x="493" y="359"/>
                  </a:lnTo>
                  <a:cubicBezTo>
                    <a:pt x="506" y="345"/>
                    <a:pt x="511" y="331"/>
                    <a:pt x="511" y="317"/>
                  </a:cubicBezTo>
                  <a:cubicBezTo>
                    <a:pt x="503" y="326"/>
                    <a:pt x="496" y="335"/>
                    <a:pt x="490" y="345"/>
                  </a:cubicBezTo>
                  <a:cubicBezTo>
                    <a:pt x="491" y="349"/>
                    <a:pt x="492" y="354"/>
                    <a:pt x="493" y="359"/>
                  </a:cubicBezTo>
                  <a:lnTo>
                    <a:pt x="493" y="359"/>
                  </a:lnTo>
                  <a:close/>
                  <a:moveTo>
                    <a:pt x="534" y="308"/>
                  </a:moveTo>
                  <a:lnTo>
                    <a:pt x="534" y="308"/>
                  </a:lnTo>
                  <a:cubicBezTo>
                    <a:pt x="548" y="297"/>
                    <a:pt x="553" y="285"/>
                    <a:pt x="553" y="270"/>
                  </a:cubicBezTo>
                  <a:cubicBezTo>
                    <a:pt x="545" y="277"/>
                    <a:pt x="538" y="284"/>
                    <a:pt x="531" y="292"/>
                  </a:cubicBezTo>
                  <a:cubicBezTo>
                    <a:pt x="532" y="298"/>
                    <a:pt x="533" y="303"/>
                    <a:pt x="534" y="308"/>
                  </a:cubicBezTo>
                  <a:lnTo>
                    <a:pt x="534" y="308"/>
                  </a:lnTo>
                  <a:close/>
                  <a:moveTo>
                    <a:pt x="533" y="331"/>
                  </a:moveTo>
                  <a:lnTo>
                    <a:pt x="533" y="331"/>
                  </a:lnTo>
                  <a:cubicBezTo>
                    <a:pt x="562" y="318"/>
                    <a:pt x="575" y="287"/>
                    <a:pt x="572" y="254"/>
                  </a:cubicBezTo>
                  <a:cubicBezTo>
                    <a:pt x="567" y="258"/>
                    <a:pt x="563" y="261"/>
                    <a:pt x="558" y="265"/>
                  </a:cubicBezTo>
                  <a:cubicBezTo>
                    <a:pt x="560" y="285"/>
                    <a:pt x="553" y="301"/>
                    <a:pt x="534" y="315"/>
                  </a:cubicBezTo>
                  <a:cubicBezTo>
                    <a:pt x="534" y="321"/>
                    <a:pt x="534" y="326"/>
                    <a:pt x="533" y="331"/>
                  </a:cubicBezTo>
                  <a:lnTo>
                    <a:pt x="533" y="331"/>
                  </a:lnTo>
                  <a:close/>
                  <a:moveTo>
                    <a:pt x="420" y="452"/>
                  </a:moveTo>
                  <a:lnTo>
                    <a:pt x="420" y="452"/>
                  </a:lnTo>
                  <a:cubicBezTo>
                    <a:pt x="420" y="452"/>
                    <a:pt x="420" y="452"/>
                    <a:pt x="420" y="452"/>
                  </a:cubicBezTo>
                  <a:cubicBezTo>
                    <a:pt x="453" y="449"/>
                    <a:pt x="482" y="423"/>
                    <a:pt x="488" y="388"/>
                  </a:cubicBezTo>
                  <a:cubicBezTo>
                    <a:pt x="488" y="387"/>
                    <a:pt x="488" y="387"/>
                    <a:pt x="488" y="387"/>
                  </a:cubicBezTo>
                  <a:cubicBezTo>
                    <a:pt x="489" y="380"/>
                    <a:pt x="489" y="373"/>
                    <a:pt x="488" y="365"/>
                  </a:cubicBezTo>
                  <a:cubicBezTo>
                    <a:pt x="488" y="365"/>
                    <a:pt x="488" y="364"/>
                    <a:pt x="488" y="364"/>
                  </a:cubicBezTo>
                  <a:cubicBezTo>
                    <a:pt x="488" y="360"/>
                    <a:pt x="487" y="355"/>
                    <a:pt x="485" y="351"/>
                  </a:cubicBezTo>
                  <a:cubicBezTo>
                    <a:pt x="482" y="355"/>
                    <a:pt x="479" y="360"/>
                    <a:pt x="475" y="365"/>
                  </a:cubicBezTo>
                  <a:cubicBezTo>
                    <a:pt x="480" y="390"/>
                    <a:pt x="469" y="425"/>
                    <a:pt x="425" y="438"/>
                  </a:cubicBezTo>
                  <a:cubicBezTo>
                    <a:pt x="422" y="443"/>
                    <a:pt x="418" y="447"/>
                    <a:pt x="415" y="452"/>
                  </a:cubicBezTo>
                  <a:cubicBezTo>
                    <a:pt x="416" y="452"/>
                    <a:pt x="418" y="452"/>
                    <a:pt x="420" y="452"/>
                  </a:cubicBezTo>
                  <a:lnTo>
                    <a:pt x="420" y="452"/>
                  </a:lnTo>
                  <a:close/>
                  <a:moveTo>
                    <a:pt x="299" y="552"/>
                  </a:moveTo>
                  <a:lnTo>
                    <a:pt x="299" y="552"/>
                  </a:lnTo>
                  <a:cubicBezTo>
                    <a:pt x="299" y="552"/>
                    <a:pt x="299" y="552"/>
                    <a:pt x="299" y="552"/>
                  </a:cubicBezTo>
                  <a:cubicBezTo>
                    <a:pt x="299" y="553"/>
                    <a:pt x="300" y="554"/>
                    <a:pt x="301" y="555"/>
                  </a:cubicBezTo>
                  <a:cubicBezTo>
                    <a:pt x="312" y="549"/>
                    <a:pt x="322" y="541"/>
                    <a:pt x="332" y="533"/>
                  </a:cubicBezTo>
                  <a:cubicBezTo>
                    <a:pt x="332" y="533"/>
                    <a:pt x="332" y="533"/>
                    <a:pt x="332" y="533"/>
                  </a:cubicBezTo>
                  <a:cubicBezTo>
                    <a:pt x="337" y="529"/>
                    <a:pt x="342" y="525"/>
                    <a:pt x="346" y="521"/>
                  </a:cubicBezTo>
                  <a:cubicBezTo>
                    <a:pt x="346" y="521"/>
                    <a:pt x="347" y="521"/>
                    <a:pt x="347" y="521"/>
                  </a:cubicBezTo>
                  <a:cubicBezTo>
                    <a:pt x="351" y="517"/>
                    <a:pt x="356" y="512"/>
                    <a:pt x="360" y="508"/>
                  </a:cubicBezTo>
                  <a:cubicBezTo>
                    <a:pt x="360" y="508"/>
                    <a:pt x="361" y="508"/>
                    <a:pt x="361" y="507"/>
                  </a:cubicBezTo>
                  <a:cubicBezTo>
                    <a:pt x="367" y="502"/>
                    <a:pt x="372" y="495"/>
                    <a:pt x="378" y="489"/>
                  </a:cubicBezTo>
                  <a:cubicBezTo>
                    <a:pt x="378" y="489"/>
                    <a:pt x="378" y="488"/>
                    <a:pt x="379" y="488"/>
                  </a:cubicBezTo>
                  <a:cubicBezTo>
                    <a:pt x="384" y="483"/>
                    <a:pt x="389" y="477"/>
                    <a:pt x="393" y="471"/>
                  </a:cubicBezTo>
                  <a:cubicBezTo>
                    <a:pt x="394" y="470"/>
                    <a:pt x="394" y="470"/>
                    <a:pt x="394" y="470"/>
                  </a:cubicBezTo>
                  <a:cubicBezTo>
                    <a:pt x="398" y="465"/>
                    <a:pt x="403" y="459"/>
                    <a:pt x="407" y="454"/>
                  </a:cubicBezTo>
                  <a:cubicBezTo>
                    <a:pt x="407" y="453"/>
                    <a:pt x="407" y="453"/>
                    <a:pt x="407" y="453"/>
                  </a:cubicBezTo>
                  <a:cubicBezTo>
                    <a:pt x="412" y="447"/>
                    <a:pt x="417" y="440"/>
                    <a:pt x="421" y="434"/>
                  </a:cubicBezTo>
                  <a:cubicBezTo>
                    <a:pt x="421" y="434"/>
                    <a:pt x="421" y="434"/>
                    <a:pt x="422" y="433"/>
                  </a:cubicBezTo>
                  <a:cubicBezTo>
                    <a:pt x="438" y="410"/>
                    <a:pt x="454" y="386"/>
                    <a:pt x="470" y="363"/>
                  </a:cubicBezTo>
                  <a:cubicBezTo>
                    <a:pt x="470" y="363"/>
                    <a:pt x="470" y="363"/>
                    <a:pt x="470" y="363"/>
                  </a:cubicBezTo>
                  <a:cubicBezTo>
                    <a:pt x="475" y="356"/>
                    <a:pt x="479" y="350"/>
                    <a:pt x="484" y="343"/>
                  </a:cubicBezTo>
                  <a:cubicBezTo>
                    <a:pt x="484" y="343"/>
                    <a:pt x="484" y="343"/>
                    <a:pt x="484" y="343"/>
                  </a:cubicBezTo>
                  <a:cubicBezTo>
                    <a:pt x="492" y="332"/>
                    <a:pt x="500" y="321"/>
                    <a:pt x="508" y="311"/>
                  </a:cubicBezTo>
                  <a:cubicBezTo>
                    <a:pt x="509" y="310"/>
                    <a:pt x="510" y="309"/>
                    <a:pt x="510" y="308"/>
                  </a:cubicBezTo>
                  <a:cubicBezTo>
                    <a:pt x="511" y="308"/>
                    <a:pt x="511" y="307"/>
                    <a:pt x="511" y="307"/>
                  </a:cubicBezTo>
                  <a:cubicBezTo>
                    <a:pt x="516" y="301"/>
                    <a:pt x="521" y="296"/>
                    <a:pt x="526" y="290"/>
                  </a:cubicBezTo>
                  <a:cubicBezTo>
                    <a:pt x="526" y="290"/>
                    <a:pt x="526" y="290"/>
                    <a:pt x="526" y="289"/>
                  </a:cubicBezTo>
                  <a:cubicBezTo>
                    <a:pt x="535" y="280"/>
                    <a:pt x="544" y="270"/>
                    <a:pt x="553" y="262"/>
                  </a:cubicBezTo>
                  <a:cubicBezTo>
                    <a:pt x="553" y="262"/>
                    <a:pt x="554" y="262"/>
                    <a:pt x="554" y="262"/>
                  </a:cubicBezTo>
                  <a:cubicBezTo>
                    <a:pt x="560" y="256"/>
                    <a:pt x="566" y="252"/>
                    <a:pt x="572" y="247"/>
                  </a:cubicBezTo>
                  <a:cubicBezTo>
                    <a:pt x="572" y="247"/>
                    <a:pt x="573" y="247"/>
                    <a:pt x="573" y="247"/>
                  </a:cubicBezTo>
                  <a:lnTo>
                    <a:pt x="574" y="246"/>
                  </a:lnTo>
                  <a:cubicBezTo>
                    <a:pt x="574" y="246"/>
                    <a:pt x="574" y="246"/>
                    <a:pt x="574" y="246"/>
                  </a:cubicBezTo>
                  <a:cubicBezTo>
                    <a:pt x="575" y="245"/>
                    <a:pt x="576" y="244"/>
                    <a:pt x="577" y="244"/>
                  </a:cubicBezTo>
                  <a:lnTo>
                    <a:pt x="571" y="228"/>
                  </a:lnTo>
                  <a:cubicBezTo>
                    <a:pt x="568" y="230"/>
                    <a:pt x="565" y="233"/>
                    <a:pt x="562" y="235"/>
                  </a:cubicBezTo>
                  <a:cubicBezTo>
                    <a:pt x="562" y="235"/>
                    <a:pt x="562" y="236"/>
                    <a:pt x="562" y="236"/>
                  </a:cubicBezTo>
                  <a:cubicBezTo>
                    <a:pt x="456" y="323"/>
                    <a:pt x="411" y="466"/>
                    <a:pt x="294" y="544"/>
                  </a:cubicBezTo>
                  <a:cubicBezTo>
                    <a:pt x="296" y="547"/>
                    <a:pt x="297" y="549"/>
                    <a:pt x="299" y="552"/>
                  </a:cubicBezTo>
                  <a:lnTo>
                    <a:pt x="299" y="552"/>
                  </a:lnTo>
                  <a:close/>
                  <a:moveTo>
                    <a:pt x="400" y="562"/>
                  </a:moveTo>
                  <a:lnTo>
                    <a:pt x="400" y="562"/>
                  </a:lnTo>
                  <a:cubicBezTo>
                    <a:pt x="400" y="562"/>
                    <a:pt x="400" y="562"/>
                    <a:pt x="400" y="562"/>
                  </a:cubicBezTo>
                  <a:cubicBezTo>
                    <a:pt x="402" y="563"/>
                    <a:pt x="405" y="563"/>
                    <a:pt x="407" y="563"/>
                  </a:cubicBezTo>
                  <a:cubicBezTo>
                    <a:pt x="414" y="563"/>
                    <a:pt x="421" y="561"/>
                    <a:pt x="426" y="556"/>
                  </a:cubicBezTo>
                  <a:cubicBezTo>
                    <a:pt x="426" y="556"/>
                    <a:pt x="426" y="556"/>
                    <a:pt x="426" y="556"/>
                  </a:cubicBezTo>
                  <a:cubicBezTo>
                    <a:pt x="433" y="551"/>
                    <a:pt x="437" y="543"/>
                    <a:pt x="437" y="534"/>
                  </a:cubicBezTo>
                  <a:cubicBezTo>
                    <a:pt x="437" y="529"/>
                    <a:pt x="436" y="525"/>
                    <a:pt x="434" y="522"/>
                  </a:cubicBezTo>
                  <a:cubicBezTo>
                    <a:pt x="434" y="521"/>
                    <a:pt x="434" y="521"/>
                    <a:pt x="434" y="521"/>
                  </a:cubicBezTo>
                  <a:cubicBezTo>
                    <a:pt x="429" y="511"/>
                    <a:pt x="419" y="505"/>
                    <a:pt x="407" y="505"/>
                  </a:cubicBezTo>
                  <a:cubicBezTo>
                    <a:pt x="406" y="505"/>
                    <a:pt x="404" y="505"/>
                    <a:pt x="403" y="505"/>
                  </a:cubicBezTo>
                  <a:lnTo>
                    <a:pt x="402" y="505"/>
                  </a:lnTo>
                  <a:cubicBezTo>
                    <a:pt x="397" y="506"/>
                    <a:pt x="392" y="508"/>
                    <a:pt x="388" y="512"/>
                  </a:cubicBezTo>
                  <a:lnTo>
                    <a:pt x="388" y="512"/>
                  </a:lnTo>
                  <a:cubicBezTo>
                    <a:pt x="382" y="517"/>
                    <a:pt x="378" y="525"/>
                    <a:pt x="378" y="534"/>
                  </a:cubicBezTo>
                  <a:cubicBezTo>
                    <a:pt x="378" y="547"/>
                    <a:pt x="387" y="559"/>
                    <a:pt x="400" y="562"/>
                  </a:cubicBezTo>
                  <a:lnTo>
                    <a:pt x="400" y="562"/>
                  </a:lnTo>
                  <a:close/>
                  <a:moveTo>
                    <a:pt x="324" y="668"/>
                  </a:moveTo>
                  <a:lnTo>
                    <a:pt x="324" y="668"/>
                  </a:lnTo>
                  <a:cubicBezTo>
                    <a:pt x="332" y="665"/>
                    <a:pt x="340" y="662"/>
                    <a:pt x="347" y="657"/>
                  </a:cubicBezTo>
                  <a:cubicBezTo>
                    <a:pt x="347" y="657"/>
                    <a:pt x="347" y="657"/>
                    <a:pt x="348" y="657"/>
                  </a:cubicBezTo>
                  <a:cubicBezTo>
                    <a:pt x="354" y="653"/>
                    <a:pt x="360" y="648"/>
                    <a:pt x="365" y="643"/>
                  </a:cubicBezTo>
                  <a:cubicBezTo>
                    <a:pt x="365" y="643"/>
                    <a:pt x="365" y="643"/>
                    <a:pt x="365" y="643"/>
                  </a:cubicBezTo>
                  <a:cubicBezTo>
                    <a:pt x="390" y="618"/>
                    <a:pt x="397" y="585"/>
                    <a:pt x="396" y="567"/>
                  </a:cubicBezTo>
                  <a:cubicBezTo>
                    <a:pt x="391" y="565"/>
                    <a:pt x="385" y="562"/>
                    <a:pt x="381" y="557"/>
                  </a:cubicBezTo>
                  <a:cubicBezTo>
                    <a:pt x="384" y="590"/>
                    <a:pt x="374" y="629"/>
                    <a:pt x="327" y="653"/>
                  </a:cubicBezTo>
                  <a:cubicBezTo>
                    <a:pt x="326" y="653"/>
                    <a:pt x="326" y="653"/>
                    <a:pt x="325" y="653"/>
                  </a:cubicBezTo>
                  <a:cubicBezTo>
                    <a:pt x="325" y="653"/>
                    <a:pt x="324" y="653"/>
                    <a:pt x="324" y="653"/>
                  </a:cubicBezTo>
                  <a:cubicBezTo>
                    <a:pt x="316" y="650"/>
                    <a:pt x="307" y="646"/>
                    <a:pt x="300" y="641"/>
                  </a:cubicBezTo>
                  <a:cubicBezTo>
                    <a:pt x="299" y="640"/>
                    <a:pt x="299" y="640"/>
                    <a:pt x="298" y="640"/>
                  </a:cubicBezTo>
                  <a:cubicBezTo>
                    <a:pt x="292" y="635"/>
                    <a:pt x="286" y="629"/>
                    <a:pt x="282" y="622"/>
                  </a:cubicBezTo>
                  <a:cubicBezTo>
                    <a:pt x="282" y="621"/>
                    <a:pt x="282" y="621"/>
                    <a:pt x="281" y="621"/>
                  </a:cubicBezTo>
                  <a:cubicBezTo>
                    <a:pt x="272" y="605"/>
                    <a:pt x="274" y="585"/>
                    <a:pt x="300" y="569"/>
                  </a:cubicBezTo>
                  <a:cubicBezTo>
                    <a:pt x="299" y="565"/>
                    <a:pt x="297" y="561"/>
                    <a:pt x="295" y="557"/>
                  </a:cubicBezTo>
                  <a:cubicBezTo>
                    <a:pt x="241" y="594"/>
                    <a:pt x="263" y="640"/>
                    <a:pt x="324" y="668"/>
                  </a:cubicBezTo>
                  <a:lnTo>
                    <a:pt x="324" y="668"/>
                  </a:lnTo>
                  <a:close/>
                  <a:moveTo>
                    <a:pt x="349" y="662"/>
                  </a:moveTo>
                  <a:lnTo>
                    <a:pt x="349" y="662"/>
                  </a:lnTo>
                  <a:cubicBezTo>
                    <a:pt x="344" y="666"/>
                    <a:pt x="338" y="669"/>
                    <a:pt x="331" y="672"/>
                  </a:cubicBezTo>
                  <a:cubicBezTo>
                    <a:pt x="363" y="685"/>
                    <a:pt x="405" y="694"/>
                    <a:pt x="449" y="693"/>
                  </a:cubicBezTo>
                  <a:cubicBezTo>
                    <a:pt x="423" y="683"/>
                    <a:pt x="374" y="667"/>
                    <a:pt x="349" y="662"/>
                  </a:cubicBezTo>
                  <a:lnTo>
                    <a:pt x="349" y="662"/>
                  </a:lnTo>
                  <a:close/>
                  <a:moveTo>
                    <a:pt x="368" y="648"/>
                  </a:moveTo>
                  <a:lnTo>
                    <a:pt x="368" y="648"/>
                  </a:lnTo>
                  <a:cubicBezTo>
                    <a:pt x="364" y="652"/>
                    <a:pt x="360" y="655"/>
                    <a:pt x="356" y="658"/>
                  </a:cubicBezTo>
                  <a:cubicBezTo>
                    <a:pt x="387" y="665"/>
                    <a:pt x="443" y="683"/>
                    <a:pt x="463" y="692"/>
                  </a:cubicBezTo>
                  <a:cubicBezTo>
                    <a:pt x="475" y="692"/>
                    <a:pt x="487" y="690"/>
                    <a:pt x="499" y="688"/>
                  </a:cubicBezTo>
                  <a:cubicBezTo>
                    <a:pt x="465" y="677"/>
                    <a:pt x="398" y="656"/>
                    <a:pt x="368" y="648"/>
                  </a:cubicBezTo>
                  <a:lnTo>
                    <a:pt x="368" y="648"/>
                  </a:lnTo>
                  <a:close/>
                  <a:moveTo>
                    <a:pt x="402" y="568"/>
                  </a:moveTo>
                  <a:lnTo>
                    <a:pt x="402" y="568"/>
                  </a:lnTo>
                  <a:cubicBezTo>
                    <a:pt x="402" y="587"/>
                    <a:pt x="395" y="619"/>
                    <a:pt x="372" y="644"/>
                  </a:cubicBezTo>
                  <a:cubicBezTo>
                    <a:pt x="407" y="652"/>
                    <a:pt x="482" y="676"/>
                    <a:pt x="510" y="686"/>
                  </a:cubicBezTo>
                  <a:cubicBezTo>
                    <a:pt x="514" y="685"/>
                    <a:pt x="518" y="684"/>
                    <a:pt x="521" y="683"/>
                  </a:cubicBezTo>
                  <a:cubicBezTo>
                    <a:pt x="517" y="661"/>
                    <a:pt x="517" y="629"/>
                    <a:pt x="528" y="594"/>
                  </a:cubicBezTo>
                  <a:cubicBezTo>
                    <a:pt x="497" y="592"/>
                    <a:pt x="461" y="582"/>
                    <a:pt x="428" y="562"/>
                  </a:cubicBezTo>
                  <a:cubicBezTo>
                    <a:pt x="422" y="566"/>
                    <a:pt x="415" y="569"/>
                    <a:pt x="407" y="569"/>
                  </a:cubicBezTo>
                  <a:cubicBezTo>
                    <a:pt x="405" y="569"/>
                    <a:pt x="404" y="569"/>
                    <a:pt x="402" y="568"/>
                  </a:cubicBezTo>
                  <a:lnTo>
                    <a:pt x="402" y="568"/>
                  </a:lnTo>
                  <a:close/>
                  <a:moveTo>
                    <a:pt x="402" y="492"/>
                  </a:moveTo>
                  <a:lnTo>
                    <a:pt x="402" y="492"/>
                  </a:lnTo>
                  <a:cubicBezTo>
                    <a:pt x="402" y="495"/>
                    <a:pt x="403" y="497"/>
                    <a:pt x="404" y="499"/>
                  </a:cubicBezTo>
                  <a:cubicBezTo>
                    <a:pt x="405" y="499"/>
                    <a:pt x="406" y="499"/>
                    <a:pt x="407" y="499"/>
                  </a:cubicBezTo>
                  <a:cubicBezTo>
                    <a:pt x="413" y="499"/>
                    <a:pt x="418" y="500"/>
                    <a:pt x="423" y="503"/>
                  </a:cubicBezTo>
                  <a:cubicBezTo>
                    <a:pt x="426" y="487"/>
                    <a:pt x="411" y="481"/>
                    <a:pt x="402" y="492"/>
                  </a:cubicBezTo>
                  <a:lnTo>
                    <a:pt x="402" y="492"/>
                  </a:lnTo>
                  <a:close/>
                  <a:moveTo>
                    <a:pt x="422" y="464"/>
                  </a:moveTo>
                  <a:lnTo>
                    <a:pt x="422" y="464"/>
                  </a:lnTo>
                  <a:cubicBezTo>
                    <a:pt x="447" y="470"/>
                    <a:pt x="455" y="502"/>
                    <a:pt x="440" y="521"/>
                  </a:cubicBezTo>
                  <a:cubicBezTo>
                    <a:pt x="441" y="525"/>
                    <a:pt x="442" y="529"/>
                    <a:pt x="442" y="534"/>
                  </a:cubicBezTo>
                  <a:cubicBezTo>
                    <a:pt x="442" y="543"/>
                    <a:pt x="438" y="552"/>
                    <a:pt x="432" y="558"/>
                  </a:cubicBezTo>
                  <a:cubicBezTo>
                    <a:pt x="481" y="588"/>
                    <a:pt x="536" y="593"/>
                    <a:pt x="572" y="586"/>
                  </a:cubicBezTo>
                  <a:cubicBezTo>
                    <a:pt x="610" y="578"/>
                    <a:pt x="623" y="557"/>
                    <a:pt x="600" y="536"/>
                  </a:cubicBezTo>
                  <a:cubicBezTo>
                    <a:pt x="595" y="532"/>
                    <a:pt x="607" y="521"/>
                    <a:pt x="615" y="520"/>
                  </a:cubicBezTo>
                  <a:cubicBezTo>
                    <a:pt x="616" y="515"/>
                    <a:pt x="614" y="511"/>
                    <a:pt x="609" y="509"/>
                  </a:cubicBezTo>
                  <a:cubicBezTo>
                    <a:pt x="598" y="508"/>
                    <a:pt x="579" y="514"/>
                    <a:pt x="566" y="517"/>
                  </a:cubicBezTo>
                  <a:cubicBezTo>
                    <a:pt x="566" y="519"/>
                    <a:pt x="562" y="520"/>
                    <a:pt x="561" y="517"/>
                  </a:cubicBezTo>
                  <a:cubicBezTo>
                    <a:pt x="560" y="513"/>
                    <a:pt x="563" y="507"/>
                    <a:pt x="564" y="505"/>
                  </a:cubicBezTo>
                  <a:cubicBezTo>
                    <a:pt x="566" y="501"/>
                    <a:pt x="570" y="504"/>
                    <a:pt x="569" y="507"/>
                  </a:cubicBezTo>
                  <a:cubicBezTo>
                    <a:pt x="568" y="508"/>
                    <a:pt x="568" y="509"/>
                    <a:pt x="567" y="511"/>
                  </a:cubicBezTo>
                  <a:cubicBezTo>
                    <a:pt x="580" y="508"/>
                    <a:pt x="597" y="502"/>
                    <a:pt x="609" y="503"/>
                  </a:cubicBezTo>
                  <a:cubicBezTo>
                    <a:pt x="612" y="501"/>
                    <a:pt x="620" y="495"/>
                    <a:pt x="619" y="491"/>
                  </a:cubicBezTo>
                  <a:cubicBezTo>
                    <a:pt x="618" y="490"/>
                    <a:pt x="617" y="489"/>
                    <a:pt x="616" y="487"/>
                  </a:cubicBezTo>
                  <a:cubicBezTo>
                    <a:pt x="610" y="479"/>
                    <a:pt x="612" y="473"/>
                    <a:pt x="618" y="467"/>
                  </a:cubicBezTo>
                  <a:cubicBezTo>
                    <a:pt x="608" y="466"/>
                    <a:pt x="596" y="467"/>
                    <a:pt x="590" y="474"/>
                  </a:cubicBezTo>
                  <a:cubicBezTo>
                    <a:pt x="586" y="479"/>
                    <a:pt x="579" y="467"/>
                    <a:pt x="579" y="466"/>
                  </a:cubicBezTo>
                  <a:cubicBezTo>
                    <a:pt x="576" y="460"/>
                    <a:pt x="576" y="452"/>
                    <a:pt x="586" y="443"/>
                  </a:cubicBezTo>
                  <a:cubicBezTo>
                    <a:pt x="588" y="440"/>
                    <a:pt x="592" y="445"/>
                    <a:pt x="590" y="447"/>
                  </a:cubicBezTo>
                  <a:cubicBezTo>
                    <a:pt x="582" y="454"/>
                    <a:pt x="580" y="461"/>
                    <a:pt x="587" y="468"/>
                  </a:cubicBezTo>
                  <a:lnTo>
                    <a:pt x="588" y="469"/>
                  </a:lnTo>
                  <a:cubicBezTo>
                    <a:pt x="598" y="461"/>
                    <a:pt x="612" y="460"/>
                    <a:pt x="624" y="463"/>
                  </a:cubicBezTo>
                  <a:lnTo>
                    <a:pt x="624" y="463"/>
                  </a:lnTo>
                  <a:lnTo>
                    <a:pt x="624" y="463"/>
                  </a:lnTo>
                  <a:cubicBezTo>
                    <a:pt x="645" y="461"/>
                    <a:pt x="644" y="453"/>
                    <a:pt x="638" y="437"/>
                  </a:cubicBezTo>
                  <a:cubicBezTo>
                    <a:pt x="636" y="431"/>
                    <a:pt x="633" y="424"/>
                    <a:pt x="630" y="415"/>
                  </a:cubicBezTo>
                  <a:cubicBezTo>
                    <a:pt x="625" y="404"/>
                    <a:pt x="617" y="379"/>
                    <a:pt x="608" y="353"/>
                  </a:cubicBezTo>
                  <a:cubicBezTo>
                    <a:pt x="584" y="343"/>
                    <a:pt x="549" y="349"/>
                    <a:pt x="523" y="361"/>
                  </a:cubicBezTo>
                  <a:cubicBezTo>
                    <a:pt x="516" y="371"/>
                    <a:pt x="507" y="380"/>
                    <a:pt x="493" y="389"/>
                  </a:cubicBezTo>
                  <a:cubicBezTo>
                    <a:pt x="487" y="426"/>
                    <a:pt x="457" y="453"/>
                    <a:pt x="423" y="457"/>
                  </a:cubicBezTo>
                  <a:lnTo>
                    <a:pt x="422" y="464"/>
                  </a:lnTo>
                  <a:lnTo>
                    <a:pt x="422" y="464"/>
                  </a:lnTo>
                  <a:close/>
                  <a:moveTo>
                    <a:pt x="416" y="463"/>
                  </a:moveTo>
                  <a:lnTo>
                    <a:pt x="416" y="463"/>
                  </a:lnTo>
                  <a:lnTo>
                    <a:pt x="417" y="458"/>
                  </a:lnTo>
                  <a:cubicBezTo>
                    <a:pt x="415" y="458"/>
                    <a:pt x="413" y="458"/>
                    <a:pt x="411" y="458"/>
                  </a:cubicBezTo>
                  <a:cubicBezTo>
                    <a:pt x="407" y="463"/>
                    <a:pt x="403" y="468"/>
                    <a:pt x="399" y="473"/>
                  </a:cubicBezTo>
                  <a:cubicBezTo>
                    <a:pt x="399" y="477"/>
                    <a:pt x="399" y="482"/>
                    <a:pt x="400" y="485"/>
                  </a:cubicBezTo>
                  <a:cubicBezTo>
                    <a:pt x="412" y="476"/>
                    <a:pt x="435" y="482"/>
                    <a:pt x="428" y="506"/>
                  </a:cubicBezTo>
                  <a:cubicBezTo>
                    <a:pt x="431" y="508"/>
                    <a:pt x="434" y="511"/>
                    <a:pt x="437" y="515"/>
                  </a:cubicBezTo>
                  <a:cubicBezTo>
                    <a:pt x="449" y="498"/>
                    <a:pt x="439" y="469"/>
                    <a:pt x="414" y="469"/>
                  </a:cubicBezTo>
                  <a:cubicBezTo>
                    <a:pt x="411" y="468"/>
                    <a:pt x="411" y="463"/>
                    <a:pt x="415" y="463"/>
                  </a:cubicBezTo>
                  <a:cubicBezTo>
                    <a:pt x="415" y="463"/>
                    <a:pt x="416" y="463"/>
                    <a:pt x="416" y="463"/>
                  </a:cubicBezTo>
                  <a:lnTo>
                    <a:pt x="416" y="463"/>
                  </a:lnTo>
                  <a:close/>
                  <a:moveTo>
                    <a:pt x="514" y="262"/>
                  </a:moveTo>
                  <a:lnTo>
                    <a:pt x="514" y="262"/>
                  </a:lnTo>
                  <a:cubicBezTo>
                    <a:pt x="514" y="265"/>
                    <a:pt x="511" y="267"/>
                    <a:pt x="509" y="267"/>
                  </a:cubicBezTo>
                  <a:cubicBezTo>
                    <a:pt x="506" y="267"/>
                    <a:pt x="503" y="265"/>
                    <a:pt x="503" y="262"/>
                  </a:cubicBezTo>
                  <a:cubicBezTo>
                    <a:pt x="503" y="259"/>
                    <a:pt x="506" y="257"/>
                    <a:pt x="509" y="257"/>
                  </a:cubicBezTo>
                  <a:cubicBezTo>
                    <a:pt x="511" y="257"/>
                    <a:pt x="514" y="259"/>
                    <a:pt x="514" y="262"/>
                  </a:cubicBezTo>
                  <a:lnTo>
                    <a:pt x="514" y="262"/>
                  </a:lnTo>
                  <a:close/>
                  <a:moveTo>
                    <a:pt x="529" y="244"/>
                  </a:moveTo>
                  <a:lnTo>
                    <a:pt x="529" y="244"/>
                  </a:lnTo>
                  <a:cubicBezTo>
                    <a:pt x="529" y="248"/>
                    <a:pt x="526" y="250"/>
                    <a:pt x="523" y="250"/>
                  </a:cubicBezTo>
                  <a:cubicBezTo>
                    <a:pt x="520" y="250"/>
                    <a:pt x="517" y="248"/>
                    <a:pt x="517" y="244"/>
                  </a:cubicBezTo>
                  <a:cubicBezTo>
                    <a:pt x="517" y="241"/>
                    <a:pt x="520" y="239"/>
                    <a:pt x="523" y="239"/>
                  </a:cubicBezTo>
                  <a:cubicBezTo>
                    <a:pt x="526" y="239"/>
                    <a:pt x="529" y="241"/>
                    <a:pt x="529" y="244"/>
                  </a:cubicBezTo>
                  <a:lnTo>
                    <a:pt x="529" y="244"/>
                  </a:lnTo>
                  <a:close/>
                  <a:moveTo>
                    <a:pt x="499" y="280"/>
                  </a:moveTo>
                  <a:lnTo>
                    <a:pt x="499" y="280"/>
                  </a:lnTo>
                  <a:cubicBezTo>
                    <a:pt x="499" y="283"/>
                    <a:pt x="497" y="285"/>
                    <a:pt x="495" y="285"/>
                  </a:cubicBezTo>
                  <a:cubicBezTo>
                    <a:pt x="492" y="285"/>
                    <a:pt x="490" y="283"/>
                    <a:pt x="490" y="280"/>
                  </a:cubicBezTo>
                  <a:cubicBezTo>
                    <a:pt x="490" y="278"/>
                    <a:pt x="492" y="276"/>
                    <a:pt x="495" y="276"/>
                  </a:cubicBezTo>
                  <a:cubicBezTo>
                    <a:pt x="497" y="276"/>
                    <a:pt x="499" y="278"/>
                    <a:pt x="499" y="280"/>
                  </a:cubicBezTo>
                  <a:lnTo>
                    <a:pt x="499" y="280"/>
                  </a:lnTo>
                  <a:close/>
                  <a:moveTo>
                    <a:pt x="339" y="230"/>
                  </a:moveTo>
                  <a:lnTo>
                    <a:pt x="339" y="230"/>
                  </a:lnTo>
                  <a:cubicBezTo>
                    <a:pt x="339" y="233"/>
                    <a:pt x="336" y="236"/>
                    <a:pt x="333" y="236"/>
                  </a:cubicBezTo>
                  <a:cubicBezTo>
                    <a:pt x="330" y="236"/>
                    <a:pt x="328" y="233"/>
                    <a:pt x="328" y="230"/>
                  </a:cubicBezTo>
                  <a:cubicBezTo>
                    <a:pt x="328" y="227"/>
                    <a:pt x="330" y="224"/>
                    <a:pt x="333" y="224"/>
                  </a:cubicBezTo>
                  <a:cubicBezTo>
                    <a:pt x="336" y="224"/>
                    <a:pt x="339" y="227"/>
                    <a:pt x="339" y="230"/>
                  </a:cubicBezTo>
                  <a:lnTo>
                    <a:pt x="339" y="230"/>
                  </a:lnTo>
                  <a:close/>
                  <a:moveTo>
                    <a:pt x="407" y="544"/>
                  </a:moveTo>
                  <a:lnTo>
                    <a:pt x="407" y="544"/>
                  </a:lnTo>
                  <a:cubicBezTo>
                    <a:pt x="413" y="544"/>
                    <a:pt x="417" y="539"/>
                    <a:pt x="417" y="534"/>
                  </a:cubicBezTo>
                  <a:cubicBezTo>
                    <a:pt x="417" y="528"/>
                    <a:pt x="413" y="524"/>
                    <a:pt x="407" y="524"/>
                  </a:cubicBezTo>
                  <a:cubicBezTo>
                    <a:pt x="402" y="524"/>
                    <a:pt x="397" y="528"/>
                    <a:pt x="397" y="534"/>
                  </a:cubicBezTo>
                  <a:cubicBezTo>
                    <a:pt x="397" y="539"/>
                    <a:pt x="402" y="544"/>
                    <a:pt x="407" y="544"/>
                  </a:cubicBezTo>
                  <a:lnTo>
                    <a:pt x="407" y="544"/>
                  </a:lnTo>
                  <a:close/>
                  <a:moveTo>
                    <a:pt x="407" y="550"/>
                  </a:moveTo>
                  <a:lnTo>
                    <a:pt x="407" y="550"/>
                  </a:lnTo>
                  <a:cubicBezTo>
                    <a:pt x="399" y="550"/>
                    <a:pt x="392" y="542"/>
                    <a:pt x="392" y="534"/>
                  </a:cubicBezTo>
                  <a:cubicBezTo>
                    <a:pt x="392" y="525"/>
                    <a:pt x="399" y="518"/>
                    <a:pt x="407" y="518"/>
                  </a:cubicBezTo>
                  <a:cubicBezTo>
                    <a:pt x="416" y="518"/>
                    <a:pt x="423" y="525"/>
                    <a:pt x="423" y="534"/>
                  </a:cubicBezTo>
                  <a:cubicBezTo>
                    <a:pt x="423" y="542"/>
                    <a:pt x="416" y="550"/>
                    <a:pt x="407" y="550"/>
                  </a:cubicBezTo>
                  <a:lnTo>
                    <a:pt x="407" y="550"/>
                  </a:lnTo>
                  <a:close/>
                  <a:moveTo>
                    <a:pt x="624" y="463"/>
                  </a:moveTo>
                  <a:lnTo>
                    <a:pt x="624" y="463"/>
                  </a:lnTo>
                  <a:cubicBezTo>
                    <a:pt x="624" y="463"/>
                    <a:pt x="624" y="463"/>
                    <a:pt x="624" y="463"/>
                  </a:cubicBezTo>
                  <a:lnTo>
                    <a:pt x="624" y="463"/>
                  </a:lnTo>
                  <a:lnTo>
                    <a:pt x="624" y="463"/>
                  </a:lnTo>
                  <a:lnTo>
                    <a:pt x="624" y="463"/>
                  </a:lnTo>
                  <a:close/>
                  <a:moveTo>
                    <a:pt x="541" y="399"/>
                  </a:moveTo>
                  <a:lnTo>
                    <a:pt x="541" y="399"/>
                  </a:lnTo>
                  <a:cubicBezTo>
                    <a:pt x="539" y="395"/>
                    <a:pt x="539" y="389"/>
                    <a:pt x="539" y="383"/>
                  </a:cubicBezTo>
                  <a:cubicBezTo>
                    <a:pt x="531" y="385"/>
                    <a:pt x="523" y="389"/>
                    <a:pt x="516" y="395"/>
                  </a:cubicBezTo>
                  <a:cubicBezTo>
                    <a:pt x="518" y="395"/>
                    <a:pt x="522" y="397"/>
                    <a:pt x="527" y="398"/>
                  </a:cubicBezTo>
                  <a:cubicBezTo>
                    <a:pt x="531" y="398"/>
                    <a:pt x="536" y="399"/>
                    <a:pt x="541" y="399"/>
                  </a:cubicBezTo>
                  <a:lnTo>
                    <a:pt x="541" y="399"/>
                  </a:lnTo>
                  <a:close/>
                  <a:moveTo>
                    <a:pt x="545" y="381"/>
                  </a:moveTo>
                  <a:lnTo>
                    <a:pt x="545" y="381"/>
                  </a:lnTo>
                  <a:cubicBezTo>
                    <a:pt x="544" y="389"/>
                    <a:pt x="545" y="395"/>
                    <a:pt x="547" y="400"/>
                  </a:cubicBezTo>
                  <a:cubicBezTo>
                    <a:pt x="551" y="400"/>
                    <a:pt x="554" y="399"/>
                    <a:pt x="558" y="399"/>
                  </a:cubicBezTo>
                  <a:cubicBezTo>
                    <a:pt x="556" y="397"/>
                    <a:pt x="555" y="393"/>
                    <a:pt x="555" y="389"/>
                  </a:cubicBezTo>
                  <a:cubicBezTo>
                    <a:pt x="555" y="386"/>
                    <a:pt x="555" y="382"/>
                    <a:pt x="556" y="379"/>
                  </a:cubicBezTo>
                  <a:cubicBezTo>
                    <a:pt x="553" y="380"/>
                    <a:pt x="549" y="380"/>
                    <a:pt x="545" y="381"/>
                  </a:cubicBezTo>
                  <a:lnTo>
                    <a:pt x="545" y="381"/>
                  </a:lnTo>
                  <a:close/>
                  <a:moveTo>
                    <a:pt x="569" y="373"/>
                  </a:moveTo>
                  <a:lnTo>
                    <a:pt x="569" y="373"/>
                  </a:lnTo>
                  <a:cubicBezTo>
                    <a:pt x="572" y="373"/>
                    <a:pt x="576" y="372"/>
                    <a:pt x="579" y="373"/>
                  </a:cubicBezTo>
                  <a:cubicBezTo>
                    <a:pt x="581" y="373"/>
                    <a:pt x="582" y="375"/>
                    <a:pt x="582" y="376"/>
                  </a:cubicBezTo>
                  <a:cubicBezTo>
                    <a:pt x="582" y="379"/>
                    <a:pt x="577" y="381"/>
                    <a:pt x="574" y="382"/>
                  </a:cubicBezTo>
                  <a:cubicBezTo>
                    <a:pt x="574" y="384"/>
                    <a:pt x="575" y="386"/>
                    <a:pt x="575" y="387"/>
                  </a:cubicBezTo>
                  <a:cubicBezTo>
                    <a:pt x="576" y="395"/>
                    <a:pt x="572" y="402"/>
                    <a:pt x="567" y="404"/>
                  </a:cubicBezTo>
                  <a:cubicBezTo>
                    <a:pt x="567" y="404"/>
                    <a:pt x="567" y="404"/>
                    <a:pt x="567" y="404"/>
                  </a:cubicBezTo>
                  <a:cubicBezTo>
                    <a:pt x="560" y="405"/>
                    <a:pt x="553" y="405"/>
                    <a:pt x="546" y="405"/>
                  </a:cubicBezTo>
                  <a:cubicBezTo>
                    <a:pt x="545" y="405"/>
                    <a:pt x="545" y="405"/>
                    <a:pt x="544" y="405"/>
                  </a:cubicBezTo>
                  <a:cubicBezTo>
                    <a:pt x="533" y="405"/>
                    <a:pt x="521" y="403"/>
                    <a:pt x="511" y="399"/>
                  </a:cubicBezTo>
                  <a:cubicBezTo>
                    <a:pt x="511" y="399"/>
                    <a:pt x="511" y="399"/>
                    <a:pt x="511" y="399"/>
                  </a:cubicBezTo>
                  <a:cubicBezTo>
                    <a:pt x="508" y="402"/>
                    <a:pt x="504" y="399"/>
                    <a:pt x="506" y="396"/>
                  </a:cubicBezTo>
                  <a:cubicBezTo>
                    <a:pt x="506" y="396"/>
                    <a:pt x="507" y="395"/>
                    <a:pt x="508" y="394"/>
                  </a:cubicBezTo>
                  <a:cubicBezTo>
                    <a:pt x="508" y="394"/>
                    <a:pt x="509" y="393"/>
                    <a:pt x="509" y="393"/>
                  </a:cubicBezTo>
                  <a:cubicBezTo>
                    <a:pt x="515" y="387"/>
                    <a:pt x="534" y="373"/>
                    <a:pt x="569" y="37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sp>
          <p:nvSpPr>
            <p:cNvPr id="10" name="Freeform 7">
              <a:extLst>
                <a:ext uri="{FF2B5EF4-FFF2-40B4-BE49-F238E27FC236}">
                  <a16:creationId xmlns:a16="http://schemas.microsoft.com/office/drawing/2014/main" id="{0F27C1C5-EE32-79B6-CC5B-76E0A46695BB}"/>
                </a:ext>
              </a:extLst>
            </p:cNvPr>
            <p:cNvSpPr>
              <a:spLocks noEditPoints="1"/>
            </p:cNvSpPr>
            <p:nvPr userDrawn="1"/>
          </p:nvSpPr>
          <p:spPr bwMode="auto">
            <a:xfrm>
              <a:off x="7499350" y="325438"/>
              <a:ext cx="525463" cy="576262"/>
            </a:xfrm>
            <a:custGeom>
              <a:avLst/>
              <a:gdLst>
                <a:gd name="T0" fmla="*/ 524 w 647"/>
                <a:gd name="T1" fmla="*/ 663 h 701"/>
                <a:gd name="T2" fmla="*/ 555 w 647"/>
                <a:gd name="T3" fmla="*/ 673 h 701"/>
                <a:gd name="T4" fmla="*/ 563 w 647"/>
                <a:gd name="T5" fmla="*/ 670 h 701"/>
                <a:gd name="T6" fmla="*/ 524 w 647"/>
                <a:gd name="T7" fmla="*/ 657 h 701"/>
                <a:gd name="T8" fmla="*/ 564 w 647"/>
                <a:gd name="T9" fmla="*/ 676 h 701"/>
                <a:gd name="T10" fmla="*/ 510 w 647"/>
                <a:gd name="T11" fmla="*/ 692 h 701"/>
                <a:gd name="T12" fmla="*/ 324 w 647"/>
                <a:gd name="T13" fmla="*/ 675 h 701"/>
                <a:gd name="T14" fmla="*/ 293 w 647"/>
                <a:gd name="T15" fmla="*/ 552 h 701"/>
                <a:gd name="T16" fmla="*/ 265 w 647"/>
                <a:gd name="T17" fmla="*/ 544 h 701"/>
                <a:gd name="T18" fmla="*/ 217 w 647"/>
                <a:gd name="T19" fmla="*/ 599 h 701"/>
                <a:gd name="T20" fmla="*/ 501 w 647"/>
                <a:gd name="T21" fmla="*/ 186 h 701"/>
                <a:gd name="T22" fmla="*/ 510 w 647"/>
                <a:gd name="T23" fmla="*/ 202 h 701"/>
                <a:gd name="T24" fmla="*/ 554 w 647"/>
                <a:gd name="T25" fmla="*/ 163 h 701"/>
                <a:gd name="T26" fmla="*/ 583 w 647"/>
                <a:gd name="T27" fmla="*/ 244 h 701"/>
                <a:gd name="T28" fmla="*/ 579 w 647"/>
                <a:gd name="T29" fmla="*/ 249 h 701"/>
                <a:gd name="T30" fmla="*/ 625 w 647"/>
                <a:gd name="T31" fmla="*/ 468 h 701"/>
                <a:gd name="T32" fmla="*/ 617 w 647"/>
                <a:gd name="T33" fmla="*/ 526 h 701"/>
                <a:gd name="T34" fmla="*/ 534 w 647"/>
                <a:gd name="T35" fmla="*/ 594 h 701"/>
                <a:gd name="T36" fmla="*/ 586 w 647"/>
                <a:gd name="T37" fmla="*/ 661 h 701"/>
                <a:gd name="T38" fmla="*/ 586 w 647"/>
                <a:gd name="T39" fmla="*/ 666 h 701"/>
                <a:gd name="T40" fmla="*/ 564 w 647"/>
                <a:gd name="T41" fmla="*/ 676 h 701"/>
                <a:gd name="T42" fmla="*/ 306 w 647"/>
                <a:gd name="T43" fmla="*/ 571 h 701"/>
                <a:gd name="T44" fmla="*/ 303 w 647"/>
                <a:gd name="T45" fmla="*/ 560 h 701"/>
                <a:gd name="T46" fmla="*/ 302 w 647"/>
                <a:gd name="T47" fmla="*/ 575 h 701"/>
                <a:gd name="T48" fmla="*/ 303 w 647"/>
                <a:gd name="T49" fmla="*/ 596 h 701"/>
                <a:gd name="T50" fmla="*/ 283 w 647"/>
                <a:gd name="T51" fmla="*/ 607 h 701"/>
                <a:gd name="T52" fmla="*/ 333 w 647"/>
                <a:gd name="T53" fmla="*/ 540 h 701"/>
                <a:gd name="T54" fmla="*/ 283 w 647"/>
                <a:gd name="T55" fmla="*/ 607 h 701"/>
                <a:gd name="T56" fmla="*/ 301 w 647"/>
                <a:gd name="T57" fmla="*/ 635 h 701"/>
                <a:gd name="T58" fmla="*/ 289 w 647"/>
                <a:gd name="T59" fmla="*/ 623 h 701"/>
                <a:gd name="T60" fmla="*/ 307 w 647"/>
                <a:gd name="T61" fmla="*/ 639 h 701"/>
                <a:gd name="T62" fmla="*/ 352 w 647"/>
                <a:gd name="T63" fmla="*/ 524 h 701"/>
                <a:gd name="T64" fmla="*/ 527 w 647"/>
                <a:gd name="T65" fmla="*/ 353 h 701"/>
                <a:gd name="T66" fmla="*/ 578 w 647"/>
                <a:gd name="T67" fmla="*/ 264 h 701"/>
                <a:gd name="T68" fmla="*/ 527 w 647"/>
                <a:gd name="T69" fmla="*/ 353 h 701"/>
                <a:gd name="T70" fmla="*/ 519 w 647"/>
                <a:gd name="T71" fmla="*/ 356 h 701"/>
                <a:gd name="T72" fmla="*/ 528 w 647"/>
                <a:gd name="T73" fmla="*/ 314 h 701"/>
                <a:gd name="T74" fmla="*/ 516 w 647"/>
                <a:gd name="T75" fmla="*/ 310 h 701"/>
                <a:gd name="T76" fmla="*/ 518 w 647"/>
                <a:gd name="T77" fmla="*/ 357 h 701"/>
                <a:gd name="T78" fmla="*/ 374 w 647"/>
                <a:gd name="T79" fmla="*/ 525 h 701"/>
                <a:gd name="T80" fmla="*/ 366 w 647"/>
                <a:gd name="T81" fmla="*/ 510 h 701"/>
                <a:gd name="T82" fmla="*/ 387 w 647"/>
                <a:gd name="T83" fmla="*/ 505 h 701"/>
                <a:gd name="T84" fmla="*/ 394 w 647"/>
                <a:gd name="T85" fmla="*/ 479 h 701"/>
                <a:gd name="T86" fmla="*/ 387 w 647"/>
                <a:gd name="T87" fmla="*/ 505 h 701"/>
                <a:gd name="T88" fmla="*/ 258 w 647"/>
                <a:gd name="T89" fmla="*/ 506 h 701"/>
                <a:gd name="T90" fmla="*/ 226 w 647"/>
                <a:gd name="T91" fmla="*/ 406 h 701"/>
                <a:gd name="T92" fmla="*/ 228 w 647"/>
                <a:gd name="T93" fmla="*/ 363 h 701"/>
                <a:gd name="T94" fmla="*/ 231 w 647"/>
                <a:gd name="T95" fmla="*/ 349 h 701"/>
                <a:gd name="T96" fmla="*/ 310 w 647"/>
                <a:gd name="T97" fmla="*/ 227 h 701"/>
                <a:gd name="T98" fmla="*/ 358 w 647"/>
                <a:gd name="T99" fmla="*/ 200 h 701"/>
                <a:gd name="T100" fmla="*/ 462 w 647"/>
                <a:gd name="T101" fmla="*/ 190 h 701"/>
                <a:gd name="T102" fmla="*/ 476 w 647"/>
                <a:gd name="T103" fmla="*/ 180 h 701"/>
                <a:gd name="T104" fmla="*/ 269 w 647"/>
                <a:gd name="T105" fmla="*/ 246 h 701"/>
                <a:gd name="T106" fmla="*/ 245 w 647"/>
                <a:gd name="T107" fmla="*/ 277 h 701"/>
                <a:gd name="T108" fmla="*/ 217 w 647"/>
                <a:gd name="T109" fmla="*/ 345 h 701"/>
                <a:gd name="T110" fmla="*/ 253 w 647"/>
                <a:gd name="T111" fmla="*/ 52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7" h="701">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1" name="Freeform 8">
              <a:extLst>
                <a:ext uri="{FF2B5EF4-FFF2-40B4-BE49-F238E27FC236}">
                  <a16:creationId xmlns:a16="http://schemas.microsoft.com/office/drawing/2014/main" id="{DCA98B89-C06C-1AFA-6046-473CE330AD79}"/>
                </a:ext>
              </a:extLst>
            </p:cNvPr>
            <p:cNvSpPr>
              <a:spLocks noEditPoints="1"/>
            </p:cNvSpPr>
            <p:nvPr userDrawn="1"/>
          </p:nvSpPr>
          <p:spPr bwMode="auto">
            <a:xfrm>
              <a:off x="7688263" y="465138"/>
              <a:ext cx="273050" cy="304800"/>
            </a:xfrm>
            <a:custGeom>
              <a:avLst/>
              <a:gdLst>
                <a:gd name="T0" fmla="*/ 31 w 337"/>
                <a:gd name="T1" fmla="*/ 334 h 370"/>
                <a:gd name="T2" fmla="*/ 55 w 337"/>
                <a:gd name="T3" fmla="*/ 309 h 370"/>
                <a:gd name="T4" fmla="*/ 27 w 337"/>
                <a:gd name="T5" fmla="*/ 282 h 370"/>
                <a:gd name="T6" fmla="*/ 8 w 337"/>
                <a:gd name="T7" fmla="*/ 272 h 370"/>
                <a:gd name="T8" fmla="*/ 31 w 337"/>
                <a:gd name="T9" fmla="*/ 333 h 370"/>
                <a:gd name="T10" fmla="*/ 58 w 337"/>
                <a:gd name="T11" fmla="*/ 370 h 370"/>
                <a:gd name="T12" fmla="*/ 303 w 337"/>
                <a:gd name="T13" fmla="*/ 58 h 370"/>
                <a:gd name="T14" fmla="*/ 58 w 337"/>
                <a:gd name="T15" fmla="*/ 370 h 370"/>
                <a:gd name="T16" fmla="*/ 325 w 337"/>
                <a:gd name="T17" fmla="*/ 18 h 370"/>
                <a:gd name="T18" fmla="*/ 327 w 337"/>
                <a:gd name="T19" fmla="*/ 60 h 370"/>
                <a:gd name="T20" fmla="*/ 322 w 337"/>
                <a:gd name="T21" fmla="*/ 40 h 370"/>
                <a:gd name="T22" fmla="*/ 325 w 337"/>
                <a:gd name="T23" fmla="*/ 18 h 370"/>
                <a:gd name="T24" fmla="*/ 41 w 337"/>
                <a:gd name="T25" fmla="*/ 347 h 370"/>
                <a:gd name="T26" fmla="*/ 186 w 337"/>
                <a:gd name="T27" fmla="*/ 194 h 370"/>
                <a:gd name="T28" fmla="*/ 323 w 337"/>
                <a:gd name="T29" fmla="*/ 13 h 370"/>
                <a:gd name="T30" fmla="*/ 267 w 337"/>
                <a:gd name="T31" fmla="*/ 53 h 370"/>
                <a:gd name="T32" fmla="*/ 145 w 337"/>
                <a:gd name="T33" fmla="*/ 232 h 370"/>
                <a:gd name="T34" fmla="*/ 114 w 337"/>
                <a:gd name="T35" fmla="*/ 274 h 370"/>
                <a:gd name="T36" fmla="*/ 92 w 337"/>
                <a:gd name="T37" fmla="*/ 299 h 370"/>
                <a:gd name="T38" fmla="*/ 75 w 337"/>
                <a:gd name="T39" fmla="*/ 317 h 370"/>
                <a:gd name="T40" fmla="*/ 85 w 337"/>
                <a:gd name="T41" fmla="*/ 299 h 370"/>
                <a:gd name="T42" fmla="*/ 31 w 337"/>
                <a:gd name="T43" fmla="*/ 279 h 370"/>
                <a:gd name="T44" fmla="*/ 73 w 337"/>
                <a:gd name="T45" fmla="*/ 312 h 370"/>
                <a:gd name="T46" fmla="*/ 102 w 337"/>
                <a:gd name="T47" fmla="*/ 279 h 370"/>
                <a:gd name="T48" fmla="*/ 90 w 337"/>
                <a:gd name="T49" fmla="*/ 294 h 370"/>
                <a:gd name="T50" fmla="*/ 110 w 337"/>
                <a:gd name="T51" fmla="*/ 270 h 370"/>
                <a:gd name="T52" fmla="*/ 89 w 337"/>
                <a:gd name="T53" fmla="*/ 226 h 370"/>
                <a:gd name="T54" fmla="*/ 82 w 337"/>
                <a:gd name="T55" fmla="*/ 226 h 370"/>
                <a:gd name="T56" fmla="*/ 102 w 337"/>
                <a:gd name="T57" fmla="*/ 211 h 370"/>
                <a:gd name="T58" fmla="*/ 144 w 337"/>
                <a:gd name="T59" fmla="*/ 199 h 370"/>
                <a:gd name="T60" fmla="*/ 110 w 337"/>
                <a:gd name="T61" fmla="*/ 270 h 370"/>
                <a:gd name="T62" fmla="*/ 128 w 337"/>
                <a:gd name="T63" fmla="*/ 246 h 370"/>
                <a:gd name="T64" fmla="*/ 109 w 337"/>
                <a:gd name="T65" fmla="*/ 214 h 370"/>
                <a:gd name="T66" fmla="*/ 144 w 337"/>
                <a:gd name="T67" fmla="*/ 224 h 370"/>
                <a:gd name="T68" fmla="*/ 153 w 337"/>
                <a:gd name="T69" fmla="*/ 204 h 370"/>
                <a:gd name="T70" fmla="*/ 144 w 337"/>
                <a:gd name="T71" fmla="*/ 224 h 370"/>
                <a:gd name="T72" fmla="*/ 171 w 337"/>
                <a:gd name="T73" fmla="*/ 183 h 370"/>
                <a:gd name="T74" fmla="*/ 154 w 337"/>
                <a:gd name="T75" fmla="*/ 199 h 370"/>
                <a:gd name="T76" fmla="*/ 159 w 337"/>
                <a:gd name="T77" fmla="*/ 202 h 370"/>
                <a:gd name="T78" fmla="*/ 183 w 337"/>
                <a:gd name="T79" fmla="*/ 164 h 370"/>
                <a:gd name="T80" fmla="*/ 94 w 337"/>
                <a:gd name="T81" fmla="*/ 175 h 370"/>
                <a:gd name="T82" fmla="*/ 174 w 337"/>
                <a:gd name="T83" fmla="*/ 178 h 370"/>
                <a:gd name="T84" fmla="*/ 193 w 337"/>
                <a:gd name="T85" fmla="*/ 148 h 370"/>
                <a:gd name="T86" fmla="*/ 54 w 337"/>
                <a:gd name="T87" fmla="*/ 148 h 370"/>
                <a:gd name="T88" fmla="*/ 186 w 337"/>
                <a:gd name="T89" fmla="*/ 159 h 370"/>
                <a:gd name="T90" fmla="*/ 204 w 337"/>
                <a:gd name="T91" fmla="*/ 131 h 370"/>
                <a:gd name="T92" fmla="*/ 110 w 337"/>
                <a:gd name="T93" fmla="*/ 123 h 370"/>
                <a:gd name="T94" fmla="*/ 42 w 337"/>
                <a:gd name="T95" fmla="*/ 99 h 370"/>
                <a:gd name="T96" fmla="*/ 113 w 337"/>
                <a:gd name="T97" fmla="*/ 13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 h="370">
                  <a:moveTo>
                    <a:pt x="31" y="333"/>
                  </a:moveTo>
                  <a:lnTo>
                    <a:pt x="31" y="333"/>
                  </a:lnTo>
                  <a:cubicBezTo>
                    <a:pt x="31" y="334"/>
                    <a:pt x="31" y="334"/>
                    <a:pt x="31" y="334"/>
                  </a:cubicBezTo>
                  <a:cubicBezTo>
                    <a:pt x="33" y="337"/>
                    <a:pt x="35" y="340"/>
                    <a:pt x="37" y="343"/>
                  </a:cubicBezTo>
                  <a:cubicBezTo>
                    <a:pt x="48" y="334"/>
                    <a:pt x="59" y="325"/>
                    <a:pt x="68" y="316"/>
                  </a:cubicBezTo>
                  <a:cubicBezTo>
                    <a:pt x="64" y="313"/>
                    <a:pt x="59" y="311"/>
                    <a:pt x="55" y="309"/>
                  </a:cubicBezTo>
                  <a:cubicBezTo>
                    <a:pt x="48" y="316"/>
                    <a:pt x="42" y="320"/>
                    <a:pt x="29" y="320"/>
                  </a:cubicBezTo>
                  <a:cubicBezTo>
                    <a:pt x="27" y="320"/>
                    <a:pt x="26" y="318"/>
                    <a:pt x="27" y="316"/>
                  </a:cubicBezTo>
                  <a:cubicBezTo>
                    <a:pt x="29" y="309"/>
                    <a:pt x="27" y="291"/>
                    <a:pt x="27" y="282"/>
                  </a:cubicBezTo>
                  <a:cubicBezTo>
                    <a:pt x="26" y="280"/>
                    <a:pt x="25" y="278"/>
                    <a:pt x="24" y="276"/>
                  </a:cubicBezTo>
                  <a:cubicBezTo>
                    <a:pt x="20" y="277"/>
                    <a:pt x="16" y="277"/>
                    <a:pt x="10" y="277"/>
                  </a:cubicBezTo>
                  <a:cubicBezTo>
                    <a:pt x="7" y="277"/>
                    <a:pt x="6" y="274"/>
                    <a:pt x="8" y="272"/>
                  </a:cubicBezTo>
                  <a:cubicBezTo>
                    <a:pt x="17" y="264"/>
                    <a:pt x="16" y="253"/>
                    <a:pt x="17" y="238"/>
                  </a:cubicBezTo>
                  <a:cubicBezTo>
                    <a:pt x="12" y="241"/>
                    <a:pt x="4" y="247"/>
                    <a:pt x="0" y="249"/>
                  </a:cubicBezTo>
                  <a:cubicBezTo>
                    <a:pt x="4" y="288"/>
                    <a:pt x="17" y="313"/>
                    <a:pt x="31" y="333"/>
                  </a:cubicBezTo>
                  <a:lnTo>
                    <a:pt x="31" y="333"/>
                  </a:lnTo>
                  <a:close/>
                  <a:moveTo>
                    <a:pt x="58" y="370"/>
                  </a:moveTo>
                  <a:lnTo>
                    <a:pt x="58" y="370"/>
                  </a:lnTo>
                  <a:cubicBezTo>
                    <a:pt x="173" y="293"/>
                    <a:pt x="218" y="153"/>
                    <a:pt x="321" y="65"/>
                  </a:cubicBezTo>
                  <a:lnTo>
                    <a:pt x="306" y="62"/>
                  </a:lnTo>
                  <a:cubicBezTo>
                    <a:pt x="303" y="61"/>
                    <a:pt x="303" y="61"/>
                    <a:pt x="303" y="58"/>
                  </a:cubicBezTo>
                  <a:lnTo>
                    <a:pt x="306" y="37"/>
                  </a:lnTo>
                  <a:cubicBezTo>
                    <a:pt x="211" y="133"/>
                    <a:pt x="158" y="292"/>
                    <a:pt x="50" y="360"/>
                  </a:cubicBezTo>
                  <a:cubicBezTo>
                    <a:pt x="53" y="363"/>
                    <a:pt x="55" y="366"/>
                    <a:pt x="58" y="370"/>
                  </a:cubicBezTo>
                  <a:lnTo>
                    <a:pt x="58" y="370"/>
                  </a:lnTo>
                  <a:close/>
                  <a:moveTo>
                    <a:pt x="325" y="18"/>
                  </a:moveTo>
                  <a:lnTo>
                    <a:pt x="325" y="18"/>
                  </a:lnTo>
                  <a:cubicBezTo>
                    <a:pt x="321" y="22"/>
                    <a:pt x="316" y="26"/>
                    <a:pt x="312" y="30"/>
                  </a:cubicBezTo>
                  <a:lnTo>
                    <a:pt x="309" y="57"/>
                  </a:lnTo>
                  <a:lnTo>
                    <a:pt x="327" y="60"/>
                  </a:lnTo>
                  <a:cubicBezTo>
                    <a:pt x="330" y="58"/>
                    <a:pt x="333" y="55"/>
                    <a:pt x="337" y="52"/>
                  </a:cubicBezTo>
                  <a:lnTo>
                    <a:pt x="334" y="46"/>
                  </a:lnTo>
                  <a:cubicBezTo>
                    <a:pt x="329" y="47"/>
                    <a:pt x="324" y="45"/>
                    <a:pt x="322" y="40"/>
                  </a:cubicBezTo>
                  <a:cubicBezTo>
                    <a:pt x="320" y="34"/>
                    <a:pt x="323" y="29"/>
                    <a:pt x="328" y="27"/>
                  </a:cubicBezTo>
                  <a:lnTo>
                    <a:pt x="325" y="18"/>
                  </a:lnTo>
                  <a:lnTo>
                    <a:pt x="325" y="18"/>
                  </a:lnTo>
                  <a:close/>
                  <a:moveTo>
                    <a:pt x="75" y="317"/>
                  </a:moveTo>
                  <a:lnTo>
                    <a:pt x="75" y="317"/>
                  </a:lnTo>
                  <a:cubicBezTo>
                    <a:pt x="64" y="328"/>
                    <a:pt x="53" y="338"/>
                    <a:pt x="41" y="347"/>
                  </a:cubicBezTo>
                  <a:lnTo>
                    <a:pt x="41" y="348"/>
                  </a:lnTo>
                  <a:cubicBezTo>
                    <a:pt x="43" y="351"/>
                    <a:pt x="45" y="353"/>
                    <a:pt x="47" y="355"/>
                  </a:cubicBezTo>
                  <a:cubicBezTo>
                    <a:pt x="103" y="320"/>
                    <a:pt x="145" y="259"/>
                    <a:pt x="186" y="194"/>
                  </a:cubicBezTo>
                  <a:cubicBezTo>
                    <a:pt x="221" y="138"/>
                    <a:pt x="259" y="75"/>
                    <a:pt x="307" y="27"/>
                  </a:cubicBezTo>
                  <a:cubicBezTo>
                    <a:pt x="307" y="27"/>
                    <a:pt x="308" y="27"/>
                    <a:pt x="308" y="26"/>
                  </a:cubicBezTo>
                  <a:cubicBezTo>
                    <a:pt x="313" y="22"/>
                    <a:pt x="318" y="17"/>
                    <a:pt x="323" y="13"/>
                  </a:cubicBezTo>
                  <a:lnTo>
                    <a:pt x="319" y="0"/>
                  </a:lnTo>
                  <a:cubicBezTo>
                    <a:pt x="300" y="15"/>
                    <a:pt x="283" y="33"/>
                    <a:pt x="267" y="52"/>
                  </a:cubicBezTo>
                  <a:cubicBezTo>
                    <a:pt x="267" y="52"/>
                    <a:pt x="267" y="53"/>
                    <a:pt x="267" y="53"/>
                  </a:cubicBezTo>
                  <a:cubicBezTo>
                    <a:pt x="236" y="90"/>
                    <a:pt x="210" y="132"/>
                    <a:pt x="185" y="171"/>
                  </a:cubicBezTo>
                  <a:cubicBezTo>
                    <a:pt x="172" y="191"/>
                    <a:pt x="159" y="212"/>
                    <a:pt x="145" y="232"/>
                  </a:cubicBezTo>
                  <a:cubicBezTo>
                    <a:pt x="145" y="232"/>
                    <a:pt x="145" y="232"/>
                    <a:pt x="145" y="232"/>
                  </a:cubicBezTo>
                  <a:cubicBezTo>
                    <a:pt x="139" y="241"/>
                    <a:pt x="133" y="249"/>
                    <a:pt x="127" y="256"/>
                  </a:cubicBezTo>
                  <a:cubicBezTo>
                    <a:pt x="127" y="257"/>
                    <a:pt x="127" y="257"/>
                    <a:pt x="127" y="257"/>
                  </a:cubicBezTo>
                  <a:cubicBezTo>
                    <a:pt x="122" y="263"/>
                    <a:pt x="118" y="269"/>
                    <a:pt x="114" y="274"/>
                  </a:cubicBezTo>
                  <a:cubicBezTo>
                    <a:pt x="113" y="274"/>
                    <a:pt x="113" y="275"/>
                    <a:pt x="113" y="275"/>
                  </a:cubicBezTo>
                  <a:cubicBezTo>
                    <a:pt x="107" y="283"/>
                    <a:pt x="100" y="291"/>
                    <a:pt x="93" y="298"/>
                  </a:cubicBezTo>
                  <a:cubicBezTo>
                    <a:pt x="93" y="299"/>
                    <a:pt x="93" y="299"/>
                    <a:pt x="92" y="299"/>
                  </a:cubicBezTo>
                  <a:cubicBezTo>
                    <a:pt x="87" y="305"/>
                    <a:pt x="81" y="311"/>
                    <a:pt x="75" y="317"/>
                  </a:cubicBezTo>
                  <a:lnTo>
                    <a:pt x="75" y="317"/>
                  </a:lnTo>
                  <a:lnTo>
                    <a:pt x="75" y="317"/>
                  </a:lnTo>
                  <a:close/>
                  <a:moveTo>
                    <a:pt x="73" y="312"/>
                  </a:moveTo>
                  <a:lnTo>
                    <a:pt x="73" y="312"/>
                  </a:lnTo>
                  <a:cubicBezTo>
                    <a:pt x="77" y="307"/>
                    <a:pt x="81" y="303"/>
                    <a:pt x="85" y="299"/>
                  </a:cubicBezTo>
                  <a:cubicBezTo>
                    <a:pt x="59" y="295"/>
                    <a:pt x="44" y="282"/>
                    <a:pt x="39" y="267"/>
                  </a:cubicBezTo>
                  <a:cubicBezTo>
                    <a:pt x="35" y="270"/>
                    <a:pt x="32" y="273"/>
                    <a:pt x="29" y="274"/>
                  </a:cubicBezTo>
                  <a:cubicBezTo>
                    <a:pt x="30" y="276"/>
                    <a:pt x="31" y="277"/>
                    <a:pt x="31" y="279"/>
                  </a:cubicBezTo>
                  <a:cubicBezTo>
                    <a:pt x="32" y="279"/>
                    <a:pt x="32" y="279"/>
                    <a:pt x="32" y="280"/>
                  </a:cubicBezTo>
                  <a:cubicBezTo>
                    <a:pt x="43" y="297"/>
                    <a:pt x="55" y="302"/>
                    <a:pt x="73" y="312"/>
                  </a:cubicBezTo>
                  <a:lnTo>
                    <a:pt x="73" y="312"/>
                  </a:lnTo>
                  <a:close/>
                  <a:moveTo>
                    <a:pt x="90" y="294"/>
                  </a:moveTo>
                  <a:lnTo>
                    <a:pt x="90" y="294"/>
                  </a:lnTo>
                  <a:cubicBezTo>
                    <a:pt x="94" y="289"/>
                    <a:pt x="98" y="284"/>
                    <a:pt x="102" y="279"/>
                  </a:cubicBezTo>
                  <a:cubicBezTo>
                    <a:pt x="54" y="293"/>
                    <a:pt x="24" y="217"/>
                    <a:pt x="106" y="186"/>
                  </a:cubicBezTo>
                  <a:cubicBezTo>
                    <a:pt x="100" y="184"/>
                    <a:pt x="94" y="182"/>
                    <a:pt x="88" y="179"/>
                  </a:cubicBezTo>
                  <a:cubicBezTo>
                    <a:pt x="35" y="203"/>
                    <a:pt x="17" y="284"/>
                    <a:pt x="90" y="294"/>
                  </a:cubicBezTo>
                  <a:lnTo>
                    <a:pt x="90" y="294"/>
                  </a:lnTo>
                  <a:close/>
                  <a:moveTo>
                    <a:pt x="110" y="270"/>
                  </a:moveTo>
                  <a:lnTo>
                    <a:pt x="110" y="270"/>
                  </a:lnTo>
                  <a:cubicBezTo>
                    <a:pt x="114" y="265"/>
                    <a:pt x="118" y="260"/>
                    <a:pt x="122" y="254"/>
                  </a:cubicBezTo>
                  <a:cubicBezTo>
                    <a:pt x="124" y="240"/>
                    <a:pt x="120" y="224"/>
                    <a:pt x="103" y="216"/>
                  </a:cubicBezTo>
                  <a:cubicBezTo>
                    <a:pt x="98" y="219"/>
                    <a:pt x="93" y="222"/>
                    <a:pt x="89" y="226"/>
                  </a:cubicBezTo>
                  <a:cubicBezTo>
                    <a:pt x="115" y="230"/>
                    <a:pt x="115" y="263"/>
                    <a:pt x="91" y="263"/>
                  </a:cubicBezTo>
                  <a:cubicBezTo>
                    <a:pt x="72" y="263"/>
                    <a:pt x="73" y="239"/>
                    <a:pt x="81" y="227"/>
                  </a:cubicBezTo>
                  <a:cubicBezTo>
                    <a:pt x="81" y="227"/>
                    <a:pt x="82" y="226"/>
                    <a:pt x="82" y="226"/>
                  </a:cubicBezTo>
                  <a:lnTo>
                    <a:pt x="82" y="226"/>
                  </a:lnTo>
                  <a:cubicBezTo>
                    <a:pt x="86" y="221"/>
                    <a:pt x="92" y="216"/>
                    <a:pt x="101" y="211"/>
                  </a:cubicBezTo>
                  <a:cubicBezTo>
                    <a:pt x="101" y="211"/>
                    <a:pt x="101" y="211"/>
                    <a:pt x="102" y="211"/>
                  </a:cubicBezTo>
                  <a:cubicBezTo>
                    <a:pt x="108" y="208"/>
                    <a:pt x="116" y="205"/>
                    <a:pt x="125" y="203"/>
                  </a:cubicBezTo>
                  <a:cubicBezTo>
                    <a:pt x="125" y="202"/>
                    <a:pt x="126" y="202"/>
                    <a:pt x="126" y="202"/>
                  </a:cubicBezTo>
                  <a:cubicBezTo>
                    <a:pt x="131" y="201"/>
                    <a:pt x="137" y="200"/>
                    <a:pt x="144" y="199"/>
                  </a:cubicBezTo>
                  <a:cubicBezTo>
                    <a:pt x="139" y="197"/>
                    <a:pt x="133" y="195"/>
                    <a:pt x="127" y="193"/>
                  </a:cubicBezTo>
                  <a:cubicBezTo>
                    <a:pt x="123" y="192"/>
                    <a:pt x="119" y="190"/>
                    <a:pt x="115" y="189"/>
                  </a:cubicBezTo>
                  <a:cubicBezTo>
                    <a:pt x="26" y="218"/>
                    <a:pt x="62" y="296"/>
                    <a:pt x="110" y="270"/>
                  </a:cubicBezTo>
                  <a:lnTo>
                    <a:pt x="110" y="270"/>
                  </a:lnTo>
                  <a:close/>
                  <a:moveTo>
                    <a:pt x="128" y="246"/>
                  </a:moveTo>
                  <a:lnTo>
                    <a:pt x="128" y="246"/>
                  </a:lnTo>
                  <a:cubicBezTo>
                    <a:pt x="132" y="241"/>
                    <a:pt x="136" y="235"/>
                    <a:pt x="140" y="230"/>
                  </a:cubicBezTo>
                  <a:cubicBezTo>
                    <a:pt x="139" y="225"/>
                    <a:pt x="133" y="215"/>
                    <a:pt x="125" y="208"/>
                  </a:cubicBezTo>
                  <a:cubicBezTo>
                    <a:pt x="120" y="210"/>
                    <a:pt x="114" y="211"/>
                    <a:pt x="109" y="214"/>
                  </a:cubicBezTo>
                  <a:cubicBezTo>
                    <a:pt x="123" y="221"/>
                    <a:pt x="128" y="234"/>
                    <a:pt x="128" y="246"/>
                  </a:cubicBezTo>
                  <a:lnTo>
                    <a:pt x="128" y="246"/>
                  </a:lnTo>
                  <a:close/>
                  <a:moveTo>
                    <a:pt x="144" y="224"/>
                  </a:moveTo>
                  <a:lnTo>
                    <a:pt x="144" y="224"/>
                  </a:lnTo>
                  <a:cubicBezTo>
                    <a:pt x="148" y="218"/>
                    <a:pt x="152" y="212"/>
                    <a:pt x="156" y="206"/>
                  </a:cubicBezTo>
                  <a:cubicBezTo>
                    <a:pt x="155" y="205"/>
                    <a:pt x="154" y="205"/>
                    <a:pt x="153" y="204"/>
                  </a:cubicBezTo>
                  <a:cubicBezTo>
                    <a:pt x="147" y="205"/>
                    <a:pt x="140" y="205"/>
                    <a:pt x="132" y="207"/>
                  </a:cubicBezTo>
                  <a:cubicBezTo>
                    <a:pt x="137" y="212"/>
                    <a:pt x="141" y="219"/>
                    <a:pt x="144" y="224"/>
                  </a:cubicBezTo>
                  <a:lnTo>
                    <a:pt x="144" y="224"/>
                  </a:lnTo>
                  <a:close/>
                  <a:moveTo>
                    <a:pt x="159" y="202"/>
                  </a:moveTo>
                  <a:lnTo>
                    <a:pt x="159" y="202"/>
                  </a:lnTo>
                  <a:cubicBezTo>
                    <a:pt x="163" y="195"/>
                    <a:pt x="167" y="189"/>
                    <a:pt x="171" y="183"/>
                  </a:cubicBezTo>
                  <a:cubicBezTo>
                    <a:pt x="156" y="179"/>
                    <a:pt x="127" y="181"/>
                    <a:pt x="110" y="181"/>
                  </a:cubicBezTo>
                  <a:cubicBezTo>
                    <a:pt x="116" y="184"/>
                    <a:pt x="122" y="186"/>
                    <a:pt x="129" y="188"/>
                  </a:cubicBezTo>
                  <a:cubicBezTo>
                    <a:pt x="138" y="191"/>
                    <a:pt x="147" y="194"/>
                    <a:pt x="154" y="199"/>
                  </a:cubicBezTo>
                  <a:cubicBezTo>
                    <a:pt x="155" y="199"/>
                    <a:pt x="155" y="199"/>
                    <a:pt x="155" y="199"/>
                  </a:cubicBezTo>
                  <a:cubicBezTo>
                    <a:pt x="156" y="200"/>
                    <a:pt x="158" y="201"/>
                    <a:pt x="159" y="202"/>
                  </a:cubicBezTo>
                  <a:lnTo>
                    <a:pt x="159" y="202"/>
                  </a:lnTo>
                  <a:close/>
                  <a:moveTo>
                    <a:pt x="174" y="178"/>
                  </a:moveTo>
                  <a:lnTo>
                    <a:pt x="174" y="178"/>
                  </a:lnTo>
                  <a:cubicBezTo>
                    <a:pt x="177" y="173"/>
                    <a:pt x="180" y="169"/>
                    <a:pt x="183" y="164"/>
                  </a:cubicBezTo>
                  <a:cubicBezTo>
                    <a:pt x="166" y="159"/>
                    <a:pt x="138" y="160"/>
                    <a:pt x="121" y="160"/>
                  </a:cubicBezTo>
                  <a:cubicBezTo>
                    <a:pt x="100" y="161"/>
                    <a:pt x="79" y="161"/>
                    <a:pt x="62" y="157"/>
                  </a:cubicBezTo>
                  <a:cubicBezTo>
                    <a:pt x="71" y="165"/>
                    <a:pt x="82" y="170"/>
                    <a:pt x="94" y="175"/>
                  </a:cubicBezTo>
                  <a:cubicBezTo>
                    <a:pt x="102" y="177"/>
                    <a:pt x="123" y="175"/>
                    <a:pt x="130" y="175"/>
                  </a:cubicBezTo>
                  <a:cubicBezTo>
                    <a:pt x="146" y="175"/>
                    <a:pt x="163" y="175"/>
                    <a:pt x="174" y="178"/>
                  </a:cubicBezTo>
                  <a:lnTo>
                    <a:pt x="174" y="178"/>
                  </a:lnTo>
                  <a:close/>
                  <a:moveTo>
                    <a:pt x="186" y="159"/>
                  </a:moveTo>
                  <a:lnTo>
                    <a:pt x="186" y="159"/>
                  </a:lnTo>
                  <a:cubicBezTo>
                    <a:pt x="188" y="155"/>
                    <a:pt x="191" y="152"/>
                    <a:pt x="193" y="148"/>
                  </a:cubicBezTo>
                  <a:cubicBezTo>
                    <a:pt x="171" y="139"/>
                    <a:pt x="136" y="142"/>
                    <a:pt x="113" y="142"/>
                  </a:cubicBezTo>
                  <a:cubicBezTo>
                    <a:pt x="87" y="142"/>
                    <a:pt x="60" y="141"/>
                    <a:pt x="43" y="126"/>
                  </a:cubicBezTo>
                  <a:cubicBezTo>
                    <a:pt x="46" y="135"/>
                    <a:pt x="50" y="142"/>
                    <a:pt x="54" y="148"/>
                  </a:cubicBezTo>
                  <a:cubicBezTo>
                    <a:pt x="80" y="159"/>
                    <a:pt x="128" y="153"/>
                    <a:pt x="158" y="155"/>
                  </a:cubicBezTo>
                  <a:cubicBezTo>
                    <a:pt x="168" y="155"/>
                    <a:pt x="178" y="156"/>
                    <a:pt x="186" y="159"/>
                  </a:cubicBezTo>
                  <a:lnTo>
                    <a:pt x="186" y="159"/>
                  </a:lnTo>
                  <a:close/>
                  <a:moveTo>
                    <a:pt x="196" y="143"/>
                  </a:moveTo>
                  <a:lnTo>
                    <a:pt x="196" y="143"/>
                  </a:lnTo>
                  <a:cubicBezTo>
                    <a:pt x="199" y="139"/>
                    <a:pt x="201" y="135"/>
                    <a:pt x="204" y="131"/>
                  </a:cubicBezTo>
                  <a:cubicBezTo>
                    <a:pt x="195" y="128"/>
                    <a:pt x="187" y="126"/>
                    <a:pt x="178" y="125"/>
                  </a:cubicBezTo>
                  <a:cubicBezTo>
                    <a:pt x="178" y="125"/>
                    <a:pt x="178" y="125"/>
                    <a:pt x="177" y="125"/>
                  </a:cubicBezTo>
                  <a:cubicBezTo>
                    <a:pt x="155" y="121"/>
                    <a:pt x="133" y="122"/>
                    <a:pt x="110" y="123"/>
                  </a:cubicBezTo>
                  <a:cubicBezTo>
                    <a:pt x="95" y="123"/>
                    <a:pt x="81" y="122"/>
                    <a:pt x="69" y="118"/>
                  </a:cubicBezTo>
                  <a:cubicBezTo>
                    <a:pt x="68" y="118"/>
                    <a:pt x="68" y="118"/>
                    <a:pt x="68" y="118"/>
                  </a:cubicBezTo>
                  <a:cubicBezTo>
                    <a:pt x="58" y="115"/>
                    <a:pt x="49" y="109"/>
                    <a:pt x="42" y="99"/>
                  </a:cubicBezTo>
                  <a:cubicBezTo>
                    <a:pt x="41" y="100"/>
                    <a:pt x="40" y="101"/>
                    <a:pt x="39" y="102"/>
                  </a:cubicBezTo>
                  <a:cubicBezTo>
                    <a:pt x="40" y="107"/>
                    <a:pt x="40" y="111"/>
                    <a:pt x="41" y="115"/>
                  </a:cubicBezTo>
                  <a:cubicBezTo>
                    <a:pt x="55" y="134"/>
                    <a:pt x="83" y="137"/>
                    <a:pt x="113" y="137"/>
                  </a:cubicBezTo>
                  <a:cubicBezTo>
                    <a:pt x="138" y="137"/>
                    <a:pt x="173" y="133"/>
                    <a:pt x="196" y="143"/>
                  </a:cubicBezTo>
                  <a:lnTo>
                    <a:pt x="196" y="143"/>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2" name="Freeform 9">
              <a:extLst>
                <a:ext uri="{FF2B5EF4-FFF2-40B4-BE49-F238E27FC236}">
                  <a16:creationId xmlns:a16="http://schemas.microsoft.com/office/drawing/2014/main" id="{6CE97323-EA31-B978-ED66-B1F83219FC68}"/>
                </a:ext>
              </a:extLst>
            </p:cNvPr>
            <p:cNvSpPr>
              <a:spLocks noEditPoints="1"/>
            </p:cNvSpPr>
            <p:nvPr userDrawn="1"/>
          </p:nvSpPr>
          <p:spPr bwMode="auto">
            <a:xfrm>
              <a:off x="7613650" y="406400"/>
              <a:ext cx="296863" cy="406400"/>
            </a:xfrm>
            <a:custGeom>
              <a:avLst/>
              <a:gdLst>
                <a:gd name="T0" fmla="*/ 366 w 366"/>
                <a:gd name="T1" fmla="*/ 110 h 496"/>
                <a:gd name="T2" fmla="*/ 303 w 366"/>
                <a:gd name="T3" fmla="*/ 97 h 496"/>
                <a:gd name="T4" fmla="*/ 328 w 366"/>
                <a:gd name="T5" fmla="*/ 122 h 496"/>
                <a:gd name="T6" fmla="*/ 47 w 366"/>
                <a:gd name="T7" fmla="*/ 454 h 496"/>
                <a:gd name="T8" fmla="*/ 91 w 366"/>
                <a:gd name="T9" fmla="*/ 402 h 496"/>
                <a:gd name="T10" fmla="*/ 89 w 366"/>
                <a:gd name="T11" fmla="*/ 397 h 496"/>
                <a:gd name="T12" fmla="*/ 47 w 366"/>
                <a:gd name="T13" fmla="*/ 454 h 496"/>
                <a:gd name="T14" fmla="*/ 101 w 366"/>
                <a:gd name="T15" fmla="*/ 421 h 496"/>
                <a:gd name="T16" fmla="*/ 119 w 366"/>
                <a:gd name="T17" fmla="*/ 448 h 496"/>
                <a:gd name="T18" fmla="*/ 69 w 366"/>
                <a:gd name="T19" fmla="*/ 471 h 496"/>
                <a:gd name="T20" fmla="*/ 101 w 366"/>
                <a:gd name="T21" fmla="*/ 421 h 496"/>
                <a:gd name="T22" fmla="*/ 82 w 366"/>
                <a:gd name="T23" fmla="*/ 381 h 496"/>
                <a:gd name="T24" fmla="*/ 28 w 366"/>
                <a:gd name="T25" fmla="*/ 378 h 496"/>
                <a:gd name="T26" fmla="*/ 7 w 366"/>
                <a:gd name="T27" fmla="*/ 362 h 496"/>
                <a:gd name="T28" fmla="*/ 6 w 366"/>
                <a:gd name="T29" fmla="*/ 357 h 496"/>
                <a:gd name="T30" fmla="*/ 68 w 366"/>
                <a:gd name="T31" fmla="*/ 329 h 496"/>
                <a:gd name="T32" fmla="*/ 67 w 366"/>
                <a:gd name="T33" fmla="*/ 324 h 496"/>
                <a:gd name="T34" fmla="*/ 6 w 366"/>
                <a:gd name="T35" fmla="*/ 357 h 496"/>
                <a:gd name="T36" fmla="*/ 0 w 366"/>
                <a:gd name="T37" fmla="*/ 302 h 496"/>
                <a:gd name="T38" fmla="*/ 15 w 366"/>
                <a:gd name="T39" fmla="*/ 284 h 496"/>
                <a:gd name="T40" fmla="*/ 67 w 366"/>
                <a:gd name="T41" fmla="*/ 267 h 496"/>
                <a:gd name="T42" fmla="*/ 0 w 366"/>
                <a:gd name="T43" fmla="*/ 302 h 496"/>
                <a:gd name="T44" fmla="*/ 68 w 366"/>
                <a:gd name="T45" fmla="*/ 262 h 496"/>
                <a:gd name="T46" fmla="*/ 23 w 366"/>
                <a:gd name="T47" fmla="*/ 228 h 496"/>
                <a:gd name="T48" fmla="*/ 17 w 366"/>
                <a:gd name="T49" fmla="*/ 202 h 496"/>
                <a:gd name="T50" fmla="*/ 19 w 366"/>
                <a:gd name="T51" fmla="*/ 196 h 496"/>
                <a:gd name="T52" fmla="*/ 82 w 366"/>
                <a:gd name="T53" fmla="*/ 213 h 496"/>
                <a:gd name="T54" fmla="*/ 84 w 366"/>
                <a:gd name="T55" fmla="*/ 208 h 496"/>
                <a:gd name="T56" fmla="*/ 19 w 366"/>
                <a:gd name="T57" fmla="*/ 196 h 496"/>
                <a:gd name="T58" fmla="*/ 40 w 366"/>
                <a:gd name="T59" fmla="*/ 149 h 496"/>
                <a:gd name="T60" fmla="*/ 60 w 366"/>
                <a:gd name="T61" fmla="*/ 142 h 496"/>
                <a:gd name="T62" fmla="*/ 111 w 366"/>
                <a:gd name="T63" fmla="*/ 162 h 496"/>
                <a:gd name="T64" fmla="*/ 40 w 366"/>
                <a:gd name="T65" fmla="*/ 149 h 496"/>
                <a:gd name="T66" fmla="*/ 114 w 366"/>
                <a:gd name="T67" fmla="*/ 157 h 496"/>
                <a:gd name="T68" fmla="*/ 95 w 366"/>
                <a:gd name="T69" fmla="*/ 99 h 496"/>
                <a:gd name="T70" fmla="*/ 102 w 366"/>
                <a:gd name="T71" fmla="*/ 72 h 496"/>
                <a:gd name="T72" fmla="*/ 106 w 366"/>
                <a:gd name="T73" fmla="*/ 69 h 496"/>
                <a:gd name="T74" fmla="*/ 150 w 366"/>
                <a:gd name="T75" fmla="*/ 121 h 496"/>
                <a:gd name="T76" fmla="*/ 155 w 366"/>
                <a:gd name="T77" fmla="*/ 117 h 496"/>
                <a:gd name="T78" fmla="*/ 106 w 366"/>
                <a:gd name="T79" fmla="*/ 69 h 496"/>
                <a:gd name="T80" fmla="*/ 149 w 366"/>
                <a:gd name="T81" fmla="*/ 37 h 496"/>
                <a:gd name="T82" fmla="*/ 170 w 366"/>
                <a:gd name="T83" fmla="*/ 42 h 496"/>
                <a:gd name="T84" fmla="*/ 200 w 366"/>
                <a:gd name="T85" fmla="*/ 90 h 496"/>
                <a:gd name="T86" fmla="*/ 149 w 366"/>
                <a:gd name="T87" fmla="*/ 37 h 496"/>
                <a:gd name="T88" fmla="*/ 206 w 366"/>
                <a:gd name="T89" fmla="*/ 88 h 496"/>
                <a:gd name="T90" fmla="*/ 222 w 366"/>
                <a:gd name="T91" fmla="*/ 21 h 496"/>
                <a:gd name="T92" fmla="*/ 243 w 366"/>
                <a:gd name="T93"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6" h="496">
                  <a:moveTo>
                    <a:pt x="358" y="119"/>
                  </a:moveTo>
                  <a:lnTo>
                    <a:pt x="358" y="119"/>
                  </a:lnTo>
                  <a:cubicBezTo>
                    <a:pt x="360" y="116"/>
                    <a:pt x="363" y="113"/>
                    <a:pt x="366" y="110"/>
                  </a:cubicBezTo>
                  <a:cubicBezTo>
                    <a:pt x="351" y="105"/>
                    <a:pt x="337" y="102"/>
                    <a:pt x="323" y="99"/>
                  </a:cubicBezTo>
                  <a:cubicBezTo>
                    <a:pt x="323" y="99"/>
                    <a:pt x="322" y="99"/>
                    <a:pt x="322" y="99"/>
                  </a:cubicBezTo>
                  <a:cubicBezTo>
                    <a:pt x="316" y="98"/>
                    <a:pt x="309" y="98"/>
                    <a:pt x="303" y="97"/>
                  </a:cubicBezTo>
                  <a:cubicBezTo>
                    <a:pt x="305" y="101"/>
                    <a:pt x="307" y="106"/>
                    <a:pt x="307" y="112"/>
                  </a:cubicBezTo>
                  <a:cubicBezTo>
                    <a:pt x="310" y="115"/>
                    <a:pt x="312" y="119"/>
                    <a:pt x="312" y="123"/>
                  </a:cubicBezTo>
                  <a:cubicBezTo>
                    <a:pt x="316" y="121"/>
                    <a:pt x="322" y="120"/>
                    <a:pt x="328" y="122"/>
                  </a:cubicBezTo>
                  <a:cubicBezTo>
                    <a:pt x="333" y="111"/>
                    <a:pt x="348" y="109"/>
                    <a:pt x="358" y="119"/>
                  </a:cubicBezTo>
                  <a:lnTo>
                    <a:pt x="358" y="119"/>
                  </a:lnTo>
                  <a:close/>
                  <a:moveTo>
                    <a:pt x="47" y="454"/>
                  </a:moveTo>
                  <a:lnTo>
                    <a:pt x="47" y="454"/>
                  </a:lnTo>
                  <a:lnTo>
                    <a:pt x="98" y="416"/>
                  </a:lnTo>
                  <a:cubicBezTo>
                    <a:pt x="96" y="411"/>
                    <a:pt x="93" y="407"/>
                    <a:pt x="91" y="402"/>
                  </a:cubicBezTo>
                  <a:lnTo>
                    <a:pt x="48" y="429"/>
                  </a:lnTo>
                  <a:cubicBezTo>
                    <a:pt x="45" y="431"/>
                    <a:pt x="42" y="426"/>
                    <a:pt x="45" y="424"/>
                  </a:cubicBezTo>
                  <a:lnTo>
                    <a:pt x="89" y="397"/>
                  </a:lnTo>
                  <a:cubicBezTo>
                    <a:pt x="87" y="394"/>
                    <a:pt x="85" y="390"/>
                    <a:pt x="84" y="386"/>
                  </a:cubicBezTo>
                  <a:lnTo>
                    <a:pt x="25" y="414"/>
                  </a:lnTo>
                  <a:cubicBezTo>
                    <a:pt x="31" y="427"/>
                    <a:pt x="38" y="441"/>
                    <a:pt x="47" y="454"/>
                  </a:cubicBezTo>
                  <a:lnTo>
                    <a:pt x="47" y="454"/>
                  </a:lnTo>
                  <a:close/>
                  <a:moveTo>
                    <a:pt x="101" y="421"/>
                  </a:moveTo>
                  <a:lnTo>
                    <a:pt x="101" y="421"/>
                  </a:lnTo>
                  <a:lnTo>
                    <a:pt x="50" y="459"/>
                  </a:lnTo>
                  <a:cubicBezTo>
                    <a:pt x="58" y="472"/>
                    <a:pt x="68" y="484"/>
                    <a:pt x="79" y="496"/>
                  </a:cubicBezTo>
                  <a:lnTo>
                    <a:pt x="119" y="448"/>
                  </a:lnTo>
                  <a:cubicBezTo>
                    <a:pt x="116" y="445"/>
                    <a:pt x="114" y="441"/>
                    <a:pt x="111" y="437"/>
                  </a:cubicBezTo>
                  <a:lnTo>
                    <a:pt x="73" y="475"/>
                  </a:lnTo>
                  <a:cubicBezTo>
                    <a:pt x="70" y="478"/>
                    <a:pt x="67" y="474"/>
                    <a:pt x="69" y="471"/>
                  </a:cubicBezTo>
                  <a:lnTo>
                    <a:pt x="108" y="433"/>
                  </a:lnTo>
                  <a:cubicBezTo>
                    <a:pt x="106" y="429"/>
                    <a:pt x="103" y="425"/>
                    <a:pt x="101" y="421"/>
                  </a:cubicBezTo>
                  <a:lnTo>
                    <a:pt x="101" y="421"/>
                  </a:lnTo>
                  <a:close/>
                  <a:moveTo>
                    <a:pt x="23" y="408"/>
                  </a:moveTo>
                  <a:lnTo>
                    <a:pt x="23" y="408"/>
                  </a:lnTo>
                  <a:lnTo>
                    <a:pt x="82" y="381"/>
                  </a:lnTo>
                  <a:cubicBezTo>
                    <a:pt x="80" y="377"/>
                    <a:pt x="79" y="373"/>
                    <a:pt x="78" y="369"/>
                  </a:cubicBezTo>
                  <a:lnTo>
                    <a:pt x="29" y="384"/>
                  </a:lnTo>
                  <a:cubicBezTo>
                    <a:pt x="26" y="385"/>
                    <a:pt x="24" y="379"/>
                    <a:pt x="28" y="378"/>
                  </a:cubicBezTo>
                  <a:lnTo>
                    <a:pt x="76" y="364"/>
                  </a:lnTo>
                  <a:cubicBezTo>
                    <a:pt x="74" y="359"/>
                    <a:pt x="73" y="354"/>
                    <a:pt x="72" y="348"/>
                  </a:cubicBezTo>
                  <a:lnTo>
                    <a:pt x="7" y="362"/>
                  </a:lnTo>
                  <a:cubicBezTo>
                    <a:pt x="11" y="378"/>
                    <a:pt x="16" y="393"/>
                    <a:pt x="23" y="408"/>
                  </a:cubicBezTo>
                  <a:lnTo>
                    <a:pt x="23" y="408"/>
                  </a:lnTo>
                  <a:close/>
                  <a:moveTo>
                    <a:pt x="6" y="357"/>
                  </a:moveTo>
                  <a:lnTo>
                    <a:pt x="6" y="357"/>
                  </a:lnTo>
                  <a:lnTo>
                    <a:pt x="70" y="343"/>
                  </a:lnTo>
                  <a:cubicBezTo>
                    <a:pt x="69" y="338"/>
                    <a:pt x="69" y="334"/>
                    <a:pt x="68" y="329"/>
                  </a:cubicBezTo>
                  <a:lnTo>
                    <a:pt x="17" y="334"/>
                  </a:lnTo>
                  <a:cubicBezTo>
                    <a:pt x="13" y="334"/>
                    <a:pt x="13" y="329"/>
                    <a:pt x="16" y="328"/>
                  </a:cubicBezTo>
                  <a:lnTo>
                    <a:pt x="67" y="324"/>
                  </a:lnTo>
                  <a:cubicBezTo>
                    <a:pt x="66" y="319"/>
                    <a:pt x="66" y="314"/>
                    <a:pt x="66" y="308"/>
                  </a:cubicBezTo>
                  <a:lnTo>
                    <a:pt x="0" y="307"/>
                  </a:lnTo>
                  <a:cubicBezTo>
                    <a:pt x="1" y="324"/>
                    <a:pt x="3" y="340"/>
                    <a:pt x="6" y="357"/>
                  </a:cubicBezTo>
                  <a:lnTo>
                    <a:pt x="6" y="357"/>
                  </a:lnTo>
                  <a:close/>
                  <a:moveTo>
                    <a:pt x="0" y="302"/>
                  </a:moveTo>
                  <a:lnTo>
                    <a:pt x="0" y="302"/>
                  </a:lnTo>
                  <a:lnTo>
                    <a:pt x="66" y="303"/>
                  </a:lnTo>
                  <a:cubicBezTo>
                    <a:pt x="65" y="298"/>
                    <a:pt x="65" y="294"/>
                    <a:pt x="66" y="290"/>
                  </a:cubicBezTo>
                  <a:lnTo>
                    <a:pt x="15" y="284"/>
                  </a:lnTo>
                  <a:cubicBezTo>
                    <a:pt x="11" y="284"/>
                    <a:pt x="12" y="278"/>
                    <a:pt x="16" y="278"/>
                  </a:cubicBezTo>
                  <a:lnTo>
                    <a:pt x="66" y="284"/>
                  </a:lnTo>
                  <a:cubicBezTo>
                    <a:pt x="66" y="278"/>
                    <a:pt x="67" y="273"/>
                    <a:pt x="67" y="267"/>
                  </a:cubicBezTo>
                  <a:lnTo>
                    <a:pt x="4" y="254"/>
                  </a:lnTo>
                  <a:cubicBezTo>
                    <a:pt x="1" y="270"/>
                    <a:pt x="0" y="286"/>
                    <a:pt x="0" y="302"/>
                  </a:cubicBezTo>
                  <a:lnTo>
                    <a:pt x="0" y="302"/>
                  </a:lnTo>
                  <a:close/>
                  <a:moveTo>
                    <a:pt x="4" y="249"/>
                  </a:moveTo>
                  <a:lnTo>
                    <a:pt x="4" y="249"/>
                  </a:lnTo>
                  <a:lnTo>
                    <a:pt x="68" y="262"/>
                  </a:lnTo>
                  <a:cubicBezTo>
                    <a:pt x="69" y="257"/>
                    <a:pt x="70" y="253"/>
                    <a:pt x="71" y="249"/>
                  </a:cubicBezTo>
                  <a:lnTo>
                    <a:pt x="22" y="233"/>
                  </a:lnTo>
                  <a:cubicBezTo>
                    <a:pt x="18" y="232"/>
                    <a:pt x="20" y="227"/>
                    <a:pt x="23" y="228"/>
                  </a:cubicBezTo>
                  <a:lnTo>
                    <a:pt x="72" y="243"/>
                  </a:lnTo>
                  <a:cubicBezTo>
                    <a:pt x="73" y="239"/>
                    <a:pt x="74" y="235"/>
                    <a:pt x="75" y="231"/>
                  </a:cubicBezTo>
                  <a:lnTo>
                    <a:pt x="17" y="202"/>
                  </a:lnTo>
                  <a:cubicBezTo>
                    <a:pt x="11" y="217"/>
                    <a:pt x="7" y="233"/>
                    <a:pt x="4" y="249"/>
                  </a:cubicBezTo>
                  <a:lnTo>
                    <a:pt x="4" y="249"/>
                  </a:lnTo>
                  <a:close/>
                  <a:moveTo>
                    <a:pt x="19" y="196"/>
                  </a:moveTo>
                  <a:lnTo>
                    <a:pt x="19" y="196"/>
                  </a:lnTo>
                  <a:lnTo>
                    <a:pt x="77" y="225"/>
                  </a:lnTo>
                  <a:cubicBezTo>
                    <a:pt x="79" y="221"/>
                    <a:pt x="80" y="217"/>
                    <a:pt x="82" y="213"/>
                  </a:cubicBezTo>
                  <a:lnTo>
                    <a:pt x="37" y="186"/>
                  </a:lnTo>
                  <a:cubicBezTo>
                    <a:pt x="34" y="184"/>
                    <a:pt x="37" y="179"/>
                    <a:pt x="40" y="181"/>
                  </a:cubicBezTo>
                  <a:lnTo>
                    <a:pt x="84" y="208"/>
                  </a:lnTo>
                  <a:cubicBezTo>
                    <a:pt x="86" y="203"/>
                    <a:pt x="88" y="199"/>
                    <a:pt x="90" y="195"/>
                  </a:cubicBezTo>
                  <a:lnTo>
                    <a:pt x="38" y="154"/>
                  </a:lnTo>
                  <a:cubicBezTo>
                    <a:pt x="30" y="168"/>
                    <a:pt x="24" y="182"/>
                    <a:pt x="19" y="196"/>
                  </a:cubicBezTo>
                  <a:lnTo>
                    <a:pt x="19" y="196"/>
                  </a:lnTo>
                  <a:close/>
                  <a:moveTo>
                    <a:pt x="40" y="149"/>
                  </a:moveTo>
                  <a:lnTo>
                    <a:pt x="40" y="149"/>
                  </a:lnTo>
                  <a:lnTo>
                    <a:pt x="93" y="190"/>
                  </a:lnTo>
                  <a:cubicBezTo>
                    <a:pt x="95" y="186"/>
                    <a:pt x="97" y="183"/>
                    <a:pt x="99" y="179"/>
                  </a:cubicBezTo>
                  <a:lnTo>
                    <a:pt x="60" y="142"/>
                  </a:lnTo>
                  <a:cubicBezTo>
                    <a:pt x="58" y="140"/>
                    <a:pt x="62" y="136"/>
                    <a:pt x="64" y="138"/>
                  </a:cubicBezTo>
                  <a:lnTo>
                    <a:pt x="102" y="174"/>
                  </a:lnTo>
                  <a:cubicBezTo>
                    <a:pt x="105" y="170"/>
                    <a:pt x="108" y="166"/>
                    <a:pt x="111" y="162"/>
                  </a:cubicBezTo>
                  <a:lnTo>
                    <a:pt x="67" y="111"/>
                  </a:lnTo>
                  <a:cubicBezTo>
                    <a:pt x="57" y="123"/>
                    <a:pt x="48" y="136"/>
                    <a:pt x="40" y="149"/>
                  </a:cubicBezTo>
                  <a:lnTo>
                    <a:pt x="40" y="149"/>
                  </a:lnTo>
                  <a:close/>
                  <a:moveTo>
                    <a:pt x="70" y="106"/>
                  </a:moveTo>
                  <a:lnTo>
                    <a:pt x="70" y="106"/>
                  </a:lnTo>
                  <a:lnTo>
                    <a:pt x="114" y="157"/>
                  </a:lnTo>
                  <a:cubicBezTo>
                    <a:pt x="117" y="154"/>
                    <a:pt x="120" y="150"/>
                    <a:pt x="123" y="147"/>
                  </a:cubicBezTo>
                  <a:lnTo>
                    <a:pt x="90" y="102"/>
                  </a:lnTo>
                  <a:cubicBezTo>
                    <a:pt x="88" y="99"/>
                    <a:pt x="93" y="96"/>
                    <a:pt x="95" y="99"/>
                  </a:cubicBezTo>
                  <a:lnTo>
                    <a:pt x="127" y="143"/>
                  </a:lnTo>
                  <a:cubicBezTo>
                    <a:pt x="130" y="139"/>
                    <a:pt x="133" y="136"/>
                    <a:pt x="137" y="133"/>
                  </a:cubicBezTo>
                  <a:lnTo>
                    <a:pt x="102" y="72"/>
                  </a:lnTo>
                  <a:cubicBezTo>
                    <a:pt x="91" y="83"/>
                    <a:pt x="80" y="94"/>
                    <a:pt x="70" y="106"/>
                  </a:cubicBezTo>
                  <a:lnTo>
                    <a:pt x="70" y="106"/>
                  </a:lnTo>
                  <a:close/>
                  <a:moveTo>
                    <a:pt x="106" y="69"/>
                  </a:moveTo>
                  <a:lnTo>
                    <a:pt x="106" y="69"/>
                  </a:lnTo>
                  <a:lnTo>
                    <a:pt x="141" y="129"/>
                  </a:lnTo>
                  <a:cubicBezTo>
                    <a:pt x="144" y="126"/>
                    <a:pt x="147" y="123"/>
                    <a:pt x="150" y="121"/>
                  </a:cubicBezTo>
                  <a:lnTo>
                    <a:pt x="127" y="68"/>
                  </a:lnTo>
                  <a:cubicBezTo>
                    <a:pt x="126" y="64"/>
                    <a:pt x="131" y="62"/>
                    <a:pt x="133" y="66"/>
                  </a:cubicBezTo>
                  <a:lnTo>
                    <a:pt x="155" y="117"/>
                  </a:lnTo>
                  <a:cubicBezTo>
                    <a:pt x="159" y="114"/>
                    <a:pt x="163" y="111"/>
                    <a:pt x="167" y="108"/>
                  </a:cubicBezTo>
                  <a:lnTo>
                    <a:pt x="144" y="40"/>
                  </a:lnTo>
                  <a:cubicBezTo>
                    <a:pt x="131" y="49"/>
                    <a:pt x="118" y="58"/>
                    <a:pt x="106" y="69"/>
                  </a:cubicBezTo>
                  <a:lnTo>
                    <a:pt x="106" y="69"/>
                  </a:lnTo>
                  <a:close/>
                  <a:moveTo>
                    <a:pt x="149" y="37"/>
                  </a:moveTo>
                  <a:lnTo>
                    <a:pt x="149" y="37"/>
                  </a:lnTo>
                  <a:lnTo>
                    <a:pt x="172" y="105"/>
                  </a:lnTo>
                  <a:cubicBezTo>
                    <a:pt x="176" y="103"/>
                    <a:pt x="179" y="101"/>
                    <a:pt x="183" y="99"/>
                  </a:cubicBezTo>
                  <a:lnTo>
                    <a:pt x="170" y="42"/>
                  </a:lnTo>
                  <a:cubicBezTo>
                    <a:pt x="169" y="38"/>
                    <a:pt x="174" y="37"/>
                    <a:pt x="175" y="40"/>
                  </a:cubicBezTo>
                  <a:lnTo>
                    <a:pt x="188" y="96"/>
                  </a:lnTo>
                  <a:cubicBezTo>
                    <a:pt x="192" y="94"/>
                    <a:pt x="196" y="92"/>
                    <a:pt x="200" y="90"/>
                  </a:cubicBezTo>
                  <a:lnTo>
                    <a:pt x="191" y="16"/>
                  </a:lnTo>
                  <a:cubicBezTo>
                    <a:pt x="176" y="22"/>
                    <a:pt x="162" y="29"/>
                    <a:pt x="149" y="37"/>
                  </a:cubicBezTo>
                  <a:lnTo>
                    <a:pt x="149" y="37"/>
                  </a:lnTo>
                  <a:close/>
                  <a:moveTo>
                    <a:pt x="196" y="14"/>
                  </a:moveTo>
                  <a:lnTo>
                    <a:pt x="196" y="14"/>
                  </a:lnTo>
                  <a:lnTo>
                    <a:pt x="206" y="88"/>
                  </a:lnTo>
                  <a:cubicBezTo>
                    <a:pt x="210" y="86"/>
                    <a:pt x="214" y="84"/>
                    <a:pt x="219" y="83"/>
                  </a:cubicBezTo>
                  <a:lnTo>
                    <a:pt x="217" y="21"/>
                  </a:lnTo>
                  <a:cubicBezTo>
                    <a:pt x="217" y="17"/>
                    <a:pt x="222" y="17"/>
                    <a:pt x="222" y="21"/>
                  </a:cubicBezTo>
                  <a:lnTo>
                    <a:pt x="224" y="81"/>
                  </a:lnTo>
                  <a:cubicBezTo>
                    <a:pt x="229" y="79"/>
                    <a:pt x="233" y="78"/>
                    <a:pt x="237" y="77"/>
                  </a:cubicBezTo>
                  <a:lnTo>
                    <a:pt x="243" y="0"/>
                  </a:lnTo>
                  <a:cubicBezTo>
                    <a:pt x="227" y="3"/>
                    <a:pt x="211" y="8"/>
                    <a:pt x="196" y="14"/>
                  </a:cubicBezTo>
                  <a:lnTo>
                    <a:pt x="196" y="14"/>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3" name="Freeform 10">
              <a:extLst>
                <a:ext uri="{FF2B5EF4-FFF2-40B4-BE49-F238E27FC236}">
                  <a16:creationId xmlns:a16="http://schemas.microsoft.com/office/drawing/2014/main" id="{88BFE13B-74F5-DD35-6914-A8A6E24A024E}"/>
                </a:ext>
              </a:extLst>
            </p:cNvPr>
            <p:cNvSpPr>
              <a:spLocks noEditPoints="1"/>
            </p:cNvSpPr>
            <p:nvPr userDrawn="1"/>
          </p:nvSpPr>
          <p:spPr bwMode="auto">
            <a:xfrm>
              <a:off x="7700963" y="400050"/>
              <a:ext cx="238125" cy="323850"/>
            </a:xfrm>
            <a:custGeom>
              <a:avLst/>
              <a:gdLst>
                <a:gd name="T0" fmla="*/ 134 w 292"/>
                <a:gd name="T1" fmla="*/ 82 h 393"/>
                <a:gd name="T2" fmla="*/ 164 w 292"/>
                <a:gd name="T3" fmla="*/ 19 h 393"/>
                <a:gd name="T4" fmla="*/ 187 w 292"/>
                <a:gd name="T5" fmla="*/ 0 h 393"/>
                <a:gd name="T6" fmla="*/ 193 w 292"/>
                <a:gd name="T7" fmla="*/ 0 h 393"/>
                <a:gd name="T8" fmla="*/ 188 w 292"/>
                <a:gd name="T9" fmla="*/ 77 h 393"/>
                <a:gd name="T10" fmla="*/ 194 w 292"/>
                <a:gd name="T11" fmla="*/ 78 h 393"/>
                <a:gd name="T12" fmla="*/ 193 w 292"/>
                <a:gd name="T13" fmla="*/ 0 h 393"/>
                <a:gd name="T14" fmla="*/ 246 w 292"/>
                <a:gd name="T15" fmla="*/ 5 h 393"/>
                <a:gd name="T16" fmla="*/ 258 w 292"/>
                <a:gd name="T17" fmla="*/ 22 h 393"/>
                <a:gd name="T18" fmla="*/ 248 w 292"/>
                <a:gd name="T19" fmla="*/ 90 h 393"/>
                <a:gd name="T20" fmla="*/ 246 w 292"/>
                <a:gd name="T21" fmla="*/ 5 h 393"/>
                <a:gd name="T22" fmla="*/ 144 w 292"/>
                <a:gd name="T23" fmla="*/ 176 h 393"/>
                <a:gd name="T24" fmla="*/ 128 w 292"/>
                <a:gd name="T25" fmla="*/ 177 h 393"/>
                <a:gd name="T26" fmla="*/ 149 w 292"/>
                <a:gd name="T27" fmla="*/ 197 h 393"/>
                <a:gd name="T28" fmla="*/ 167 w 292"/>
                <a:gd name="T29" fmla="*/ 103 h 393"/>
                <a:gd name="T30" fmla="*/ 141 w 292"/>
                <a:gd name="T31" fmla="*/ 137 h 393"/>
                <a:gd name="T32" fmla="*/ 135 w 292"/>
                <a:gd name="T33" fmla="*/ 138 h 393"/>
                <a:gd name="T34" fmla="*/ 133 w 292"/>
                <a:gd name="T35" fmla="*/ 154 h 393"/>
                <a:gd name="T36" fmla="*/ 142 w 292"/>
                <a:gd name="T37" fmla="*/ 152 h 393"/>
                <a:gd name="T38" fmla="*/ 144 w 292"/>
                <a:gd name="T39" fmla="*/ 174 h 393"/>
                <a:gd name="T40" fmla="*/ 123 w 292"/>
                <a:gd name="T41" fmla="*/ 123 h 393"/>
                <a:gd name="T42" fmla="*/ 126 w 292"/>
                <a:gd name="T43" fmla="*/ 124 h 393"/>
                <a:gd name="T44" fmla="*/ 111 w 292"/>
                <a:gd name="T45" fmla="*/ 115 h 393"/>
                <a:gd name="T46" fmla="*/ 138 w 292"/>
                <a:gd name="T47" fmla="*/ 172 h 393"/>
                <a:gd name="T48" fmla="*/ 113 w 292"/>
                <a:gd name="T49" fmla="*/ 140 h 393"/>
                <a:gd name="T50" fmla="*/ 123 w 292"/>
                <a:gd name="T51" fmla="*/ 123 h 393"/>
                <a:gd name="T52" fmla="*/ 105 w 292"/>
                <a:gd name="T53" fmla="*/ 164 h 393"/>
                <a:gd name="T54" fmla="*/ 54 w 292"/>
                <a:gd name="T55" fmla="*/ 162 h 393"/>
                <a:gd name="T56" fmla="*/ 59 w 292"/>
                <a:gd name="T57" fmla="*/ 164 h 393"/>
                <a:gd name="T58" fmla="*/ 121 w 292"/>
                <a:gd name="T59" fmla="*/ 175 h 393"/>
                <a:gd name="T60" fmla="*/ 101 w 292"/>
                <a:gd name="T61" fmla="*/ 119 h 393"/>
                <a:gd name="T62" fmla="*/ 101 w 292"/>
                <a:gd name="T63" fmla="*/ 159 h 393"/>
                <a:gd name="T64" fmla="*/ 56 w 292"/>
                <a:gd name="T65" fmla="*/ 168 h 393"/>
                <a:gd name="T66" fmla="*/ 128 w 292"/>
                <a:gd name="T67" fmla="*/ 196 h 393"/>
                <a:gd name="T68" fmla="*/ 56 w 292"/>
                <a:gd name="T69" fmla="*/ 169 h 393"/>
                <a:gd name="T70" fmla="*/ 55 w 292"/>
                <a:gd name="T71" fmla="*/ 250 h 393"/>
                <a:gd name="T72" fmla="*/ 25 w 292"/>
                <a:gd name="T73" fmla="*/ 276 h 393"/>
                <a:gd name="T74" fmla="*/ 19 w 292"/>
                <a:gd name="T75" fmla="*/ 285 h 393"/>
                <a:gd name="T76" fmla="*/ 21 w 292"/>
                <a:gd name="T77" fmla="*/ 340 h 393"/>
                <a:gd name="T78" fmla="*/ 69 w 292"/>
                <a:gd name="T79" fmla="*/ 310 h 393"/>
                <a:gd name="T80" fmla="*/ 75 w 292"/>
                <a:gd name="T81" fmla="*/ 336 h 393"/>
                <a:gd name="T82" fmla="*/ 37 w 292"/>
                <a:gd name="T83" fmla="*/ 256 h 393"/>
                <a:gd name="T84" fmla="*/ 13 w 292"/>
                <a:gd name="T85" fmla="*/ 247 h 393"/>
                <a:gd name="T86" fmla="*/ 37 w 292"/>
                <a:gd name="T87" fmla="*/ 256 h 393"/>
                <a:gd name="T88" fmla="*/ 17 w 292"/>
                <a:gd name="T89" fmla="*/ 369 h 393"/>
                <a:gd name="T90" fmla="*/ 17 w 292"/>
                <a:gd name="T91" fmla="*/ 369 h 393"/>
                <a:gd name="T92" fmla="*/ 14 w 292"/>
                <a:gd name="T93" fmla="*/ 265 h 393"/>
                <a:gd name="T94" fmla="*/ 15 w 292"/>
                <a:gd name="T95" fmla="*/ 281 h 393"/>
                <a:gd name="T96" fmla="*/ 14 w 292"/>
                <a:gd name="T97" fmla="*/ 26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2" h="393">
                  <a:moveTo>
                    <a:pt x="139" y="5"/>
                  </a:moveTo>
                  <a:lnTo>
                    <a:pt x="139" y="5"/>
                  </a:lnTo>
                  <a:lnTo>
                    <a:pt x="134" y="82"/>
                  </a:lnTo>
                  <a:cubicBezTo>
                    <a:pt x="139" y="81"/>
                    <a:pt x="144" y="80"/>
                    <a:pt x="149" y="79"/>
                  </a:cubicBezTo>
                  <a:lnTo>
                    <a:pt x="159" y="18"/>
                  </a:lnTo>
                  <a:cubicBezTo>
                    <a:pt x="159" y="15"/>
                    <a:pt x="165" y="16"/>
                    <a:pt x="164" y="19"/>
                  </a:cubicBezTo>
                  <a:lnTo>
                    <a:pt x="155" y="78"/>
                  </a:lnTo>
                  <a:cubicBezTo>
                    <a:pt x="159" y="78"/>
                    <a:pt x="163" y="78"/>
                    <a:pt x="167" y="77"/>
                  </a:cubicBezTo>
                  <a:lnTo>
                    <a:pt x="187" y="0"/>
                  </a:lnTo>
                  <a:cubicBezTo>
                    <a:pt x="171" y="1"/>
                    <a:pt x="155" y="2"/>
                    <a:pt x="139" y="5"/>
                  </a:cubicBezTo>
                  <a:lnTo>
                    <a:pt x="139" y="5"/>
                  </a:lnTo>
                  <a:close/>
                  <a:moveTo>
                    <a:pt x="193" y="0"/>
                  </a:moveTo>
                  <a:lnTo>
                    <a:pt x="193" y="0"/>
                  </a:lnTo>
                  <a:lnTo>
                    <a:pt x="173" y="77"/>
                  </a:lnTo>
                  <a:cubicBezTo>
                    <a:pt x="178" y="77"/>
                    <a:pt x="183" y="77"/>
                    <a:pt x="188" y="77"/>
                  </a:cubicBezTo>
                  <a:lnTo>
                    <a:pt x="207" y="17"/>
                  </a:lnTo>
                  <a:cubicBezTo>
                    <a:pt x="208" y="13"/>
                    <a:pt x="214" y="15"/>
                    <a:pt x="213" y="18"/>
                  </a:cubicBezTo>
                  <a:lnTo>
                    <a:pt x="194" y="78"/>
                  </a:lnTo>
                  <a:cubicBezTo>
                    <a:pt x="199" y="78"/>
                    <a:pt x="203" y="79"/>
                    <a:pt x="208" y="80"/>
                  </a:cubicBezTo>
                  <a:lnTo>
                    <a:pt x="240" y="4"/>
                  </a:lnTo>
                  <a:cubicBezTo>
                    <a:pt x="224" y="2"/>
                    <a:pt x="208" y="0"/>
                    <a:pt x="193" y="0"/>
                  </a:cubicBezTo>
                  <a:lnTo>
                    <a:pt x="193" y="0"/>
                  </a:lnTo>
                  <a:close/>
                  <a:moveTo>
                    <a:pt x="246" y="5"/>
                  </a:moveTo>
                  <a:lnTo>
                    <a:pt x="246" y="5"/>
                  </a:lnTo>
                  <a:lnTo>
                    <a:pt x="214" y="81"/>
                  </a:lnTo>
                  <a:cubicBezTo>
                    <a:pt x="218" y="81"/>
                    <a:pt x="222" y="82"/>
                    <a:pt x="226" y="83"/>
                  </a:cubicBezTo>
                  <a:lnTo>
                    <a:pt x="258" y="22"/>
                  </a:lnTo>
                  <a:cubicBezTo>
                    <a:pt x="260" y="19"/>
                    <a:pt x="265" y="21"/>
                    <a:pt x="263" y="25"/>
                  </a:cubicBezTo>
                  <a:lnTo>
                    <a:pt x="232" y="85"/>
                  </a:lnTo>
                  <a:cubicBezTo>
                    <a:pt x="237" y="86"/>
                    <a:pt x="243" y="88"/>
                    <a:pt x="248" y="90"/>
                  </a:cubicBezTo>
                  <a:lnTo>
                    <a:pt x="292" y="17"/>
                  </a:lnTo>
                  <a:cubicBezTo>
                    <a:pt x="277" y="12"/>
                    <a:pt x="261" y="8"/>
                    <a:pt x="246" y="5"/>
                  </a:cubicBezTo>
                  <a:lnTo>
                    <a:pt x="246" y="5"/>
                  </a:lnTo>
                  <a:close/>
                  <a:moveTo>
                    <a:pt x="144" y="174"/>
                  </a:moveTo>
                  <a:lnTo>
                    <a:pt x="144" y="174"/>
                  </a:lnTo>
                  <a:cubicBezTo>
                    <a:pt x="144" y="175"/>
                    <a:pt x="144" y="175"/>
                    <a:pt x="144" y="176"/>
                  </a:cubicBezTo>
                  <a:cubicBezTo>
                    <a:pt x="143" y="176"/>
                    <a:pt x="143" y="176"/>
                    <a:pt x="142" y="177"/>
                  </a:cubicBezTo>
                  <a:cubicBezTo>
                    <a:pt x="142" y="177"/>
                    <a:pt x="142" y="177"/>
                    <a:pt x="142" y="177"/>
                  </a:cubicBezTo>
                  <a:cubicBezTo>
                    <a:pt x="137" y="178"/>
                    <a:pt x="132" y="177"/>
                    <a:pt x="128" y="177"/>
                  </a:cubicBezTo>
                  <a:cubicBezTo>
                    <a:pt x="127" y="177"/>
                    <a:pt x="127" y="177"/>
                    <a:pt x="126" y="178"/>
                  </a:cubicBezTo>
                  <a:cubicBezTo>
                    <a:pt x="127" y="183"/>
                    <a:pt x="130" y="190"/>
                    <a:pt x="136" y="196"/>
                  </a:cubicBezTo>
                  <a:cubicBezTo>
                    <a:pt x="140" y="196"/>
                    <a:pt x="144" y="196"/>
                    <a:pt x="149" y="197"/>
                  </a:cubicBezTo>
                  <a:lnTo>
                    <a:pt x="161" y="145"/>
                  </a:lnTo>
                  <a:cubicBezTo>
                    <a:pt x="147" y="141"/>
                    <a:pt x="144" y="117"/>
                    <a:pt x="162" y="113"/>
                  </a:cubicBezTo>
                  <a:cubicBezTo>
                    <a:pt x="162" y="109"/>
                    <a:pt x="164" y="106"/>
                    <a:pt x="167" y="103"/>
                  </a:cubicBezTo>
                  <a:cubicBezTo>
                    <a:pt x="157" y="104"/>
                    <a:pt x="147" y="105"/>
                    <a:pt x="138" y="107"/>
                  </a:cubicBezTo>
                  <a:lnTo>
                    <a:pt x="141" y="136"/>
                  </a:lnTo>
                  <a:cubicBezTo>
                    <a:pt x="141" y="136"/>
                    <a:pt x="141" y="136"/>
                    <a:pt x="141" y="137"/>
                  </a:cubicBezTo>
                  <a:lnTo>
                    <a:pt x="141" y="140"/>
                  </a:lnTo>
                  <a:cubicBezTo>
                    <a:pt x="141" y="143"/>
                    <a:pt x="136" y="144"/>
                    <a:pt x="135" y="140"/>
                  </a:cubicBezTo>
                  <a:lnTo>
                    <a:pt x="135" y="138"/>
                  </a:lnTo>
                  <a:lnTo>
                    <a:pt x="124" y="130"/>
                  </a:lnTo>
                  <a:cubicBezTo>
                    <a:pt x="121" y="132"/>
                    <a:pt x="119" y="136"/>
                    <a:pt x="119" y="140"/>
                  </a:cubicBezTo>
                  <a:cubicBezTo>
                    <a:pt x="119" y="148"/>
                    <a:pt x="125" y="154"/>
                    <a:pt x="133" y="154"/>
                  </a:cubicBezTo>
                  <a:cubicBezTo>
                    <a:pt x="134" y="154"/>
                    <a:pt x="135" y="154"/>
                    <a:pt x="137" y="154"/>
                  </a:cubicBezTo>
                  <a:lnTo>
                    <a:pt x="137" y="153"/>
                  </a:lnTo>
                  <a:cubicBezTo>
                    <a:pt x="136" y="149"/>
                    <a:pt x="142" y="148"/>
                    <a:pt x="142" y="152"/>
                  </a:cubicBezTo>
                  <a:lnTo>
                    <a:pt x="142" y="155"/>
                  </a:lnTo>
                  <a:cubicBezTo>
                    <a:pt x="143" y="155"/>
                    <a:pt x="143" y="155"/>
                    <a:pt x="143" y="156"/>
                  </a:cubicBezTo>
                  <a:lnTo>
                    <a:pt x="144" y="174"/>
                  </a:lnTo>
                  <a:cubicBezTo>
                    <a:pt x="144" y="174"/>
                    <a:pt x="144" y="174"/>
                    <a:pt x="144" y="174"/>
                  </a:cubicBezTo>
                  <a:lnTo>
                    <a:pt x="144" y="174"/>
                  </a:lnTo>
                  <a:close/>
                  <a:moveTo>
                    <a:pt x="123" y="123"/>
                  </a:moveTo>
                  <a:lnTo>
                    <a:pt x="123" y="123"/>
                  </a:lnTo>
                  <a:lnTo>
                    <a:pt x="125" y="124"/>
                  </a:lnTo>
                  <a:cubicBezTo>
                    <a:pt x="125" y="124"/>
                    <a:pt x="125" y="124"/>
                    <a:pt x="126" y="124"/>
                  </a:cubicBezTo>
                  <a:lnTo>
                    <a:pt x="135" y="131"/>
                  </a:lnTo>
                  <a:lnTo>
                    <a:pt x="133" y="108"/>
                  </a:lnTo>
                  <a:cubicBezTo>
                    <a:pt x="125" y="110"/>
                    <a:pt x="118" y="112"/>
                    <a:pt x="111" y="115"/>
                  </a:cubicBezTo>
                  <a:cubicBezTo>
                    <a:pt x="97" y="130"/>
                    <a:pt x="98" y="147"/>
                    <a:pt x="107" y="159"/>
                  </a:cubicBezTo>
                  <a:cubicBezTo>
                    <a:pt x="108" y="159"/>
                    <a:pt x="108" y="159"/>
                    <a:pt x="108" y="159"/>
                  </a:cubicBezTo>
                  <a:cubicBezTo>
                    <a:pt x="115" y="168"/>
                    <a:pt x="127" y="173"/>
                    <a:pt x="138" y="172"/>
                  </a:cubicBezTo>
                  <a:lnTo>
                    <a:pt x="137" y="159"/>
                  </a:lnTo>
                  <a:cubicBezTo>
                    <a:pt x="136" y="160"/>
                    <a:pt x="134" y="160"/>
                    <a:pt x="133" y="160"/>
                  </a:cubicBezTo>
                  <a:cubicBezTo>
                    <a:pt x="122" y="160"/>
                    <a:pt x="113" y="151"/>
                    <a:pt x="113" y="140"/>
                  </a:cubicBezTo>
                  <a:cubicBezTo>
                    <a:pt x="113" y="135"/>
                    <a:pt x="116" y="130"/>
                    <a:pt x="119" y="126"/>
                  </a:cubicBezTo>
                  <a:cubicBezTo>
                    <a:pt x="118" y="124"/>
                    <a:pt x="121" y="121"/>
                    <a:pt x="123" y="123"/>
                  </a:cubicBezTo>
                  <a:lnTo>
                    <a:pt x="123" y="123"/>
                  </a:lnTo>
                  <a:close/>
                  <a:moveTo>
                    <a:pt x="121" y="175"/>
                  </a:moveTo>
                  <a:lnTo>
                    <a:pt x="121" y="175"/>
                  </a:lnTo>
                  <a:cubicBezTo>
                    <a:pt x="115" y="172"/>
                    <a:pt x="109" y="169"/>
                    <a:pt x="105" y="164"/>
                  </a:cubicBezTo>
                  <a:cubicBezTo>
                    <a:pt x="85" y="169"/>
                    <a:pt x="68" y="154"/>
                    <a:pt x="62" y="142"/>
                  </a:cubicBezTo>
                  <a:cubicBezTo>
                    <a:pt x="55" y="147"/>
                    <a:pt x="48" y="153"/>
                    <a:pt x="42" y="159"/>
                  </a:cubicBezTo>
                  <a:lnTo>
                    <a:pt x="54" y="162"/>
                  </a:lnTo>
                  <a:cubicBezTo>
                    <a:pt x="55" y="162"/>
                    <a:pt x="55" y="162"/>
                    <a:pt x="55" y="162"/>
                  </a:cubicBezTo>
                  <a:lnTo>
                    <a:pt x="58" y="163"/>
                  </a:lnTo>
                  <a:cubicBezTo>
                    <a:pt x="58" y="163"/>
                    <a:pt x="59" y="163"/>
                    <a:pt x="59" y="164"/>
                  </a:cubicBezTo>
                  <a:cubicBezTo>
                    <a:pt x="60" y="164"/>
                    <a:pt x="60" y="164"/>
                    <a:pt x="60" y="165"/>
                  </a:cubicBezTo>
                  <a:cubicBezTo>
                    <a:pt x="74" y="181"/>
                    <a:pt x="108" y="181"/>
                    <a:pt x="121" y="175"/>
                  </a:cubicBezTo>
                  <a:lnTo>
                    <a:pt x="121" y="175"/>
                  </a:lnTo>
                  <a:close/>
                  <a:moveTo>
                    <a:pt x="101" y="159"/>
                  </a:moveTo>
                  <a:lnTo>
                    <a:pt x="101" y="159"/>
                  </a:lnTo>
                  <a:cubicBezTo>
                    <a:pt x="93" y="148"/>
                    <a:pt x="92" y="134"/>
                    <a:pt x="101" y="119"/>
                  </a:cubicBezTo>
                  <a:cubicBezTo>
                    <a:pt x="89" y="124"/>
                    <a:pt x="77" y="131"/>
                    <a:pt x="66" y="139"/>
                  </a:cubicBezTo>
                  <a:cubicBezTo>
                    <a:pt x="71" y="149"/>
                    <a:pt x="85" y="161"/>
                    <a:pt x="101" y="159"/>
                  </a:cubicBezTo>
                  <a:lnTo>
                    <a:pt x="101" y="159"/>
                  </a:lnTo>
                  <a:close/>
                  <a:moveTo>
                    <a:pt x="56" y="169"/>
                  </a:moveTo>
                  <a:lnTo>
                    <a:pt x="56" y="169"/>
                  </a:lnTo>
                  <a:lnTo>
                    <a:pt x="56" y="168"/>
                  </a:lnTo>
                  <a:cubicBezTo>
                    <a:pt x="54" y="174"/>
                    <a:pt x="54" y="186"/>
                    <a:pt x="55" y="192"/>
                  </a:cubicBezTo>
                  <a:cubicBezTo>
                    <a:pt x="66" y="196"/>
                    <a:pt x="79" y="196"/>
                    <a:pt x="94" y="196"/>
                  </a:cubicBezTo>
                  <a:cubicBezTo>
                    <a:pt x="106" y="196"/>
                    <a:pt x="117" y="196"/>
                    <a:pt x="128" y="196"/>
                  </a:cubicBezTo>
                  <a:cubicBezTo>
                    <a:pt x="124" y="191"/>
                    <a:pt x="122" y="185"/>
                    <a:pt x="121" y="181"/>
                  </a:cubicBezTo>
                  <a:cubicBezTo>
                    <a:pt x="104" y="187"/>
                    <a:pt x="71" y="185"/>
                    <a:pt x="56" y="169"/>
                  </a:cubicBezTo>
                  <a:lnTo>
                    <a:pt x="56" y="169"/>
                  </a:lnTo>
                  <a:close/>
                  <a:moveTo>
                    <a:pt x="66" y="255"/>
                  </a:moveTo>
                  <a:lnTo>
                    <a:pt x="66" y="255"/>
                  </a:lnTo>
                  <a:cubicBezTo>
                    <a:pt x="62" y="254"/>
                    <a:pt x="59" y="252"/>
                    <a:pt x="55" y="250"/>
                  </a:cubicBezTo>
                  <a:cubicBezTo>
                    <a:pt x="51" y="253"/>
                    <a:pt x="47" y="255"/>
                    <a:pt x="44" y="258"/>
                  </a:cubicBezTo>
                  <a:cubicBezTo>
                    <a:pt x="44" y="258"/>
                    <a:pt x="43" y="259"/>
                    <a:pt x="43" y="259"/>
                  </a:cubicBezTo>
                  <a:cubicBezTo>
                    <a:pt x="36" y="265"/>
                    <a:pt x="30" y="271"/>
                    <a:pt x="25" y="276"/>
                  </a:cubicBezTo>
                  <a:cubicBezTo>
                    <a:pt x="25" y="276"/>
                    <a:pt x="25" y="277"/>
                    <a:pt x="25" y="277"/>
                  </a:cubicBezTo>
                  <a:cubicBezTo>
                    <a:pt x="23" y="279"/>
                    <a:pt x="21" y="282"/>
                    <a:pt x="19" y="284"/>
                  </a:cubicBezTo>
                  <a:cubicBezTo>
                    <a:pt x="19" y="285"/>
                    <a:pt x="19" y="285"/>
                    <a:pt x="19" y="285"/>
                  </a:cubicBezTo>
                  <a:cubicBezTo>
                    <a:pt x="12" y="295"/>
                    <a:pt x="9" y="304"/>
                    <a:pt x="8" y="312"/>
                  </a:cubicBezTo>
                  <a:cubicBezTo>
                    <a:pt x="6" y="324"/>
                    <a:pt x="7" y="340"/>
                    <a:pt x="0" y="350"/>
                  </a:cubicBezTo>
                  <a:cubicBezTo>
                    <a:pt x="11" y="349"/>
                    <a:pt x="14" y="346"/>
                    <a:pt x="21" y="340"/>
                  </a:cubicBezTo>
                  <a:cubicBezTo>
                    <a:pt x="14" y="310"/>
                    <a:pt x="36" y="271"/>
                    <a:pt x="66" y="255"/>
                  </a:cubicBezTo>
                  <a:lnTo>
                    <a:pt x="66" y="255"/>
                  </a:lnTo>
                  <a:close/>
                  <a:moveTo>
                    <a:pt x="69" y="310"/>
                  </a:moveTo>
                  <a:lnTo>
                    <a:pt x="69" y="310"/>
                  </a:lnTo>
                  <a:cubicBezTo>
                    <a:pt x="68" y="311"/>
                    <a:pt x="68" y="312"/>
                    <a:pt x="67" y="314"/>
                  </a:cubicBezTo>
                  <a:cubicBezTo>
                    <a:pt x="61" y="326"/>
                    <a:pt x="68" y="336"/>
                    <a:pt x="75" y="336"/>
                  </a:cubicBezTo>
                  <a:cubicBezTo>
                    <a:pt x="93" y="336"/>
                    <a:pt x="92" y="311"/>
                    <a:pt x="69" y="310"/>
                  </a:cubicBezTo>
                  <a:lnTo>
                    <a:pt x="69" y="310"/>
                  </a:lnTo>
                  <a:close/>
                  <a:moveTo>
                    <a:pt x="37" y="256"/>
                  </a:moveTo>
                  <a:lnTo>
                    <a:pt x="37" y="256"/>
                  </a:lnTo>
                  <a:cubicBezTo>
                    <a:pt x="28" y="249"/>
                    <a:pt x="17" y="240"/>
                    <a:pt x="12" y="229"/>
                  </a:cubicBezTo>
                  <a:cubicBezTo>
                    <a:pt x="11" y="235"/>
                    <a:pt x="11" y="241"/>
                    <a:pt x="13" y="247"/>
                  </a:cubicBezTo>
                  <a:lnTo>
                    <a:pt x="13" y="247"/>
                  </a:lnTo>
                  <a:cubicBezTo>
                    <a:pt x="15" y="256"/>
                    <a:pt x="19" y="264"/>
                    <a:pt x="23" y="270"/>
                  </a:cubicBezTo>
                  <a:cubicBezTo>
                    <a:pt x="27" y="266"/>
                    <a:pt x="32" y="261"/>
                    <a:pt x="37" y="256"/>
                  </a:cubicBezTo>
                  <a:lnTo>
                    <a:pt x="37" y="256"/>
                  </a:lnTo>
                  <a:close/>
                  <a:moveTo>
                    <a:pt x="17" y="369"/>
                  </a:moveTo>
                  <a:lnTo>
                    <a:pt x="17" y="369"/>
                  </a:lnTo>
                  <a:cubicBezTo>
                    <a:pt x="17" y="377"/>
                    <a:pt x="18" y="385"/>
                    <a:pt x="17" y="393"/>
                  </a:cubicBezTo>
                  <a:cubicBezTo>
                    <a:pt x="26" y="392"/>
                    <a:pt x="29" y="390"/>
                    <a:pt x="34" y="385"/>
                  </a:cubicBezTo>
                  <a:cubicBezTo>
                    <a:pt x="28" y="381"/>
                    <a:pt x="22" y="376"/>
                    <a:pt x="17" y="369"/>
                  </a:cubicBezTo>
                  <a:lnTo>
                    <a:pt x="17" y="369"/>
                  </a:lnTo>
                  <a:close/>
                  <a:moveTo>
                    <a:pt x="14" y="265"/>
                  </a:moveTo>
                  <a:lnTo>
                    <a:pt x="14" y="265"/>
                  </a:lnTo>
                  <a:lnTo>
                    <a:pt x="3" y="271"/>
                  </a:lnTo>
                  <a:lnTo>
                    <a:pt x="9" y="283"/>
                  </a:lnTo>
                  <a:cubicBezTo>
                    <a:pt x="11" y="282"/>
                    <a:pt x="13" y="281"/>
                    <a:pt x="15" y="281"/>
                  </a:cubicBezTo>
                  <a:cubicBezTo>
                    <a:pt x="16" y="279"/>
                    <a:pt x="18" y="277"/>
                    <a:pt x="20" y="275"/>
                  </a:cubicBezTo>
                  <a:cubicBezTo>
                    <a:pt x="18" y="272"/>
                    <a:pt x="16" y="268"/>
                    <a:pt x="14" y="265"/>
                  </a:cubicBezTo>
                  <a:lnTo>
                    <a:pt x="14" y="265"/>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4" name="Freeform 11">
              <a:extLst>
                <a:ext uri="{FF2B5EF4-FFF2-40B4-BE49-F238E27FC236}">
                  <a16:creationId xmlns:a16="http://schemas.microsoft.com/office/drawing/2014/main" id="{00CFEF3E-A6FE-E8FE-10F8-3ED6C3F212C3}"/>
                </a:ext>
              </a:extLst>
            </p:cNvPr>
            <p:cNvSpPr>
              <a:spLocks noEditPoints="1"/>
            </p:cNvSpPr>
            <p:nvPr userDrawn="1"/>
          </p:nvSpPr>
          <p:spPr bwMode="auto">
            <a:xfrm>
              <a:off x="7686675" y="476250"/>
              <a:ext cx="280988" cy="304800"/>
            </a:xfrm>
            <a:custGeom>
              <a:avLst/>
              <a:gdLst>
                <a:gd name="T0" fmla="*/ 1 w 346"/>
                <a:gd name="T1" fmla="*/ 230 h 372"/>
                <a:gd name="T2" fmla="*/ 27 w 346"/>
                <a:gd name="T3" fmla="*/ 197 h 372"/>
                <a:gd name="T4" fmla="*/ 1 w 346"/>
                <a:gd name="T5" fmla="*/ 223 h 372"/>
                <a:gd name="T6" fmla="*/ 1 w 346"/>
                <a:gd name="T7" fmla="*/ 214 h 372"/>
                <a:gd name="T8" fmla="*/ 2 w 346"/>
                <a:gd name="T9" fmla="*/ 188 h 372"/>
                <a:gd name="T10" fmla="*/ 3 w 346"/>
                <a:gd name="T11" fmla="*/ 179 h 372"/>
                <a:gd name="T12" fmla="*/ 29 w 346"/>
                <a:gd name="T13" fmla="*/ 168 h 372"/>
                <a:gd name="T14" fmla="*/ 5 w 346"/>
                <a:gd name="T15" fmla="*/ 169 h 372"/>
                <a:gd name="T16" fmla="*/ 7 w 346"/>
                <a:gd name="T17" fmla="*/ 161 h 372"/>
                <a:gd name="T18" fmla="*/ 32 w 346"/>
                <a:gd name="T19" fmla="*/ 127 h 372"/>
                <a:gd name="T20" fmla="*/ 36 w 346"/>
                <a:gd name="T21" fmla="*/ 96 h 372"/>
                <a:gd name="T22" fmla="*/ 56 w 346"/>
                <a:gd name="T23" fmla="*/ 72 h 372"/>
                <a:gd name="T24" fmla="*/ 68 w 346"/>
                <a:gd name="T25" fmla="*/ 75 h 372"/>
                <a:gd name="T26" fmla="*/ 214 w 346"/>
                <a:gd name="T27" fmla="*/ 53 h 372"/>
                <a:gd name="T28" fmla="*/ 203 w 346"/>
                <a:gd name="T29" fmla="*/ 80 h 372"/>
                <a:gd name="T30" fmla="*/ 214 w 346"/>
                <a:gd name="T31" fmla="*/ 53 h 372"/>
                <a:gd name="T32" fmla="*/ 187 w 346"/>
                <a:gd name="T33" fmla="*/ 64 h 372"/>
                <a:gd name="T34" fmla="*/ 199 w 346"/>
                <a:gd name="T35" fmla="*/ 53 h 372"/>
                <a:gd name="T36" fmla="*/ 205 w 346"/>
                <a:gd name="T37" fmla="*/ 50 h 372"/>
                <a:gd name="T38" fmla="*/ 210 w 346"/>
                <a:gd name="T39" fmla="*/ 23 h 372"/>
                <a:gd name="T40" fmla="*/ 182 w 346"/>
                <a:gd name="T41" fmla="*/ 27 h 372"/>
                <a:gd name="T42" fmla="*/ 186 w 346"/>
                <a:gd name="T43" fmla="*/ 49 h 372"/>
                <a:gd name="T44" fmla="*/ 172 w 346"/>
                <a:gd name="T45" fmla="*/ 105 h 372"/>
                <a:gd name="T46" fmla="*/ 197 w 346"/>
                <a:gd name="T47" fmla="*/ 70 h 372"/>
                <a:gd name="T48" fmla="*/ 225 w 346"/>
                <a:gd name="T49" fmla="*/ 90 h 372"/>
                <a:gd name="T50" fmla="*/ 232 w 346"/>
                <a:gd name="T51" fmla="*/ 80 h 372"/>
                <a:gd name="T52" fmla="*/ 242 w 346"/>
                <a:gd name="T53" fmla="*/ 51 h 372"/>
                <a:gd name="T54" fmla="*/ 222 w 346"/>
                <a:gd name="T55" fmla="*/ 60 h 372"/>
                <a:gd name="T56" fmla="*/ 203 w 346"/>
                <a:gd name="T57" fmla="*/ 88 h 372"/>
                <a:gd name="T58" fmla="*/ 225 w 346"/>
                <a:gd name="T59" fmla="*/ 90 h 372"/>
                <a:gd name="T60" fmla="*/ 200 w 346"/>
                <a:gd name="T61" fmla="*/ 247 h 372"/>
                <a:gd name="T62" fmla="*/ 200 w 346"/>
                <a:gd name="T63" fmla="*/ 247 h 372"/>
                <a:gd name="T64" fmla="*/ 262 w 346"/>
                <a:gd name="T65" fmla="*/ 176 h 372"/>
                <a:gd name="T66" fmla="*/ 262 w 346"/>
                <a:gd name="T67" fmla="*/ 176 h 372"/>
                <a:gd name="T68" fmla="*/ 303 w 346"/>
                <a:gd name="T69" fmla="*/ 125 h 372"/>
                <a:gd name="T70" fmla="*/ 303 w 346"/>
                <a:gd name="T71" fmla="*/ 125 h 372"/>
                <a:gd name="T72" fmla="*/ 302 w 346"/>
                <a:gd name="T73" fmla="*/ 148 h 372"/>
                <a:gd name="T74" fmla="*/ 303 w 346"/>
                <a:gd name="T75" fmla="*/ 132 h 372"/>
                <a:gd name="T76" fmla="*/ 189 w 346"/>
                <a:gd name="T77" fmla="*/ 269 h 372"/>
                <a:gd name="T78" fmla="*/ 257 w 346"/>
                <a:gd name="T79" fmla="*/ 205 h 372"/>
                <a:gd name="T80" fmla="*/ 257 w 346"/>
                <a:gd name="T81" fmla="*/ 181 h 372"/>
                <a:gd name="T82" fmla="*/ 194 w 346"/>
                <a:gd name="T83" fmla="*/ 255 h 372"/>
                <a:gd name="T84" fmla="*/ 189 w 346"/>
                <a:gd name="T85" fmla="*/ 269 h 372"/>
                <a:gd name="T86" fmla="*/ 68 w 346"/>
                <a:gd name="T87" fmla="*/ 369 h 372"/>
                <a:gd name="T88" fmla="*/ 101 w 346"/>
                <a:gd name="T89" fmla="*/ 350 h 372"/>
                <a:gd name="T90" fmla="*/ 129 w 346"/>
                <a:gd name="T91" fmla="*/ 325 h 372"/>
                <a:gd name="T92" fmla="*/ 148 w 346"/>
                <a:gd name="T93" fmla="*/ 305 h 372"/>
                <a:gd name="T94" fmla="*/ 176 w 346"/>
                <a:gd name="T95" fmla="*/ 271 h 372"/>
                <a:gd name="T96" fmla="*/ 191 w 346"/>
                <a:gd name="T97" fmla="*/ 250 h 372"/>
                <a:gd name="T98" fmla="*/ 253 w 346"/>
                <a:gd name="T99" fmla="*/ 160 h 372"/>
                <a:gd name="T100" fmla="*/ 279 w 346"/>
                <a:gd name="T101" fmla="*/ 125 h 372"/>
                <a:gd name="T102" fmla="*/ 295 w 346"/>
                <a:gd name="T103" fmla="*/ 106 h 372"/>
                <a:gd name="T104" fmla="*/ 341 w 346"/>
                <a:gd name="T105" fmla="*/ 64 h 372"/>
                <a:gd name="T106" fmla="*/ 343 w 346"/>
                <a:gd name="T107" fmla="*/ 63 h 372"/>
                <a:gd name="T108" fmla="*/ 331 w 346"/>
                <a:gd name="T109" fmla="*/ 52 h 372"/>
                <a:gd name="T110" fmla="*/ 68 w 346"/>
                <a:gd name="T111" fmla="*/ 369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6" h="372">
                  <a:moveTo>
                    <a:pt x="1" y="223"/>
                  </a:moveTo>
                  <a:lnTo>
                    <a:pt x="1" y="223"/>
                  </a:lnTo>
                  <a:cubicBezTo>
                    <a:pt x="1" y="225"/>
                    <a:pt x="1" y="228"/>
                    <a:pt x="1" y="230"/>
                  </a:cubicBezTo>
                  <a:cubicBezTo>
                    <a:pt x="7" y="226"/>
                    <a:pt x="15" y="220"/>
                    <a:pt x="20" y="219"/>
                  </a:cubicBezTo>
                  <a:cubicBezTo>
                    <a:pt x="22" y="212"/>
                    <a:pt x="24" y="205"/>
                    <a:pt x="28" y="196"/>
                  </a:cubicBezTo>
                  <a:cubicBezTo>
                    <a:pt x="28" y="197"/>
                    <a:pt x="27" y="197"/>
                    <a:pt x="27" y="197"/>
                  </a:cubicBezTo>
                  <a:cubicBezTo>
                    <a:pt x="27" y="197"/>
                    <a:pt x="27" y="197"/>
                    <a:pt x="27" y="197"/>
                  </a:cubicBezTo>
                  <a:cubicBezTo>
                    <a:pt x="15" y="204"/>
                    <a:pt x="3" y="218"/>
                    <a:pt x="1" y="223"/>
                  </a:cubicBezTo>
                  <a:lnTo>
                    <a:pt x="1" y="223"/>
                  </a:lnTo>
                  <a:close/>
                  <a:moveTo>
                    <a:pt x="2" y="188"/>
                  </a:moveTo>
                  <a:lnTo>
                    <a:pt x="2" y="188"/>
                  </a:lnTo>
                  <a:cubicBezTo>
                    <a:pt x="1" y="196"/>
                    <a:pt x="0" y="205"/>
                    <a:pt x="1" y="214"/>
                  </a:cubicBezTo>
                  <a:cubicBezTo>
                    <a:pt x="3" y="210"/>
                    <a:pt x="7" y="206"/>
                    <a:pt x="11" y="202"/>
                  </a:cubicBezTo>
                  <a:lnTo>
                    <a:pt x="2" y="188"/>
                  </a:lnTo>
                  <a:lnTo>
                    <a:pt x="2" y="188"/>
                  </a:lnTo>
                  <a:close/>
                  <a:moveTo>
                    <a:pt x="5" y="169"/>
                  </a:moveTo>
                  <a:lnTo>
                    <a:pt x="5" y="169"/>
                  </a:lnTo>
                  <a:cubicBezTo>
                    <a:pt x="4" y="172"/>
                    <a:pt x="4" y="176"/>
                    <a:pt x="3" y="179"/>
                  </a:cubicBezTo>
                  <a:lnTo>
                    <a:pt x="15" y="198"/>
                  </a:lnTo>
                  <a:cubicBezTo>
                    <a:pt x="17" y="197"/>
                    <a:pt x="20" y="195"/>
                    <a:pt x="22" y="194"/>
                  </a:cubicBezTo>
                  <a:cubicBezTo>
                    <a:pt x="12" y="174"/>
                    <a:pt x="10" y="178"/>
                    <a:pt x="29" y="168"/>
                  </a:cubicBezTo>
                  <a:cubicBezTo>
                    <a:pt x="28" y="165"/>
                    <a:pt x="27" y="162"/>
                    <a:pt x="26" y="159"/>
                  </a:cubicBezTo>
                  <a:cubicBezTo>
                    <a:pt x="21" y="160"/>
                    <a:pt x="12" y="164"/>
                    <a:pt x="5" y="169"/>
                  </a:cubicBezTo>
                  <a:lnTo>
                    <a:pt x="5" y="169"/>
                  </a:lnTo>
                  <a:close/>
                  <a:moveTo>
                    <a:pt x="36" y="96"/>
                  </a:moveTo>
                  <a:lnTo>
                    <a:pt x="36" y="96"/>
                  </a:lnTo>
                  <a:cubicBezTo>
                    <a:pt x="23" y="116"/>
                    <a:pt x="13" y="138"/>
                    <a:pt x="7" y="161"/>
                  </a:cubicBezTo>
                  <a:cubicBezTo>
                    <a:pt x="13" y="157"/>
                    <a:pt x="20" y="155"/>
                    <a:pt x="24" y="153"/>
                  </a:cubicBezTo>
                  <a:cubicBezTo>
                    <a:pt x="23" y="145"/>
                    <a:pt x="23" y="136"/>
                    <a:pt x="27" y="126"/>
                  </a:cubicBezTo>
                  <a:cubicBezTo>
                    <a:pt x="28" y="123"/>
                    <a:pt x="32" y="123"/>
                    <a:pt x="32" y="127"/>
                  </a:cubicBezTo>
                  <a:cubicBezTo>
                    <a:pt x="34" y="141"/>
                    <a:pt x="49" y="152"/>
                    <a:pt x="60" y="161"/>
                  </a:cubicBezTo>
                  <a:cubicBezTo>
                    <a:pt x="62" y="159"/>
                    <a:pt x="65" y="156"/>
                    <a:pt x="68" y="154"/>
                  </a:cubicBezTo>
                  <a:cubicBezTo>
                    <a:pt x="52" y="142"/>
                    <a:pt x="40" y="125"/>
                    <a:pt x="36" y="96"/>
                  </a:cubicBezTo>
                  <a:lnTo>
                    <a:pt x="36" y="96"/>
                  </a:lnTo>
                  <a:close/>
                  <a:moveTo>
                    <a:pt x="56" y="72"/>
                  </a:moveTo>
                  <a:lnTo>
                    <a:pt x="56" y="72"/>
                  </a:lnTo>
                  <a:cubicBezTo>
                    <a:pt x="53" y="75"/>
                    <a:pt x="50" y="78"/>
                    <a:pt x="47" y="82"/>
                  </a:cubicBezTo>
                  <a:cubicBezTo>
                    <a:pt x="53" y="90"/>
                    <a:pt x="59" y="95"/>
                    <a:pt x="67" y="98"/>
                  </a:cubicBezTo>
                  <a:cubicBezTo>
                    <a:pt x="66" y="91"/>
                    <a:pt x="66" y="81"/>
                    <a:pt x="68" y="75"/>
                  </a:cubicBezTo>
                  <a:lnTo>
                    <a:pt x="56" y="72"/>
                  </a:lnTo>
                  <a:lnTo>
                    <a:pt x="56" y="72"/>
                  </a:lnTo>
                  <a:close/>
                  <a:moveTo>
                    <a:pt x="214" y="53"/>
                  </a:moveTo>
                  <a:lnTo>
                    <a:pt x="214" y="53"/>
                  </a:lnTo>
                  <a:cubicBezTo>
                    <a:pt x="211" y="55"/>
                    <a:pt x="208" y="56"/>
                    <a:pt x="204" y="56"/>
                  </a:cubicBezTo>
                  <a:cubicBezTo>
                    <a:pt x="203" y="64"/>
                    <a:pt x="202" y="72"/>
                    <a:pt x="203" y="80"/>
                  </a:cubicBezTo>
                  <a:lnTo>
                    <a:pt x="218" y="64"/>
                  </a:lnTo>
                  <a:cubicBezTo>
                    <a:pt x="215" y="60"/>
                    <a:pt x="214" y="57"/>
                    <a:pt x="214" y="53"/>
                  </a:cubicBezTo>
                  <a:lnTo>
                    <a:pt x="214" y="53"/>
                  </a:lnTo>
                  <a:close/>
                  <a:moveTo>
                    <a:pt x="197" y="70"/>
                  </a:moveTo>
                  <a:lnTo>
                    <a:pt x="197" y="70"/>
                  </a:lnTo>
                  <a:cubicBezTo>
                    <a:pt x="193" y="69"/>
                    <a:pt x="189" y="68"/>
                    <a:pt x="187" y="64"/>
                  </a:cubicBezTo>
                  <a:cubicBezTo>
                    <a:pt x="186" y="62"/>
                    <a:pt x="192" y="63"/>
                    <a:pt x="193" y="63"/>
                  </a:cubicBezTo>
                  <a:cubicBezTo>
                    <a:pt x="195" y="63"/>
                    <a:pt x="196" y="62"/>
                    <a:pt x="198" y="62"/>
                  </a:cubicBezTo>
                  <a:cubicBezTo>
                    <a:pt x="198" y="59"/>
                    <a:pt x="198" y="56"/>
                    <a:pt x="199" y="53"/>
                  </a:cubicBezTo>
                  <a:cubicBezTo>
                    <a:pt x="199" y="53"/>
                    <a:pt x="199" y="52"/>
                    <a:pt x="199" y="52"/>
                  </a:cubicBezTo>
                  <a:cubicBezTo>
                    <a:pt x="199" y="51"/>
                    <a:pt x="199" y="50"/>
                    <a:pt x="199" y="49"/>
                  </a:cubicBezTo>
                  <a:cubicBezTo>
                    <a:pt x="200" y="46"/>
                    <a:pt x="205" y="46"/>
                    <a:pt x="205" y="50"/>
                  </a:cubicBezTo>
                  <a:cubicBezTo>
                    <a:pt x="221" y="49"/>
                    <a:pt x="218" y="25"/>
                    <a:pt x="201" y="29"/>
                  </a:cubicBezTo>
                  <a:cubicBezTo>
                    <a:pt x="197" y="29"/>
                    <a:pt x="196" y="24"/>
                    <a:pt x="200" y="23"/>
                  </a:cubicBezTo>
                  <a:cubicBezTo>
                    <a:pt x="204" y="22"/>
                    <a:pt x="207" y="22"/>
                    <a:pt x="210" y="23"/>
                  </a:cubicBezTo>
                  <a:cubicBezTo>
                    <a:pt x="208" y="0"/>
                    <a:pt x="172" y="14"/>
                    <a:pt x="192" y="32"/>
                  </a:cubicBezTo>
                  <a:cubicBezTo>
                    <a:pt x="195" y="34"/>
                    <a:pt x="192" y="39"/>
                    <a:pt x="189" y="36"/>
                  </a:cubicBezTo>
                  <a:cubicBezTo>
                    <a:pt x="185" y="33"/>
                    <a:pt x="183" y="30"/>
                    <a:pt x="182" y="27"/>
                  </a:cubicBezTo>
                  <a:cubicBezTo>
                    <a:pt x="169" y="29"/>
                    <a:pt x="172" y="45"/>
                    <a:pt x="181" y="48"/>
                  </a:cubicBezTo>
                  <a:lnTo>
                    <a:pt x="181" y="47"/>
                  </a:lnTo>
                  <a:cubicBezTo>
                    <a:pt x="182" y="44"/>
                    <a:pt x="187" y="45"/>
                    <a:pt x="186" y="49"/>
                  </a:cubicBezTo>
                  <a:lnTo>
                    <a:pt x="185" y="51"/>
                  </a:lnTo>
                  <a:cubicBezTo>
                    <a:pt x="185" y="52"/>
                    <a:pt x="185" y="52"/>
                    <a:pt x="185" y="52"/>
                  </a:cubicBezTo>
                  <a:lnTo>
                    <a:pt x="172" y="105"/>
                  </a:lnTo>
                  <a:cubicBezTo>
                    <a:pt x="175" y="105"/>
                    <a:pt x="177" y="106"/>
                    <a:pt x="179" y="106"/>
                  </a:cubicBezTo>
                  <a:lnTo>
                    <a:pt x="199" y="85"/>
                  </a:lnTo>
                  <a:cubicBezTo>
                    <a:pt x="197" y="80"/>
                    <a:pt x="197" y="75"/>
                    <a:pt x="197" y="70"/>
                  </a:cubicBezTo>
                  <a:lnTo>
                    <a:pt x="197" y="70"/>
                  </a:lnTo>
                  <a:close/>
                  <a:moveTo>
                    <a:pt x="225" y="90"/>
                  </a:moveTo>
                  <a:lnTo>
                    <a:pt x="225" y="90"/>
                  </a:lnTo>
                  <a:cubicBezTo>
                    <a:pt x="222" y="85"/>
                    <a:pt x="221" y="79"/>
                    <a:pt x="222" y="74"/>
                  </a:cubicBezTo>
                  <a:cubicBezTo>
                    <a:pt x="222" y="71"/>
                    <a:pt x="225" y="76"/>
                    <a:pt x="225" y="76"/>
                  </a:cubicBezTo>
                  <a:cubicBezTo>
                    <a:pt x="227" y="78"/>
                    <a:pt x="229" y="79"/>
                    <a:pt x="232" y="80"/>
                  </a:cubicBezTo>
                  <a:cubicBezTo>
                    <a:pt x="236" y="73"/>
                    <a:pt x="241" y="66"/>
                    <a:pt x="246" y="60"/>
                  </a:cubicBezTo>
                  <a:cubicBezTo>
                    <a:pt x="252" y="52"/>
                    <a:pt x="257" y="45"/>
                    <a:pt x="263" y="38"/>
                  </a:cubicBezTo>
                  <a:cubicBezTo>
                    <a:pt x="253" y="26"/>
                    <a:pt x="237" y="33"/>
                    <a:pt x="242" y="51"/>
                  </a:cubicBezTo>
                  <a:cubicBezTo>
                    <a:pt x="243" y="55"/>
                    <a:pt x="237" y="56"/>
                    <a:pt x="236" y="52"/>
                  </a:cubicBezTo>
                  <a:cubicBezTo>
                    <a:pt x="235" y="48"/>
                    <a:pt x="235" y="45"/>
                    <a:pt x="235" y="42"/>
                  </a:cubicBezTo>
                  <a:cubicBezTo>
                    <a:pt x="223" y="38"/>
                    <a:pt x="214" y="49"/>
                    <a:pt x="222" y="60"/>
                  </a:cubicBezTo>
                  <a:cubicBezTo>
                    <a:pt x="225" y="57"/>
                    <a:pt x="228" y="61"/>
                    <a:pt x="226" y="64"/>
                  </a:cubicBezTo>
                  <a:lnTo>
                    <a:pt x="204" y="87"/>
                  </a:lnTo>
                  <a:cubicBezTo>
                    <a:pt x="204" y="88"/>
                    <a:pt x="204" y="88"/>
                    <a:pt x="203" y="88"/>
                  </a:cubicBezTo>
                  <a:lnTo>
                    <a:pt x="186" y="107"/>
                  </a:lnTo>
                  <a:cubicBezTo>
                    <a:pt x="193" y="109"/>
                    <a:pt x="201" y="110"/>
                    <a:pt x="209" y="113"/>
                  </a:cubicBezTo>
                  <a:cubicBezTo>
                    <a:pt x="214" y="105"/>
                    <a:pt x="220" y="97"/>
                    <a:pt x="225" y="90"/>
                  </a:cubicBezTo>
                  <a:lnTo>
                    <a:pt x="225" y="90"/>
                  </a:lnTo>
                  <a:close/>
                  <a:moveTo>
                    <a:pt x="200" y="247"/>
                  </a:moveTo>
                  <a:lnTo>
                    <a:pt x="200" y="247"/>
                  </a:lnTo>
                  <a:cubicBezTo>
                    <a:pt x="231" y="234"/>
                    <a:pt x="241" y="209"/>
                    <a:pt x="240" y="189"/>
                  </a:cubicBezTo>
                  <a:cubicBezTo>
                    <a:pt x="233" y="199"/>
                    <a:pt x="226" y="210"/>
                    <a:pt x="219" y="219"/>
                  </a:cubicBezTo>
                  <a:cubicBezTo>
                    <a:pt x="213" y="229"/>
                    <a:pt x="206" y="238"/>
                    <a:pt x="200" y="247"/>
                  </a:cubicBezTo>
                  <a:lnTo>
                    <a:pt x="200" y="247"/>
                  </a:lnTo>
                  <a:close/>
                  <a:moveTo>
                    <a:pt x="262" y="176"/>
                  </a:moveTo>
                  <a:lnTo>
                    <a:pt x="262" y="176"/>
                  </a:lnTo>
                  <a:cubicBezTo>
                    <a:pt x="275" y="162"/>
                    <a:pt x="280" y="148"/>
                    <a:pt x="280" y="134"/>
                  </a:cubicBezTo>
                  <a:cubicBezTo>
                    <a:pt x="272" y="143"/>
                    <a:pt x="265" y="152"/>
                    <a:pt x="259" y="162"/>
                  </a:cubicBezTo>
                  <a:cubicBezTo>
                    <a:pt x="260" y="166"/>
                    <a:pt x="261" y="171"/>
                    <a:pt x="262" y="176"/>
                  </a:cubicBezTo>
                  <a:lnTo>
                    <a:pt x="262" y="176"/>
                  </a:lnTo>
                  <a:close/>
                  <a:moveTo>
                    <a:pt x="303" y="125"/>
                  </a:moveTo>
                  <a:lnTo>
                    <a:pt x="303" y="125"/>
                  </a:lnTo>
                  <a:cubicBezTo>
                    <a:pt x="317" y="114"/>
                    <a:pt x="322" y="102"/>
                    <a:pt x="322" y="87"/>
                  </a:cubicBezTo>
                  <a:cubicBezTo>
                    <a:pt x="314" y="94"/>
                    <a:pt x="307" y="101"/>
                    <a:pt x="300" y="109"/>
                  </a:cubicBezTo>
                  <a:cubicBezTo>
                    <a:pt x="301" y="115"/>
                    <a:pt x="302" y="120"/>
                    <a:pt x="303" y="125"/>
                  </a:cubicBezTo>
                  <a:lnTo>
                    <a:pt x="303" y="125"/>
                  </a:lnTo>
                  <a:close/>
                  <a:moveTo>
                    <a:pt x="302" y="148"/>
                  </a:moveTo>
                  <a:lnTo>
                    <a:pt x="302" y="148"/>
                  </a:lnTo>
                  <a:cubicBezTo>
                    <a:pt x="331" y="135"/>
                    <a:pt x="344" y="104"/>
                    <a:pt x="341" y="71"/>
                  </a:cubicBezTo>
                  <a:cubicBezTo>
                    <a:pt x="336" y="75"/>
                    <a:pt x="332" y="78"/>
                    <a:pt x="327" y="82"/>
                  </a:cubicBezTo>
                  <a:cubicBezTo>
                    <a:pt x="329" y="102"/>
                    <a:pt x="322" y="118"/>
                    <a:pt x="303" y="132"/>
                  </a:cubicBezTo>
                  <a:cubicBezTo>
                    <a:pt x="303" y="138"/>
                    <a:pt x="303" y="143"/>
                    <a:pt x="302" y="148"/>
                  </a:cubicBezTo>
                  <a:lnTo>
                    <a:pt x="302" y="148"/>
                  </a:lnTo>
                  <a:close/>
                  <a:moveTo>
                    <a:pt x="189" y="269"/>
                  </a:moveTo>
                  <a:lnTo>
                    <a:pt x="189" y="269"/>
                  </a:lnTo>
                  <a:cubicBezTo>
                    <a:pt x="189" y="269"/>
                    <a:pt x="189" y="269"/>
                    <a:pt x="189" y="269"/>
                  </a:cubicBezTo>
                  <a:cubicBezTo>
                    <a:pt x="222" y="266"/>
                    <a:pt x="251" y="240"/>
                    <a:pt x="257" y="205"/>
                  </a:cubicBezTo>
                  <a:cubicBezTo>
                    <a:pt x="257" y="204"/>
                    <a:pt x="257" y="204"/>
                    <a:pt x="257" y="204"/>
                  </a:cubicBezTo>
                  <a:cubicBezTo>
                    <a:pt x="258" y="197"/>
                    <a:pt x="258" y="190"/>
                    <a:pt x="257" y="182"/>
                  </a:cubicBezTo>
                  <a:cubicBezTo>
                    <a:pt x="257" y="182"/>
                    <a:pt x="257" y="181"/>
                    <a:pt x="257" y="181"/>
                  </a:cubicBezTo>
                  <a:cubicBezTo>
                    <a:pt x="257" y="177"/>
                    <a:pt x="256" y="172"/>
                    <a:pt x="254" y="168"/>
                  </a:cubicBezTo>
                  <a:cubicBezTo>
                    <a:pt x="251" y="172"/>
                    <a:pt x="248" y="177"/>
                    <a:pt x="244" y="182"/>
                  </a:cubicBezTo>
                  <a:cubicBezTo>
                    <a:pt x="249" y="207"/>
                    <a:pt x="238" y="242"/>
                    <a:pt x="194" y="255"/>
                  </a:cubicBezTo>
                  <a:cubicBezTo>
                    <a:pt x="191" y="260"/>
                    <a:pt x="187" y="264"/>
                    <a:pt x="184" y="269"/>
                  </a:cubicBezTo>
                  <a:cubicBezTo>
                    <a:pt x="185" y="269"/>
                    <a:pt x="187" y="269"/>
                    <a:pt x="189" y="269"/>
                  </a:cubicBezTo>
                  <a:lnTo>
                    <a:pt x="189" y="269"/>
                  </a:lnTo>
                  <a:close/>
                  <a:moveTo>
                    <a:pt x="68" y="369"/>
                  </a:moveTo>
                  <a:lnTo>
                    <a:pt x="68" y="369"/>
                  </a:lnTo>
                  <a:cubicBezTo>
                    <a:pt x="68" y="369"/>
                    <a:pt x="68" y="369"/>
                    <a:pt x="68" y="369"/>
                  </a:cubicBezTo>
                  <a:cubicBezTo>
                    <a:pt x="68" y="370"/>
                    <a:pt x="69" y="371"/>
                    <a:pt x="70" y="372"/>
                  </a:cubicBezTo>
                  <a:cubicBezTo>
                    <a:pt x="81" y="366"/>
                    <a:pt x="91" y="358"/>
                    <a:pt x="101" y="350"/>
                  </a:cubicBezTo>
                  <a:cubicBezTo>
                    <a:pt x="101" y="350"/>
                    <a:pt x="101" y="350"/>
                    <a:pt x="101" y="350"/>
                  </a:cubicBezTo>
                  <a:cubicBezTo>
                    <a:pt x="106" y="346"/>
                    <a:pt x="111" y="342"/>
                    <a:pt x="115" y="338"/>
                  </a:cubicBezTo>
                  <a:cubicBezTo>
                    <a:pt x="115" y="338"/>
                    <a:pt x="116" y="338"/>
                    <a:pt x="116" y="338"/>
                  </a:cubicBezTo>
                  <a:cubicBezTo>
                    <a:pt x="120" y="334"/>
                    <a:pt x="125" y="329"/>
                    <a:pt x="129" y="325"/>
                  </a:cubicBezTo>
                  <a:cubicBezTo>
                    <a:pt x="129" y="325"/>
                    <a:pt x="130" y="325"/>
                    <a:pt x="130" y="324"/>
                  </a:cubicBezTo>
                  <a:cubicBezTo>
                    <a:pt x="136" y="319"/>
                    <a:pt x="141" y="312"/>
                    <a:pt x="147" y="306"/>
                  </a:cubicBezTo>
                  <a:cubicBezTo>
                    <a:pt x="147" y="306"/>
                    <a:pt x="147" y="305"/>
                    <a:pt x="148" y="305"/>
                  </a:cubicBezTo>
                  <a:cubicBezTo>
                    <a:pt x="153" y="300"/>
                    <a:pt x="158" y="294"/>
                    <a:pt x="162" y="288"/>
                  </a:cubicBezTo>
                  <a:cubicBezTo>
                    <a:pt x="163" y="287"/>
                    <a:pt x="163" y="287"/>
                    <a:pt x="163" y="287"/>
                  </a:cubicBezTo>
                  <a:cubicBezTo>
                    <a:pt x="167" y="282"/>
                    <a:pt x="172" y="276"/>
                    <a:pt x="176" y="271"/>
                  </a:cubicBezTo>
                  <a:cubicBezTo>
                    <a:pt x="176" y="270"/>
                    <a:pt x="176" y="270"/>
                    <a:pt x="176" y="270"/>
                  </a:cubicBezTo>
                  <a:cubicBezTo>
                    <a:pt x="181" y="264"/>
                    <a:pt x="186" y="257"/>
                    <a:pt x="190" y="251"/>
                  </a:cubicBezTo>
                  <a:cubicBezTo>
                    <a:pt x="190" y="251"/>
                    <a:pt x="190" y="251"/>
                    <a:pt x="191" y="250"/>
                  </a:cubicBezTo>
                  <a:cubicBezTo>
                    <a:pt x="207" y="227"/>
                    <a:pt x="223" y="203"/>
                    <a:pt x="239" y="180"/>
                  </a:cubicBezTo>
                  <a:cubicBezTo>
                    <a:pt x="239" y="180"/>
                    <a:pt x="239" y="180"/>
                    <a:pt x="239" y="180"/>
                  </a:cubicBezTo>
                  <a:cubicBezTo>
                    <a:pt x="244" y="173"/>
                    <a:pt x="248" y="167"/>
                    <a:pt x="253" y="160"/>
                  </a:cubicBezTo>
                  <a:cubicBezTo>
                    <a:pt x="253" y="160"/>
                    <a:pt x="253" y="160"/>
                    <a:pt x="253" y="160"/>
                  </a:cubicBezTo>
                  <a:cubicBezTo>
                    <a:pt x="261" y="149"/>
                    <a:pt x="269" y="138"/>
                    <a:pt x="277" y="128"/>
                  </a:cubicBezTo>
                  <a:cubicBezTo>
                    <a:pt x="278" y="127"/>
                    <a:pt x="279" y="126"/>
                    <a:pt x="279" y="125"/>
                  </a:cubicBezTo>
                  <a:cubicBezTo>
                    <a:pt x="280" y="125"/>
                    <a:pt x="280" y="124"/>
                    <a:pt x="280" y="124"/>
                  </a:cubicBezTo>
                  <a:cubicBezTo>
                    <a:pt x="285" y="118"/>
                    <a:pt x="290" y="113"/>
                    <a:pt x="295" y="107"/>
                  </a:cubicBezTo>
                  <a:cubicBezTo>
                    <a:pt x="295" y="107"/>
                    <a:pt x="295" y="107"/>
                    <a:pt x="295" y="106"/>
                  </a:cubicBezTo>
                  <a:cubicBezTo>
                    <a:pt x="304" y="97"/>
                    <a:pt x="313" y="87"/>
                    <a:pt x="322" y="79"/>
                  </a:cubicBezTo>
                  <a:cubicBezTo>
                    <a:pt x="322" y="79"/>
                    <a:pt x="323" y="79"/>
                    <a:pt x="323" y="79"/>
                  </a:cubicBezTo>
                  <a:cubicBezTo>
                    <a:pt x="329" y="73"/>
                    <a:pt x="335" y="69"/>
                    <a:pt x="341" y="64"/>
                  </a:cubicBezTo>
                  <a:cubicBezTo>
                    <a:pt x="341" y="64"/>
                    <a:pt x="342" y="64"/>
                    <a:pt x="342" y="64"/>
                  </a:cubicBezTo>
                  <a:lnTo>
                    <a:pt x="343" y="63"/>
                  </a:lnTo>
                  <a:cubicBezTo>
                    <a:pt x="343" y="63"/>
                    <a:pt x="343" y="63"/>
                    <a:pt x="343" y="63"/>
                  </a:cubicBezTo>
                  <a:cubicBezTo>
                    <a:pt x="344" y="62"/>
                    <a:pt x="345" y="61"/>
                    <a:pt x="346" y="61"/>
                  </a:cubicBezTo>
                  <a:lnTo>
                    <a:pt x="340" y="45"/>
                  </a:lnTo>
                  <a:cubicBezTo>
                    <a:pt x="337" y="47"/>
                    <a:pt x="334" y="50"/>
                    <a:pt x="331" y="52"/>
                  </a:cubicBezTo>
                  <a:cubicBezTo>
                    <a:pt x="331" y="52"/>
                    <a:pt x="331" y="53"/>
                    <a:pt x="331" y="53"/>
                  </a:cubicBezTo>
                  <a:cubicBezTo>
                    <a:pt x="225" y="140"/>
                    <a:pt x="180" y="283"/>
                    <a:pt x="63" y="361"/>
                  </a:cubicBezTo>
                  <a:cubicBezTo>
                    <a:pt x="65" y="364"/>
                    <a:pt x="66" y="366"/>
                    <a:pt x="68" y="369"/>
                  </a:cubicBezTo>
                  <a:lnTo>
                    <a:pt x="68" y="369"/>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5" name="Freeform 12">
              <a:extLst>
                <a:ext uri="{FF2B5EF4-FFF2-40B4-BE49-F238E27FC236}">
                  <a16:creationId xmlns:a16="http://schemas.microsoft.com/office/drawing/2014/main" id="{70B05B52-12B6-944D-AC1A-F00C2F4E2E2D}"/>
                </a:ext>
              </a:extLst>
            </p:cNvPr>
            <p:cNvSpPr>
              <a:spLocks noEditPoints="1"/>
            </p:cNvSpPr>
            <p:nvPr userDrawn="1"/>
          </p:nvSpPr>
          <p:spPr bwMode="auto">
            <a:xfrm>
              <a:off x="7694613" y="509588"/>
              <a:ext cx="328613" cy="385762"/>
            </a:xfrm>
            <a:custGeom>
              <a:avLst/>
              <a:gdLst>
                <a:gd name="T0" fmla="*/ 159 w 404"/>
                <a:gd name="T1" fmla="*/ 338 h 470"/>
                <a:gd name="T2" fmla="*/ 185 w 404"/>
                <a:gd name="T3" fmla="*/ 332 h 470"/>
                <a:gd name="T4" fmla="*/ 193 w 404"/>
                <a:gd name="T5" fmla="*/ 297 h 470"/>
                <a:gd name="T6" fmla="*/ 161 w 404"/>
                <a:gd name="T7" fmla="*/ 281 h 470"/>
                <a:gd name="T8" fmla="*/ 137 w 404"/>
                <a:gd name="T9" fmla="*/ 310 h 470"/>
                <a:gd name="T10" fmla="*/ 83 w 404"/>
                <a:gd name="T11" fmla="*/ 444 h 470"/>
                <a:gd name="T12" fmla="*/ 107 w 404"/>
                <a:gd name="T13" fmla="*/ 433 h 470"/>
                <a:gd name="T14" fmla="*/ 155 w 404"/>
                <a:gd name="T15" fmla="*/ 343 h 470"/>
                <a:gd name="T16" fmla="*/ 84 w 404"/>
                <a:gd name="T17" fmla="*/ 429 h 470"/>
                <a:gd name="T18" fmla="*/ 57 w 404"/>
                <a:gd name="T19" fmla="*/ 416 h 470"/>
                <a:gd name="T20" fmla="*/ 59 w 404"/>
                <a:gd name="T21" fmla="*/ 345 h 470"/>
                <a:gd name="T22" fmla="*/ 83 w 404"/>
                <a:gd name="T23" fmla="*/ 444 h 470"/>
                <a:gd name="T24" fmla="*/ 90 w 404"/>
                <a:gd name="T25" fmla="*/ 448 h 470"/>
                <a:gd name="T26" fmla="*/ 108 w 404"/>
                <a:gd name="T27" fmla="*/ 438 h 470"/>
                <a:gd name="T28" fmla="*/ 115 w 404"/>
                <a:gd name="T29" fmla="*/ 434 h 470"/>
                <a:gd name="T30" fmla="*/ 127 w 404"/>
                <a:gd name="T31" fmla="*/ 424 h 470"/>
                <a:gd name="T32" fmla="*/ 161 w 404"/>
                <a:gd name="T33" fmla="*/ 344 h 470"/>
                <a:gd name="T34" fmla="*/ 280 w 404"/>
                <a:gd name="T35" fmla="*/ 459 h 470"/>
                <a:gd name="T36" fmla="*/ 166 w 404"/>
                <a:gd name="T37" fmla="*/ 345 h 470"/>
                <a:gd name="T38" fmla="*/ 161 w 404"/>
                <a:gd name="T39" fmla="*/ 268 h 470"/>
                <a:gd name="T40" fmla="*/ 166 w 404"/>
                <a:gd name="T41" fmla="*/ 275 h 470"/>
                <a:gd name="T42" fmla="*/ 161 w 404"/>
                <a:gd name="T43" fmla="*/ 268 h 470"/>
                <a:gd name="T44" fmla="*/ 199 w 404"/>
                <a:gd name="T45" fmla="*/ 297 h 470"/>
                <a:gd name="T46" fmla="*/ 331 w 404"/>
                <a:gd name="T47" fmla="*/ 362 h 470"/>
                <a:gd name="T48" fmla="*/ 368 w 404"/>
                <a:gd name="T49" fmla="*/ 285 h 470"/>
                <a:gd name="T50" fmla="*/ 323 w 404"/>
                <a:gd name="T51" fmla="*/ 281 h 470"/>
                <a:gd name="T52" fmla="*/ 368 w 404"/>
                <a:gd name="T53" fmla="*/ 279 h 470"/>
                <a:gd name="T54" fmla="*/ 377 w 404"/>
                <a:gd name="T55" fmla="*/ 243 h 470"/>
                <a:gd name="T56" fmla="*/ 345 w 404"/>
                <a:gd name="T57" fmla="*/ 219 h 470"/>
                <a:gd name="T58" fmla="*/ 347 w 404"/>
                <a:gd name="T59" fmla="*/ 245 h 470"/>
                <a:gd name="T60" fmla="*/ 383 w 404"/>
                <a:gd name="T61" fmla="*/ 239 h 470"/>
                <a:gd name="T62" fmla="*/ 367 w 404"/>
                <a:gd name="T63" fmla="*/ 129 h 470"/>
                <a:gd name="T64" fmla="*/ 182 w 404"/>
                <a:gd name="T65" fmla="*/ 233 h 470"/>
                <a:gd name="T66" fmla="*/ 175 w 404"/>
                <a:gd name="T67" fmla="*/ 239 h 470"/>
                <a:gd name="T68" fmla="*/ 170 w 404"/>
                <a:gd name="T69" fmla="*/ 234 h 470"/>
                <a:gd name="T70" fmla="*/ 187 w 404"/>
                <a:gd name="T71" fmla="*/ 282 h 470"/>
                <a:gd name="T72" fmla="*/ 174 w 404"/>
                <a:gd name="T73" fmla="*/ 239 h 470"/>
                <a:gd name="T74" fmla="*/ 273 w 404"/>
                <a:gd name="T75" fmla="*/ 38 h 470"/>
                <a:gd name="T76" fmla="*/ 262 w 404"/>
                <a:gd name="T77" fmla="*/ 38 h 470"/>
                <a:gd name="T78" fmla="*/ 273 w 404"/>
                <a:gd name="T79" fmla="*/ 38 h 470"/>
                <a:gd name="T80" fmla="*/ 282 w 404"/>
                <a:gd name="T81" fmla="*/ 26 h 470"/>
                <a:gd name="T82" fmla="*/ 288 w 404"/>
                <a:gd name="T83" fmla="*/ 20 h 470"/>
                <a:gd name="T84" fmla="*/ 258 w 404"/>
                <a:gd name="T85" fmla="*/ 56 h 470"/>
                <a:gd name="T86" fmla="*/ 254 w 404"/>
                <a:gd name="T87" fmla="*/ 52 h 470"/>
                <a:gd name="T88" fmla="*/ 98 w 404"/>
                <a:gd name="T89" fmla="*/ 6 h 470"/>
                <a:gd name="T90" fmla="*/ 87 w 404"/>
                <a:gd name="T91" fmla="*/ 6 h 470"/>
                <a:gd name="T92" fmla="*/ 98 w 404"/>
                <a:gd name="T93" fmla="*/ 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4" h="470">
                  <a:moveTo>
                    <a:pt x="159" y="338"/>
                  </a:moveTo>
                  <a:lnTo>
                    <a:pt x="159" y="338"/>
                  </a:lnTo>
                  <a:cubicBezTo>
                    <a:pt x="159" y="338"/>
                    <a:pt x="159" y="338"/>
                    <a:pt x="159" y="338"/>
                  </a:cubicBezTo>
                  <a:cubicBezTo>
                    <a:pt x="161" y="339"/>
                    <a:pt x="164" y="339"/>
                    <a:pt x="166" y="339"/>
                  </a:cubicBezTo>
                  <a:cubicBezTo>
                    <a:pt x="173" y="339"/>
                    <a:pt x="180" y="337"/>
                    <a:pt x="185" y="332"/>
                  </a:cubicBezTo>
                  <a:cubicBezTo>
                    <a:pt x="185" y="332"/>
                    <a:pt x="185" y="332"/>
                    <a:pt x="185" y="332"/>
                  </a:cubicBezTo>
                  <a:cubicBezTo>
                    <a:pt x="192" y="327"/>
                    <a:pt x="196" y="319"/>
                    <a:pt x="196" y="310"/>
                  </a:cubicBezTo>
                  <a:cubicBezTo>
                    <a:pt x="196" y="305"/>
                    <a:pt x="195" y="301"/>
                    <a:pt x="193" y="298"/>
                  </a:cubicBezTo>
                  <a:cubicBezTo>
                    <a:pt x="193" y="297"/>
                    <a:pt x="193" y="297"/>
                    <a:pt x="193" y="297"/>
                  </a:cubicBezTo>
                  <a:cubicBezTo>
                    <a:pt x="188" y="287"/>
                    <a:pt x="178" y="281"/>
                    <a:pt x="166" y="281"/>
                  </a:cubicBezTo>
                  <a:cubicBezTo>
                    <a:pt x="165" y="281"/>
                    <a:pt x="163" y="281"/>
                    <a:pt x="162" y="281"/>
                  </a:cubicBezTo>
                  <a:lnTo>
                    <a:pt x="161" y="281"/>
                  </a:lnTo>
                  <a:cubicBezTo>
                    <a:pt x="156" y="282"/>
                    <a:pt x="151" y="284"/>
                    <a:pt x="147" y="288"/>
                  </a:cubicBezTo>
                  <a:lnTo>
                    <a:pt x="147" y="288"/>
                  </a:lnTo>
                  <a:cubicBezTo>
                    <a:pt x="141" y="293"/>
                    <a:pt x="137" y="301"/>
                    <a:pt x="137" y="310"/>
                  </a:cubicBezTo>
                  <a:cubicBezTo>
                    <a:pt x="137" y="323"/>
                    <a:pt x="146" y="335"/>
                    <a:pt x="159" y="338"/>
                  </a:cubicBezTo>
                  <a:lnTo>
                    <a:pt x="159" y="338"/>
                  </a:lnTo>
                  <a:close/>
                  <a:moveTo>
                    <a:pt x="83" y="444"/>
                  </a:moveTo>
                  <a:lnTo>
                    <a:pt x="83" y="444"/>
                  </a:lnTo>
                  <a:cubicBezTo>
                    <a:pt x="91" y="441"/>
                    <a:pt x="99" y="438"/>
                    <a:pt x="106" y="433"/>
                  </a:cubicBezTo>
                  <a:cubicBezTo>
                    <a:pt x="106" y="433"/>
                    <a:pt x="106" y="433"/>
                    <a:pt x="107" y="433"/>
                  </a:cubicBezTo>
                  <a:cubicBezTo>
                    <a:pt x="113" y="429"/>
                    <a:pt x="119" y="424"/>
                    <a:pt x="124" y="419"/>
                  </a:cubicBezTo>
                  <a:cubicBezTo>
                    <a:pt x="124" y="419"/>
                    <a:pt x="124" y="419"/>
                    <a:pt x="124" y="419"/>
                  </a:cubicBezTo>
                  <a:cubicBezTo>
                    <a:pt x="149" y="394"/>
                    <a:pt x="156" y="361"/>
                    <a:pt x="155" y="343"/>
                  </a:cubicBezTo>
                  <a:cubicBezTo>
                    <a:pt x="150" y="341"/>
                    <a:pt x="144" y="338"/>
                    <a:pt x="140" y="333"/>
                  </a:cubicBezTo>
                  <a:cubicBezTo>
                    <a:pt x="143" y="366"/>
                    <a:pt x="133" y="405"/>
                    <a:pt x="86" y="429"/>
                  </a:cubicBezTo>
                  <a:cubicBezTo>
                    <a:pt x="85" y="429"/>
                    <a:pt x="85" y="429"/>
                    <a:pt x="84" y="429"/>
                  </a:cubicBezTo>
                  <a:cubicBezTo>
                    <a:pt x="84" y="429"/>
                    <a:pt x="83" y="429"/>
                    <a:pt x="83" y="429"/>
                  </a:cubicBezTo>
                  <a:cubicBezTo>
                    <a:pt x="75" y="426"/>
                    <a:pt x="66" y="422"/>
                    <a:pt x="59" y="417"/>
                  </a:cubicBezTo>
                  <a:cubicBezTo>
                    <a:pt x="58" y="416"/>
                    <a:pt x="58" y="416"/>
                    <a:pt x="57" y="416"/>
                  </a:cubicBezTo>
                  <a:cubicBezTo>
                    <a:pt x="51" y="411"/>
                    <a:pt x="45" y="405"/>
                    <a:pt x="41" y="398"/>
                  </a:cubicBezTo>
                  <a:cubicBezTo>
                    <a:pt x="41" y="397"/>
                    <a:pt x="41" y="397"/>
                    <a:pt x="40" y="397"/>
                  </a:cubicBezTo>
                  <a:cubicBezTo>
                    <a:pt x="31" y="381"/>
                    <a:pt x="33" y="361"/>
                    <a:pt x="59" y="345"/>
                  </a:cubicBezTo>
                  <a:cubicBezTo>
                    <a:pt x="58" y="341"/>
                    <a:pt x="56" y="337"/>
                    <a:pt x="54" y="333"/>
                  </a:cubicBezTo>
                  <a:cubicBezTo>
                    <a:pt x="0" y="370"/>
                    <a:pt x="22" y="416"/>
                    <a:pt x="83" y="444"/>
                  </a:cubicBezTo>
                  <a:lnTo>
                    <a:pt x="83" y="444"/>
                  </a:lnTo>
                  <a:close/>
                  <a:moveTo>
                    <a:pt x="108" y="438"/>
                  </a:moveTo>
                  <a:lnTo>
                    <a:pt x="108" y="438"/>
                  </a:lnTo>
                  <a:cubicBezTo>
                    <a:pt x="103" y="442"/>
                    <a:pt x="97" y="445"/>
                    <a:pt x="90" y="448"/>
                  </a:cubicBezTo>
                  <a:cubicBezTo>
                    <a:pt x="122" y="461"/>
                    <a:pt x="164" y="470"/>
                    <a:pt x="208" y="469"/>
                  </a:cubicBezTo>
                  <a:cubicBezTo>
                    <a:pt x="182" y="459"/>
                    <a:pt x="133" y="443"/>
                    <a:pt x="108" y="438"/>
                  </a:cubicBezTo>
                  <a:lnTo>
                    <a:pt x="108" y="438"/>
                  </a:lnTo>
                  <a:close/>
                  <a:moveTo>
                    <a:pt x="127" y="424"/>
                  </a:moveTo>
                  <a:lnTo>
                    <a:pt x="127" y="424"/>
                  </a:lnTo>
                  <a:cubicBezTo>
                    <a:pt x="123" y="428"/>
                    <a:pt x="119" y="431"/>
                    <a:pt x="115" y="434"/>
                  </a:cubicBezTo>
                  <a:cubicBezTo>
                    <a:pt x="146" y="441"/>
                    <a:pt x="202" y="459"/>
                    <a:pt x="222" y="468"/>
                  </a:cubicBezTo>
                  <a:cubicBezTo>
                    <a:pt x="234" y="468"/>
                    <a:pt x="246" y="466"/>
                    <a:pt x="258" y="464"/>
                  </a:cubicBezTo>
                  <a:cubicBezTo>
                    <a:pt x="224" y="453"/>
                    <a:pt x="157" y="432"/>
                    <a:pt x="127" y="424"/>
                  </a:cubicBezTo>
                  <a:lnTo>
                    <a:pt x="127" y="424"/>
                  </a:lnTo>
                  <a:close/>
                  <a:moveTo>
                    <a:pt x="161" y="344"/>
                  </a:moveTo>
                  <a:lnTo>
                    <a:pt x="161" y="344"/>
                  </a:lnTo>
                  <a:cubicBezTo>
                    <a:pt x="161" y="363"/>
                    <a:pt x="154" y="395"/>
                    <a:pt x="131" y="420"/>
                  </a:cubicBezTo>
                  <a:cubicBezTo>
                    <a:pt x="166" y="428"/>
                    <a:pt x="241" y="452"/>
                    <a:pt x="269" y="462"/>
                  </a:cubicBezTo>
                  <a:cubicBezTo>
                    <a:pt x="273" y="461"/>
                    <a:pt x="277" y="460"/>
                    <a:pt x="280" y="459"/>
                  </a:cubicBezTo>
                  <a:cubicBezTo>
                    <a:pt x="276" y="437"/>
                    <a:pt x="276" y="405"/>
                    <a:pt x="287" y="370"/>
                  </a:cubicBezTo>
                  <a:cubicBezTo>
                    <a:pt x="256" y="368"/>
                    <a:pt x="220" y="358"/>
                    <a:pt x="187" y="338"/>
                  </a:cubicBezTo>
                  <a:cubicBezTo>
                    <a:pt x="181" y="342"/>
                    <a:pt x="174" y="345"/>
                    <a:pt x="166" y="345"/>
                  </a:cubicBezTo>
                  <a:cubicBezTo>
                    <a:pt x="164" y="345"/>
                    <a:pt x="163" y="345"/>
                    <a:pt x="161" y="344"/>
                  </a:cubicBezTo>
                  <a:lnTo>
                    <a:pt x="161" y="344"/>
                  </a:lnTo>
                  <a:close/>
                  <a:moveTo>
                    <a:pt x="161" y="268"/>
                  </a:moveTo>
                  <a:lnTo>
                    <a:pt x="161" y="268"/>
                  </a:lnTo>
                  <a:cubicBezTo>
                    <a:pt x="161" y="271"/>
                    <a:pt x="162" y="273"/>
                    <a:pt x="163" y="275"/>
                  </a:cubicBezTo>
                  <a:cubicBezTo>
                    <a:pt x="164" y="275"/>
                    <a:pt x="165" y="275"/>
                    <a:pt x="166" y="275"/>
                  </a:cubicBezTo>
                  <a:cubicBezTo>
                    <a:pt x="172" y="275"/>
                    <a:pt x="177" y="276"/>
                    <a:pt x="182" y="279"/>
                  </a:cubicBezTo>
                  <a:cubicBezTo>
                    <a:pt x="185" y="263"/>
                    <a:pt x="170" y="257"/>
                    <a:pt x="161" y="268"/>
                  </a:cubicBezTo>
                  <a:lnTo>
                    <a:pt x="161" y="268"/>
                  </a:lnTo>
                  <a:close/>
                  <a:moveTo>
                    <a:pt x="181" y="240"/>
                  </a:moveTo>
                  <a:lnTo>
                    <a:pt x="181" y="240"/>
                  </a:lnTo>
                  <a:cubicBezTo>
                    <a:pt x="206" y="246"/>
                    <a:pt x="214" y="278"/>
                    <a:pt x="199" y="297"/>
                  </a:cubicBezTo>
                  <a:cubicBezTo>
                    <a:pt x="200" y="301"/>
                    <a:pt x="201" y="305"/>
                    <a:pt x="201" y="310"/>
                  </a:cubicBezTo>
                  <a:cubicBezTo>
                    <a:pt x="201" y="319"/>
                    <a:pt x="197" y="328"/>
                    <a:pt x="191" y="334"/>
                  </a:cubicBezTo>
                  <a:cubicBezTo>
                    <a:pt x="240" y="364"/>
                    <a:pt x="295" y="369"/>
                    <a:pt x="331" y="362"/>
                  </a:cubicBezTo>
                  <a:cubicBezTo>
                    <a:pt x="369" y="354"/>
                    <a:pt x="382" y="333"/>
                    <a:pt x="359" y="312"/>
                  </a:cubicBezTo>
                  <a:cubicBezTo>
                    <a:pt x="354" y="308"/>
                    <a:pt x="366" y="297"/>
                    <a:pt x="374" y="296"/>
                  </a:cubicBezTo>
                  <a:cubicBezTo>
                    <a:pt x="375" y="291"/>
                    <a:pt x="373" y="287"/>
                    <a:pt x="368" y="285"/>
                  </a:cubicBezTo>
                  <a:cubicBezTo>
                    <a:pt x="357" y="284"/>
                    <a:pt x="338" y="290"/>
                    <a:pt x="325" y="293"/>
                  </a:cubicBezTo>
                  <a:cubicBezTo>
                    <a:pt x="325" y="295"/>
                    <a:pt x="321" y="296"/>
                    <a:pt x="320" y="293"/>
                  </a:cubicBezTo>
                  <a:cubicBezTo>
                    <a:pt x="319" y="289"/>
                    <a:pt x="322" y="283"/>
                    <a:pt x="323" y="281"/>
                  </a:cubicBezTo>
                  <a:cubicBezTo>
                    <a:pt x="325" y="277"/>
                    <a:pt x="329" y="280"/>
                    <a:pt x="328" y="283"/>
                  </a:cubicBezTo>
                  <a:cubicBezTo>
                    <a:pt x="327" y="284"/>
                    <a:pt x="327" y="285"/>
                    <a:pt x="326" y="287"/>
                  </a:cubicBezTo>
                  <a:cubicBezTo>
                    <a:pt x="339" y="284"/>
                    <a:pt x="356" y="278"/>
                    <a:pt x="368" y="279"/>
                  </a:cubicBezTo>
                  <a:cubicBezTo>
                    <a:pt x="371" y="277"/>
                    <a:pt x="379" y="271"/>
                    <a:pt x="378" y="267"/>
                  </a:cubicBezTo>
                  <a:cubicBezTo>
                    <a:pt x="377" y="266"/>
                    <a:pt x="376" y="265"/>
                    <a:pt x="375" y="263"/>
                  </a:cubicBezTo>
                  <a:cubicBezTo>
                    <a:pt x="369" y="255"/>
                    <a:pt x="371" y="249"/>
                    <a:pt x="377" y="243"/>
                  </a:cubicBezTo>
                  <a:cubicBezTo>
                    <a:pt x="367" y="242"/>
                    <a:pt x="355" y="243"/>
                    <a:pt x="349" y="250"/>
                  </a:cubicBezTo>
                  <a:cubicBezTo>
                    <a:pt x="345" y="255"/>
                    <a:pt x="338" y="243"/>
                    <a:pt x="338" y="242"/>
                  </a:cubicBezTo>
                  <a:cubicBezTo>
                    <a:pt x="335" y="236"/>
                    <a:pt x="335" y="228"/>
                    <a:pt x="345" y="219"/>
                  </a:cubicBezTo>
                  <a:cubicBezTo>
                    <a:pt x="347" y="216"/>
                    <a:pt x="351" y="221"/>
                    <a:pt x="349" y="223"/>
                  </a:cubicBezTo>
                  <a:cubicBezTo>
                    <a:pt x="341" y="230"/>
                    <a:pt x="339" y="237"/>
                    <a:pt x="346" y="244"/>
                  </a:cubicBezTo>
                  <a:lnTo>
                    <a:pt x="347" y="245"/>
                  </a:lnTo>
                  <a:cubicBezTo>
                    <a:pt x="357" y="237"/>
                    <a:pt x="371" y="236"/>
                    <a:pt x="383" y="239"/>
                  </a:cubicBezTo>
                  <a:lnTo>
                    <a:pt x="383" y="239"/>
                  </a:lnTo>
                  <a:lnTo>
                    <a:pt x="383" y="239"/>
                  </a:lnTo>
                  <a:cubicBezTo>
                    <a:pt x="404" y="237"/>
                    <a:pt x="403" y="229"/>
                    <a:pt x="397" y="213"/>
                  </a:cubicBezTo>
                  <a:cubicBezTo>
                    <a:pt x="395" y="207"/>
                    <a:pt x="392" y="200"/>
                    <a:pt x="389" y="191"/>
                  </a:cubicBezTo>
                  <a:cubicBezTo>
                    <a:pt x="384" y="180"/>
                    <a:pt x="376" y="155"/>
                    <a:pt x="367" y="129"/>
                  </a:cubicBezTo>
                  <a:cubicBezTo>
                    <a:pt x="343" y="119"/>
                    <a:pt x="308" y="125"/>
                    <a:pt x="282" y="137"/>
                  </a:cubicBezTo>
                  <a:cubicBezTo>
                    <a:pt x="275" y="147"/>
                    <a:pt x="266" y="156"/>
                    <a:pt x="252" y="165"/>
                  </a:cubicBezTo>
                  <a:cubicBezTo>
                    <a:pt x="246" y="202"/>
                    <a:pt x="216" y="229"/>
                    <a:pt x="182" y="233"/>
                  </a:cubicBezTo>
                  <a:lnTo>
                    <a:pt x="181" y="240"/>
                  </a:lnTo>
                  <a:lnTo>
                    <a:pt x="181" y="240"/>
                  </a:lnTo>
                  <a:close/>
                  <a:moveTo>
                    <a:pt x="175" y="239"/>
                  </a:moveTo>
                  <a:lnTo>
                    <a:pt x="175" y="239"/>
                  </a:lnTo>
                  <a:lnTo>
                    <a:pt x="176" y="234"/>
                  </a:lnTo>
                  <a:cubicBezTo>
                    <a:pt x="174" y="234"/>
                    <a:pt x="172" y="234"/>
                    <a:pt x="170" y="234"/>
                  </a:cubicBezTo>
                  <a:cubicBezTo>
                    <a:pt x="166" y="239"/>
                    <a:pt x="162" y="244"/>
                    <a:pt x="158" y="249"/>
                  </a:cubicBezTo>
                  <a:cubicBezTo>
                    <a:pt x="158" y="253"/>
                    <a:pt x="158" y="258"/>
                    <a:pt x="159" y="261"/>
                  </a:cubicBezTo>
                  <a:cubicBezTo>
                    <a:pt x="171" y="252"/>
                    <a:pt x="194" y="258"/>
                    <a:pt x="187" y="282"/>
                  </a:cubicBezTo>
                  <a:cubicBezTo>
                    <a:pt x="190" y="284"/>
                    <a:pt x="193" y="287"/>
                    <a:pt x="196" y="291"/>
                  </a:cubicBezTo>
                  <a:cubicBezTo>
                    <a:pt x="208" y="274"/>
                    <a:pt x="198" y="245"/>
                    <a:pt x="173" y="245"/>
                  </a:cubicBezTo>
                  <a:cubicBezTo>
                    <a:pt x="170" y="244"/>
                    <a:pt x="170" y="239"/>
                    <a:pt x="174" y="239"/>
                  </a:cubicBezTo>
                  <a:cubicBezTo>
                    <a:pt x="174" y="239"/>
                    <a:pt x="175" y="239"/>
                    <a:pt x="175" y="239"/>
                  </a:cubicBezTo>
                  <a:lnTo>
                    <a:pt x="175" y="239"/>
                  </a:lnTo>
                  <a:close/>
                  <a:moveTo>
                    <a:pt x="273" y="38"/>
                  </a:moveTo>
                  <a:lnTo>
                    <a:pt x="273" y="38"/>
                  </a:lnTo>
                  <a:cubicBezTo>
                    <a:pt x="273" y="41"/>
                    <a:pt x="270" y="43"/>
                    <a:pt x="268" y="43"/>
                  </a:cubicBezTo>
                  <a:cubicBezTo>
                    <a:pt x="265" y="43"/>
                    <a:pt x="262" y="41"/>
                    <a:pt x="262" y="38"/>
                  </a:cubicBezTo>
                  <a:cubicBezTo>
                    <a:pt x="262" y="35"/>
                    <a:pt x="265" y="33"/>
                    <a:pt x="268" y="33"/>
                  </a:cubicBezTo>
                  <a:cubicBezTo>
                    <a:pt x="270" y="33"/>
                    <a:pt x="273" y="35"/>
                    <a:pt x="273" y="38"/>
                  </a:cubicBezTo>
                  <a:lnTo>
                    <a:pt x="273" y="38"/>
                  </a:lnTo>
                  <a:close/>
                  <a:moveTo>
                    <a:pt x="288" y="20"/>
                  </a:moveTo>
                  <a:lnTo>
                    <a:pt x="288" y="20"/>
                  </a:lnTo>
                  <a:cubicBezTo>
                    <a:pt x="288" y="24"/>
                    <a:pt x="285" y="26"/>
                    <a:pt x="282" y="26"/>
                  </a:cubicBezTo>
                  <a:cubicBezTo>
                    <a:pt x="279" y="26"/>
                    <a:pt x="276" y="24"/>
                    <a:pt x="276" y="20"/>
                  </a:cubicBezTo>
                  <a:cubicBezTo>
                    <a:pt x="276" y="17"/>
                    <a:pt x="279" y="15"/>
                    <a:pt x="282" y="15"/>
                  </a:cubicBezTo>
                  <a:cubicBezTo>
                    <a:pt x="285" y="15"/>
                    <a:pt x="288" y="17"/>
                    <a:pt x="288" y="20"/>
                  </a:cubicBezTo>
                  <a:lnTo>
                    <a:pt x="288" y="20"/>
                  </a:lnTo>
                  <a:close/>
                  <a:moveTo>
                    <a:pt x="258" y="56"/>
                  </a:moveTo>
                  <a:lnTo>
                    <a:pt x="258" y="56"/>
                  </a:lnTo>
                  <a:cubicBezTo>
                    <a:pt x="258" y="59"/>
                    <a:pt x="256" y="61"/>
                    <a:pt x="254" y="61"/>
                  </a:cubicBezTo>
                  <a:cubicBezTo>
                    <a:pt x="251" y="61"/>
                    <a:pt x="249" y="59"/>
                    <a:pt x="249" y="56"/>
                  </a:cubicBezTo>
                  <a:cubicBezTo>
                    <a:pt x="249" y="54"/>
                    <a:pt x="251" y="52"/>
                    <a:pt x="254" y="52"/>
                  </a:cubicBezTo>
                  <a:cubicBezTo>
                    <a:pt x="256" y="52"/>
                    <a:pt x="258" y="54"/>
                    <a:pt x="258" y="56"/>
                  </a:cubicBezTo>
                  <a:lnTo>
                    <a:pt x="258" y="56"/>
                  </a:lnTo>
                  <a:close/>
                  <a:moveTo>
                    <a:pt x="98" y="6"/>
                  </a:moveTo>
                  <a:lnTo>
                    <a:pt x="98" y="6"/>
                  </a:lnTo>
                  <a:cubicBezTo>
                    <a:pt x="98" y="9"/>
                    <a:pt x="95" y="12"/>
                    <a:pt x="92" y="12"/>
                  </a:cubicBezTo>
                  <a:cubicBezTo>
                    <a:pt x="89" y="12"/>
                    <a:pt x="87" y="9"/>
                    <a:pt x="87" y="6"/>
                  </a:cubicBezTo>
                  <a:cubicBezTo>
                    <a:pt x="87" y="3"/>
                    <a:pt x="89" y="0"/>
                    <a:pt x="92" y="0"/>
                  </a:cubicBezTo>
                  <a:cubicBezTo>
                    <a:pt x="95" y="0"/>
                    <a:pt x="98" y="3"/>
                    <a:pt x="98" y="6"/>
                  </a:cubicBezTo>
                  <a:lnTo>
                    <a:pt x="98" y="6"/>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6" name="Freeform 13">
              <a:extLst>
                <a:ext uri="{FF2B5EF4-FFF2-40B4-BE49-F238E27FC236}">
                  <a16:creationId xmlns:a16="http://schemas.microsoft.com/office/drawing/2014/main" id="{1E356202-0A47-80E7-90B0-E97229222D10}"/>
                </a:ext>
              </a:extLst>
            </p:cNvPr>
            <p:cNvSpPr>
              <a:spLocks noEditPoints="1"/>
            </p:cNvSpPr>
            <p:nvPr userDrawn="1"/>
          </p:nvSpPr>
          <p:spPr bwMode="auto">
            <a:xfrm>
              <a:off x="7816850" y="631825"/>
              <a:ext cx="188913" cy="146050"/>
            </a:xfrm>
            <a:custGeom>
              <a:avLst/>
              <a:gdLst>
                <a:gd name="T0" fmla="*/ 15 w 232"/>
                <a:gd name="T1" fmla="*/ 172 h 178"/>
                <a:gd name="T2" fmla="*/ 15 w 232"/>
                <a:gd name="T3" fmla="*/ 172 h 178"/>
                <a:gd name="T4" fmla="*/ 25 w 232"/>
                <a:gd name="T5" fmla="*/ 162 h 178"/>
                <a:gd name="T6" fmla="*/ 15 w 232"/>
                <a:gd name="T7" fmla="*/ 152 h 178"/>
                <a:gd name="T8" fmla="*/ 5 w 232"/>
                <a:gd name="T9" fmla="*/ 162 h 178"/>
                <a:gd name="T10" fmla="*/ 15 w 232"/>
                <a:gd name="T11" fmla="*/ 172 h 178"/>
                <a:gd name="T12" fmla="*/ 15 w 232"/>
                <a:gd name="T13" fmla="*/ 172 h 178"/>
                <a:gd name="T14" fmla="*/ 15 w 232"/>
                <a:gd name="T15" fmla="*/ 178 h 178"/>
                <a:gd name="T16" fmla="*/ 15 w 232"/>
                <a:gd name="T17" fmla="*/ 178 h 178"/>
                <a:gd name="T18" fmla="*/ 0 w 232"/>
                <a:gd name="T19" fmla="*/ 162 h 178"/>
                <a:gd name="T20" fmla="*/ 15 w 232"/>
                <a:gd name="T21" fmla="*/ 146 h 178"/>
                <a:gd name="T22" fmla="*/ 31 w 232"/>
                <a:gd name="T23" fmla="*/ 162 h 178"/>
                <a:gd name="T24" fmla="*/ 15 w 232"/>
                <a:gd name="T25" fmla="*/ 178 h 178"/>
                <a:gd name="T26" fmla="*/ 15 w 232"/>
                <a:gd name="T27" fmla="*/ 178 h 178"/>
                <a:gd name="T28" fmla="*/ 232 w 232"/>
                <a:gd name="T29" fmla="*/ 91 h 178"/>
                <a:gd name="T30" fmla="*/ 232 w 232"/>
                <a:gd name="T31" fmla="*/ 91 h 178"/>
                <a:gd name="T32" fmla="*/ 232 w 232"/>
                <a:gd name="T33" fmla="*/ 91 h 178"/>
                <a:gd name="T34" fmla="*/ 232 w 232"/>
                <a:gd name="T35" fmla="*/ 91 h 178"/>
                <a:gd name="T36" fmla="*/ 232 w 232"/>
                <a:gd name="T37" fmla="*/ 91 h 178"/>
                <a:gd name="T38" fmla="*/ 232 w 232"/>
                <a:gd name="T39" fmla="*/ 91 h 178"/>
                <a:gd name="T40" fmla="*/ 149 w 232"/>
                <a:gd name="T41" fmla="*/ 27 h 178"/>
                <a:gd name="T42" fmla="*/ 149 w 232"/>
                <a:gd name="T43" fmla="*/ 27 h 178"/>
                <a:gd name="T44" fmla="*/ 147 w 232"/>
                <a:gd name="T45" fmla="*/ 11 h 178"/>
                <a:gd name="T46" fmla="*/ 124 w 232"/>
                <a:gd name="T47" fmla="*/ 23 h 178"/>
                <a:gd name="T48" fmla="*/ 135 w 232"/>
                <a:gd name="T49" fmla="*/ 26 h 178"/>
                <a:gd name="T50" fmla="*/ 149 w 232"/>
                <a:gd name="T51" fmla="*/ 27 h 178"/>
                <a:gd name="T52" fmla="*/ 149 w 232"/>
                <a:gd name="T53" fmla="*/ 27 h 178"/>
                <a:gd name="T54" fmla="*/ 153 w 232"/>
                <a:gd name="T55" fmla="*/ 9 h 178"/>
                <a:gd name="T56" fmla="*/ 153 w 232"/>
                <a:gd name="T57" fmla="*/ 9 h 178"/>
                <a:gd name="T58" fmla="*/ 155 w 232"/>
                <a:gd name="T59" fmla="*/ 28 h 178"/>
                <a:gd name="T60" fmla="*/ 166 w 232"/>
                <a:gd name="T61" fmla="*/ 27 h 178"/>
                <a:gd name="T62" fmla="*/ 163 w 232"/>
                <a:gd name="T63" fmla="*/ 17 h 178"/>
                <a:gd name="T64" fmla="*/ 164 w 232"/>
                <a:gd name="T65" fmla="*/ 7 h 178"/>
                <a:gd name="T66" fmla="*/ 153 w 232"/>
                <a:gd name="T67" fmla="*/ 9 h 178"/>
                <a:gd name="T68" fmla="*/ 153 w 232"/>
                <a:gd name="T69" fmla="*/ 9 h 178"/>
                <a:gd name="T70" fmla="*/ 177 w 232"/>
                <a:gd name="T71" fmla="*/ 1 h 178"/>
                <a:gd name="T72" fmla="*/ 177 w 232"/>
                <a:gd name="T73" fmla="*/ 1 h 178"/>
                <a:gd name="T74" fmla="*/ 187 w 232"/>
                <a:gd name="T75" fmla="*/ 1 h 178"/>
                <a:gd name="T76" fmla="*/ 190 w 232"/>
                <a:gd name="T77" fmla="*/ 4 h 178"/>
                <a:gd name="T78" fmla="*/ 182 w 232"/>
                <a:gd name="T79" fmla="*/ 10 h 178"/>
                <a:gd name="T80" fmla="*/ 183 w 232"/>
                <a:gd name="T81" fmla="*/ 15 h 178"/>
                <a:gd name="T82" fmla="*/ 175 w 232"/>
                <a:gd name="T83" fmla="*/ 32 h 178"/>
                <a:gd name="T84" fmla="*/ 175 w 232"/>
                <a:gd name="T85" fmla="*/ 32 h 178"/>
                <a:gd name="T86" fmla="*/ 154 w 232"/>
                <a:gd name="T87" fmla="*/ 33 h 178"/>
                <a:gd name="T88" fmla="*/ 152 w 232"/>
                <a:gd name="T89" fmla="*/ 33 h 178"/>
                <a:gd name="T90" fmla="*/ 119 w 232"/>
                <a:gd name="T91" fmla="*/ 27 h 178"/>
                <a:gd name="T92" fmla="*/ 119 w 232"/>
                <a:gd name="T93" fmla="*/ 27 h 178"/>
                <a:gd name="T94" fmla="*/ 114 w 232"/>
                <a:gd name="T95" fmla="*/ 24 h 178"/>
                <a:gd name="T96" fmla="*/ 116 w 232"/>
                <a:gd name="T97" fmla="*/ 22 h 178"/>
                <a:gd name="T98" fmla="*/ 117 w 232"/>
                <a:gd name="T99" fmla="*/ 21 h 178"/>
                <a:gd name="T100" fmla="*/ 177 w 232"/>
                <a:gd name="T101" fmla="*/ 1 h 178"/>
                <a:gd name="T102" fmla="*/ 177 w 232"/>
                <a:gd name="T103" fmla="*/ 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2" h="178">
                  <a:moveTo>
                    <a:pt x="15" y="172"/>
                  </a:moveTo>
                  <a:lnTo>
                    <a:pt x="15" y="172"/>
                  </a:lnTo>
                  <a:cubicBezTo>
                    <a:pt x="21" y="172"/>
                    <a:pt x="25" y="167"/>
                    <a:pt x="25" y="162"/>
                  </a:cubicBezTo>
                  <a:cubicBezTo>
                    <a:pt x="25" y="156"/>
                    <a:pt x="21" y="152"/>
                    <a:pt x="15" y="152"/>
                  </a:cubicBezTo>
                  <a:cubicBezTo>
                    <a:pt x="10" y="152"/>
                    <a:pt x="5" y="156"/>
                    <a:pt x="5" y="162"/>
                  </a:cubicBezTo>
                  <a:cubicBezTo>
                    <a:pt x="5" y="167"/>
                    <a:pt x="10" y="172"/>
                    <a:pt x="15" y="172"/>
                  </a:cubicBezTo>
                  <a:lnTo>
                    <a:pt x="15" y="172"/>
                  </a:lnTo>
                  <a:close/>
                  <a:moveTo>
                    <a:pt x="15" y="178"/>
                  </a:moveTo>
                  <a:lnTo>
                    <a:pt x="15" y="178"/>
                  </a:lnTo>
                  <a:cubicBezTo>
                    <a:pt x="7" y="178"/>
                    <a:pt x="0" y="170"/>
                    <a:pt x="0" y="162"/>
                  </a:cubicBezTo>
                  <a:cubicBezTo>
                    <a:pt x="0" y="153"/>
                    <a:pt x="7" y="146"/>
                    <a:pt x="15" y="146"/>
                  </a:cubicBezTo>
                  <a:cubicBezTo>
                    <a:pt x="24" y="146"/>
                    <a:pt x="31" y="153"/>
                    <a:pt x="31" y="162"/>
                  </a:cubicBezTo>
                  <a:cubicBezTo>
                    <a:pt x="31" y="170"/>
                    <a:pt x="24" y="178"/>
                    <a:pt x="15" y="178"/>
                  </a:cubicBezTo>
                  <a:lnTo>
                    <a:pt x="15" y="178"/>
                  </a:lnTo>
                  <a:close/>
                  <a:moveTo>
                    <a:pt x="232" y="91"/>
                  </a:moveTo>
                  <a:lnTo>
                    <a:pt x="232" y="91"/>
                  </a:lnTo>
                  <a:cubicBezTo>
                    <a:pt x="232" y="91"/>
                    <a:pt x="232" y="91"/>
                    <a:pt x="232" y="91"/>
                  </a:cubicBezTo>
                  <a:lnTo>
                    <a:pt x="232" y="91"/>
                  </a:lnTo>
                  <a:lnTo>
                    <a:pt x="232" y="91"/>
                  </a:lnTo>
                  <a:lnTo>
                    <a:pt x="232" y="91"/>
                  </a:lnTo>
                  <a:close/>
                  <a:moveTo>
                    <a:pt x="149" y="27"/>
                  </a:moveTo>
                  <a:lnTo>
                    <a:pt x="149" y="27"/>
                  </a:lnTo>
                  <a:cubicBezTo>
                    <a:pt x="147" y="23"/>
                    <a:pt x="147" y="17"/>
                    <a:pt x="147" y="11"/>
                  </a:cubicBezTo>
                  <a:cubicBezTo>
                    <a:pt x="139" y="13"/>
                    <a:pt x="131" y="17"/>
                    <a:pt x="124" y="23"/>
                  </a:cubicBezTo>
                  <a:cubicBezTo>
                    <a:pt x="126" y="23"/>
                    <a:pt x="130" y="25"/>
                    <a:pt x="135" y="26"/>
                  </a:cubicBezTo>
                  <a:cubicBezTo>
                    <a:pt x="139" y="26"/>
                    <a:pt x="144" y="27"/>
                    <a:pt x="149" y="27"/>
                  </a:cubicBezTo>
                  <a:lnTo>
                    <a:pt x="149" y="27"/>
                  </a:lnTo>
                  <a:close/>
                  <a:moveTo>
                    <a:pt x="153" y="9"/>
                  </a:moveTo>
                  <a:lnTo>
                    <a:pt x="153" y="9"/>
                  </a:lnTo>
                  <a:cubicBezTo>
                    <a:pt x="152" y="17"/>
                    <a:pt x="153" y="23"/>
                    <a:pt x="155" y="28"/>
                  </a:cubicBezTo>
                  <a:cubicBezTo>
                    <a:pt x="159" y="28"/>
                    <a:pt x="162" y="27"/>
                    <a:pt x="166" y="27"/>
                  </a:cubicBezTo>
                  <a:cubicBezTo>
                    <a:pt x="164" y="25"/>
                    <a:pt x="163" y="21"/>
                    <a:pt x="163" y="17"/>
                  </a:cubicBezTo>
                  <a:cubicBezTo>
                    <a:pt x="163" y="14"/>
                    <a:pt x="163" y="10"/>
                    <a:pt x="164" y="7"/>
                  </a:cubicBezTo>
                  <a:cubicBezTo>
                    <a:pt x="161" y="8"/>
                    <a:pt x="157" y="8"/>
                    <a:pt x="153" y="9"/>
                  </a:cubicBezTo>
                  <a:lnTo>
                    <a:pt x="153" y="9"/>
                  </a:lnTo>
                  <a:close/>
                  <a:moveTo>
                    <a:pt x="177" y="1"/>
                  </a:moveTo>
                  <a:lnTo>
                    <a:pt x="177" y="1"/>
                  </a:lnTo>
                  <a:cubicBezTo>
                    <a:pt x="180" y="1"/>
                    <a:pt x="184" y="0"/>
                    <a:pt x="187" y="1"/>
                  </a:cubicBezTo>
                  <a:cubicBezTo>
                    <a:pt x="189" y="1"/>
                    <a:pt x="190" y="3"/>
                    <a:pt x="190" y="4"/>
                  </a:cubicBezTo>
                  <a:cubicBezTo>
                    <a:pt x="190" y="7"/>
                    <a:pt x="185" y="9"/>
                    <a:pt x="182" y="10"/>
                  </a:cubicBezTo>
                  <a:cubicBezTo>
                    <a:pt x="182" y="12"/>
                    <a:pt x="183" y="14"/>
                    <a:pt x="183" y="15"/>
                  </a:cubicBezTo>
                  <a:cubicBezTo>
                    <a:pt x="184" y="23"/>
                    <a:pt x="180" y="30"/>
                    <a:pt x="175" y="32"/>
                  </a:cubicBezTo>
                  <a:cubicBezTo>
                    <a:pt x="175" y="32"/>
                    <a:pt x="175" y="32"/>
                    <a:pt x="175" y="32"/>
                  </a:cubicBezTo>
                  <a:cubicBezTo>
                    <a:pt x="168" y="33"/>
                    <a:pt x="161" y="33"/>
                    <a:pt x="154" y="33"/>
                  </a:cubicBezTo>
                  <a:cubicBezTo>
                    <a:pt x="153" y="33"/>
                    <a:pt x="153" y="33"/>
                    <a:pt x="152" y="33"/>
                  </a:cubicBezTo>
                  <a:cubicBezTo>
                    <a:pt x="141" y="33"/>
                    <a:pt x="129" y="31"/>
                    <a:pt x="119" y="27"/>
                  </a:cubicBezTo>
                  <a:cubicBezTo>
                    <a:pt x="119" y="27"/>
                    <a:pt x="119" y="27"/>
                    <a:pt x="119" y="27"/>
                  </a:cubicBezTo>
                  <a:cubicBezTo>
                    <a:pt x="116" y="30"/>
                    <a:pt x="112" y="27"/>
                    <a:pt x="114" y="24"/>
                  </a:cubicBezTo>
                  <a:cubicBezTo>
                    <a:pt x="114" y="24"/>
                    <a:pt x="115" y="23"/>
                    <a:pt x="116" y="22"/>
                  </a:cubicBezTo>
                  <a:cubicBezTo>
                    <a:pt x="116" y="22"/>
                    <a:pt x="117" y="21"/>
                    <a:pt x="117" y="21"/>
                  </a:cubicBezTo>
                  <a:cubicBezTo>
                    <a:pt x="123" y="15"/>
                    <a:pt x="142" y="1"/>
                    <a:pt x="177" y="1"/>
                  </a:cubicBezTo>
                  <a:lnTo>
                    <a:pt x="177" y="1"/>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7" name="Freeform 14">
              <a:extLst>
                <a:ext uri="{FF2B5EF4-FFF2-40B4-BE49-F238E27FC236}">
                  <a16:creationId xmlns:a16="http://schemas.microsoft.com/office/drawing/2014/main" id="{BB654D27-05C8-139B-EB9C-5F888F7226FF}"/>
                </a:ext>
              </a:extLst>
            </p:cNvPr>
            <p:cNvSpPr>
              <a:spLocks noEditPoints="1"/>
            </p:cNvSpPr>
            <p:nvPr userDrawn="1"/>
          </p:nvSpPr>
          <p:spPr bwMode="auto">
            <a:xfrm>
              <a:off x="8123238" y="455613"/>
              <a:ext cx="800100" cy="385762"/>
            </a:xfrm>
            <a:custGeom>
              <a:avLst/>
              <a:gdLst>
                <a:gd name="T0" fmla="*/ 44 w 986"/>
                <a:gd name="T1" fmla="*/ 12 h 469"/>
                <a:gd name="T2" fmla="*/ 100 w 986"/>
                <a:gd name="T3" fmla="*/ 110 h 469"/>
                <a:gd name="T4" fmla="*/ 112 w 986"/>
                <a:gd name="T5" fmla="*/ 49 h 469"/>
                <a:gd name="T6" fmla="*/ 238 w 986"/>
                <a:gd name="T7" fmla="*/ 9 h 469"/>
                <a:gd name="T8" fmla="*/ 265 w 986"/>
                <a:gd name="T9" fmla="*/ 94 h 469"/>
                <a:gd name="T10" fmla="*/ 297 w 986"/>
                <a:gd name="T11" fmla="*/ 110 h 469"/>
                <a:gd name="T12" fmla="*/ 368 w 986"/>
                <a:gd name="T13" fmla="*/ 2 h 469"/>
                <a:gd name="T14" fmla="*/ 431 w 986"/>
                <a:gd name="T15" fmla="*/ 0 h 469"/>
                <a:gd name="T16" fmla="*/ 506 w 986"/>
                <a:gd name="T17" fmla="*/ 2 h 469"/>
                <a:gd name="T18" fmla="*/ 562 w 986"/>
                <a:gd name="T19" fmla="*/ 110 h 469"/>
                <a:gd name="T20" fmla="*/ 595 w 986"/>
                <a:gd name="T21" fmla="*/ 104 h 469"/>
                <a:gd name="T22" fmla="*/ 653 w 986"/>
                <a:gd name="T23" fmla="*/ 16 h 469"/>
                <a:gd name="T24" fmla="*/ 623 w 986"/>
                <a:gd name="T25" fmla="*/ 103 h 469"/>
                <a:gd name="T26" fmla="*/ 741 w 986"/>
                <a:gd name="T27" fmla="*/ 112 h 469"/>
                <a:gd name="T28" fmla="*/ 805 w 986"/>
                <a:gd name="T29" fmla="*/ 2 h 469"/>
                <a:gd name="T30" fmla="*/ 887 w 986"/>
                <a:gd name="T31" fmla="*/ 110 h 469"/>
                <a:gd name="T32" fmla="*/ 805 w 986"/>
                <a:gd name="T33" fmla="*/ 2 h 469"/>
                <a:gd name="T34" fmla="*/ 938 w 986"/>
                <a:gd name="T35" fmla="*/ 59 h 469"/>
                <a:gd name="T36" fmla="*/ 926 w 986"/>
                <a:gd name="T37" fmla="*/ 2 h 469"/>
                <a:gd name="T38" fmla="*/ 54 w 986"/>
                <a:gd name="T39" fmla="*/ 281 h 469"/>
                <a:gd name="T40" fmla="*/ 96 w 986"/>
                <a:gd name="T41" fmla="*/ 251 h 469"/>
                <a:gd name="T42" fmla="*/ 205 w 986"/>
                <a:gd name="T43" fmla="*/ 291 h 469"/>
                <a:gd name="T44" fmla="*/ 256 w 986"/>
                <a:gd name="T45" fmla="*/ 288 h 469"/>
                <a:gd name="T46" fmla="*/ 303 w 986"/>
                <a:gd name="T47" fmla="*/ 179 h 469"/>
                <a:gd name="T48" fmla="*/ 303 w 986"/>
                <a:gd name="T49" fmla="*/ 179 h 469"/>
                <a:gd name="T50" fmla="*/ 421 w 986"/>
                <a:gd name="T51" fmla="*/ 278 h 469"/>
                <a:gd name="T52" fmla="*/ 467 w 986"/>
                <a:gd name="T53" fmla="*/ 180 h 469"/>
                <a:gd name="T54" fmla="*/ 525 w 986"/>
                <a:gd name="T55" fmla="*/ 190 h 469"/>
                <a:gd name="T56" fmla="*/ 495 w 986"/>
                <a:gd name="T57" fmla="*/ 288 h 469"/>
                <a:gd name="T58" fmla="*/ 575 w 986"/>
                <a:gd name="T59" fmla="*/ 285 h 469"/>
                <a:gd name="T60" fmla="*/ 618 w 986"/>
                <a:gd name="T61" fmla="*/ 282 h 469"/>
                <a:gd name="T62" fmla="*/ 620 w 986"/>
                <a:gd name="T63" fmla="*/ 227 h 469"/>
                <a:gd name="T64" fmla="*/ 625 w 986"/>
                <a:gd name="T65" fmla="*/ 241 h 469"/>
                <a:gd name="T66" fmla="*/ 697 w 986"/>
                <a:gd name="T67" fmla="*/ 180 h 469"/>
                <a:gd name="T68" fmla="*/ 752 w 986"/>
                <a:gd name="T69" fmla="*/ 288 h 469"/>
                <a:gd name="T70" fmla="*/ 851 w 986"/>
                <a:gd name="T71" fmla="*/ 191 h 469"/>
                <a:gd name="T72" fmla="*/ 900 w 986"/>
                <a:gd name="T73" fmla="*/ 287 h 469"/>
                <a:gd name="T74" fmla="*/ 888 w 986"/>
                <a:gd name="T75" fmla="*/ 291 h 469"/>
                <a:gd name="T76" fmla="*/ 871 w 986"/>
                <a:gd name="T77" fmla="*/ 174 h 469"/>
                <a:gd name="T78" fmla="*/ 820 w 986"/>
                <a:gd name="T79" fmla="*/ 188 h 469"/>
                <a:gd name="T80" fmla="*/ 954 w 986"/>
                <a:gd name="T81" fmla="*/ 190 h 469"/>
                <a:gd name="T82" fmla="*/ 25 w 986"/>
                <a:gd name="T83" fmla="*/ 457 h 469"/>
                <a:gd name="T84" fmla="*/ 46 w 986"/>
                <a:gd name="T85" fmla="*/ 359 h 469"/>
                <a:gd name="T86" fmla="*/ 171 w 986"/>
                <a:gd name="T87" fmla="*/ 369 h 469"/>
                <a:gd name="T88" fmla="*/ 220 w 986"/>
                <a:gd name="T89" fmla="*/ 465 h 469"/>
                <a:gd name="T90" fmla="*/ 208 w 986"/>
                <a:gd name="T91" fmla="*/ 469 h 469"/>
                <a:gd name="T92" fmla="*/ 278 w 986"/>
                <a:gd name="T93" fmla="*/ 368 h 469"/>
                <a:gd name="T94" fmla="*/ 249 w 986"/>
                <a:gd name="T95" fmla="*/ 467 h 469"/>
                <a:gd name="T96" fmla="*/ 328 w 986"/>
                <a:gd name="T97" fmla="*/ 463 h 469"/>
                <a:gd name="T98" fmla="*/ 394 w 986"/>
                <a:gd name="T99" fmla="*/ 359 h 469"/>
                <a:gd name="T100" fmla="*/ 429 w 986"/>
                <a:gd name="T101" fmla="*/ 466 h 469"/>
                <a:gd name="T102" fmla="*/ 394 w 986"/>
                <a:gd name="T103" fmla="*/ 359 h 469"/>
                <a:gd name="T104" fmla="*/ 579 w 986"/>
                <a:gd name="T105" fmla="*/ 438 h 469"/>
                <a:gd name="T106" fmla="*/ 551 w 986"/>
                <a:gd name="T107" fmla="*/ 357 h 469"/>
                <a:gd name="T108" fmla="*/ 599 w 986"/>
                <a:gd name="T109" fmla="*/ 359 h 469"/>
                <a:gd name="T110" fmla="*/ 675 w 986"/>
                <a:gd name="T111" fmla="*/ 359 h 469"/>
                <a:gd name="T112" fmla="*/ 731 w 986"/>
                <a:gd name="T113" fmla="*/ 370 h 469"/>
                <a:gd name="T114" fmla="*/ 693 w 986"/>
                <a:gd name="T115" fmla="*/ 469 h 469"/>
                <a:gd name="T116" fmla="*/ 832 w 986"/>
                <a:gd name="T117" fmla="*/ 457 h 469"/>
                <a:gd name="T118" fmla="*/ 837 w 986"/>
                <a:gd name="T119" fmla="*/ 359 h 469"/>
                <a:gd name="T120" fmla="*/ 837 w 986"/>
                <a:gd name="T121" fmla="*/ 359 h 469"/>
                <a:gd name="T122" fmla="*/ 954 w 986"/>
                <a:gd name="T123" fmla="*/ 3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6" h="469">
                  <a:moveTo>
                    <a:pt x="0" y="2"/>
                  </a:moveTo>
                  <a:lnTo>
                    <a:pt x="0" y="2"/>
                  </a:lnTo>
                  <a:lnTo>
                    <a:pt x="0" y="12"/>
                  </a:lnTo>
                  <a:lnTo>
                    <a:pt x="32" y="12"/>
                  </a:lnTo>
                  <a:lnTo>
                    <a:pt x="32" y="110"/>
                  </a:lnTo>
                  <a:lnTo>
                    <a:pt x="44" y="110"/>
                  </a:lnTo>
                  <a:lnTo>
                    <a:pt x="44" y="12"/>
                  </a:lnTo>
                  <a:lnTo>
                    <a:pt x="76" y="12"/>
                  </a:lnTo>
                  <a:lnTo>
                    <a:pt x="76" y="2"/>
                  </a:lnTo>
                  <a:lnTo>
                    <a:pt x="0" y="2"/>
                  </a:lnTo>
                  <a:lnTo>
                    <a:pt x="0" y="2"/>
                  </a:lnTo>
                  <a:close/>
                  <a:moveTo>
                    <a:pt x="100" y="2"/>
                  </a:moveTo>
                  <a:lnTo>
                    <a:pt x="100" y="2"/>
                  </a:lnTo>
                  <a:lnTo>
                    <a:pt x="100" y="110"/>
                  </a:lnTo>
                  <a:lnTo>
                    <a:pt x="158" y="110"/>
                  </a:lnTo>
                  <a:lnTo>
                    <a:pt x="158" y="100"/>
                  </a:lnTo>
                  <a:lnTo>
                    <a:pt x="112" y="100"/>
                  </a:lnTo>
                  <a:lnTo>
                    <a:pt x="112" y="59"/>
                  </a:lnTo>
                  <a:lnTo>
                    <a:pt x="154" y="59"/>
                  </a:lnTo>
                  <a:lnTo>
                    <a:pt x="154" y="49"/>
                  </a:lnTo>
                  <a:lnTo>
                    <a:pt x="112" y="49"/>
                  </a:lnTo>
                  <a:lnTo>
                    <a:pt x="112" y="12"/>
                  </a:lnTo>
                  <a:lnTo>
                    <a:pt x="158" y="12"/>
                  </a:lnTo>
                  <a:lnTo>
                    <a:pt x="158" y="2"/>
                  </a:lnTo>
                  <a:lnTo>
                    <a:pt x="100" y="2"/>
                  </a:lnTo>
                  <a:lnTo>
                    <a:pt x="100" y="2"/>
                  </a:lnTo>
                  <a:close/>
                  <a:moveTo>
                    <a:pt x="238" y="9"/>
                  </a:moveTo>
                  <a:lnTo>
                    <a:pt x="238" y="9"/>
                  </a:lnTo>
                  <a:cubicBezTo>
                    <a:pt x="248" y="9"/>
                    <a:pt x="257" y="11"/>
                    <a:pt x="266" y="17"/>
                  </a:cubicBezTo>
                  <a:lnTo>
                    <a:pt x="270" y="8"/>
                  </a:lnTo>
                  <a:cubicBezTo>
                    <a:pt x="260" y="3"/>
                    <a:pt x="250" y="0"/>
                    <a:pt x="238" y="0"/>
                  </a:cubicBezTo>
                  <a:cubicBezTo>
                    <a:pt x="206" y="0"/>
                    <a:pt x="181" y="23"/>
                    <a:pt x="181" y="56"/>
                  </a:cubicBezTo>
                  <a:cubicBezTo>
                    <a:pt x="181" y="91"/>
                    <a:pt x="206" y="112"/>
                    <a:pt x="238" y="112"/>
                  </a:cubicBezTo>
                  <a:cubicBezTo>
                    <a:pt x="248" y="112"/>
                    <a:pt x="260" y="107"/>
                    <a:pt x="270" y="102"/>
                  </a:cubicBezTo>
                  <a:lnTo>
                    <a:pt x="265" y="94"/>
                  </a:lnTo>
                  <a:cubicBezTo>
                    <a:pt x="257" y="99"/>
                    <a:pt x="247" y="102"/>
                    <a:pt x="238" y="102"/>
                  </a:cubicBezTo>
                  <a:cubicBezTo>
                    <a:pt x="211" y="102"/>
                    <a:pt x="193" y="82"/>
                    <a:pt x="193" y="56"/>
                  </a:cubicBezTo>
                  <a:cubicBezTo>
                    <a:pt x="193" y="30"/>
                    <a:pt x="211" y="9"/>
                    <a:pt x="238" y="9"/>
                  </a:cubicBezTo>
                  <a:lnTo>
                    <a:pt x="238" y="9"/>
                  </a:lnTo>
                  <a:close/>
                  <a:moveTo>
                    <a:pt x="297" y="2"/>
                  </a:moveTo>
                  <a:lnTo>
                    <a:pt x="297" y="2"/>
                  </a:lnTo>
                  <a:lnTo>
                    <a:pt x="297" y="110"/>
                  </a:lnTo>
                  <a:lnTo>
                    <a:pt x="309" y="110"/>
                  </a:lnTo>
                  <a:lnTo>
                    <a:pt x="309" y="58"/>
                  </a:lnTo>
                  <a:lnTo>
                    <a:pt x="368" y="58"/>
                  </a:lnTo>
                  <a:lnTo>
                    <a:pt x="368" y="110"/>
                  </a:lnTo>
                  <a:lnTo>
                    <a:pt x="380" y="110"/>
                  </a:lnTo>
                  <a:lnTo>
                    <a:pt x="380" y="2"/>
                  </a:lnTo>
                  <a:lnTo>
                    <a:pt x="368" y="2"/>
                  </a:lnTo>
                  <a:lnTo>
                    <a:pt x="368" y="49"/>
                  </a:lnTo>
                  <a:lnTo>
                    <a:pt x="309" y="49"/>
                  </a:lnTo>
                  <a:lnTo>
                    <a:pt x="309" y="2"/>
                  </a:lnTo>
                  <a:lnTo>
                    <a:pt x="297" y="2"/>
                  </a:lnTo>
                  <a:lnTo>
                    <a:pt x="297" y="2"/>
                  </a:lnTo>
                  <a:close/>
                  <a:moveTo>
                    <a:pt x="431" y="0"/>
                  </a:moveTo>
                  <a:lnTo>
                    <a:pt x="431" y="0"/>
                  </a:lnTo>
                  <a:lnTo>
                    <a:pt x="418" y="3"/>
                  </a:lnTo>
                  <a:lnTo>
                    <a:pt x="418" y="110"/>
                  </a:lnTo>
                  <a:lnTo>
                    <a:pt x="430" y="110"/>
                  </a:lnTo>
                  <a:lnTo>
                    <a:pt x="430" y="18"/>
                  </a:lnTo>
                  <a:lnTo>
                    <a:pt x="493" y="112"/>
                  </a:lnTo>
                  <a:lnTo>
                    <a:pt x="506" y="109"/>
                  </a:lnTo>
                  <a:lnTo>
                    <a:pt x="506" y="2"/>
                  </a:lnTo>
                  <a:lnTo>
                    <a:pt x="495" y="2"/>
                  </a:lnTo>
                  <a:lnTo>
                    <a:pt x="495" y="95"/>
                  </a:lnTo>
                  <a:lnTo>
                    <a:pt x="431" y="0"/>
                  </a:lnTo>
                  <a:lnTo>
                    <a:pt x="431" y="0"/>
                  </a:lnTo>
                  <a:close/>
                  <a:moveTo>
                    <a:pt x="550" y="110"/>
                  </a:moveTo>
                  <a:lnTo>
                    <a:pt x="550" y="110"/>
                  </a:lnTo>
                  <a:lnTo>
                    <a:pt x="562" y="110"/>
                  </a:lnTo>
                  <a:lnTo>
                    <a:pt x="562" y="2"/>
                  </a:lnTo>
                  <a:lnTo>
                    <a:pt x="550" y="2"/>
                  </a:lnTo>
                  <a:lnTo>
                    <a:pt x="550" y="110"/>
                  </a:lnTo>
                  <a:close/>
                  <a:moveTo>
                    <a:pt x="623" y="103"/>
                  </a:moveTo>
                  <a:lnTo>
                    <a:pt x="623" y="103"/>
                  </a:lnTo>
                  <a:cubicBezTo>
                    <a:pt x="615" y="103"/>
                    <a:pt x="606" y="100"/>
                    <a:pt x="600" y="96"/>
                  </a:cubicBezTo>
                  <a:lnTo>
                    <a:pt x="595" y="104"/>
                  </a:lnTo>
                  <a:cubicBezTo>
                    <a:pt x="604" y="109"/>
                    <a:pt x="613" y="112"/>
                    <a:pt x="624" y="112"/>
                  </a:cubicBezTo>
                  <a:cubicBezTo>
                    <a:pt x="647" y="112"/>
                    <a:pt x="658" y="97"/>
                    <a:pt x="658" y="81"/>
                  </a:cubicBezTo>
                  <a:cubicBezTo>
                    <a:pt x="658" y="65"/>
                    <a:pt x="646" y="58"/>
                    <a:pt x="634" y="52"/>
                  </a:cubicBezTo>
                  <a:lnTo>
                    <a:pt x="625" y="48"/>
                  </a:lnTo>
                  <a:cubicBezTo>
                    <a:pt x="617" y="44"/>
                    <a:pt x="609" y="39"/>
                    <a:pt x="609" y="28"/>
                  </a:cubicBezTo>
                  <a:cubicBezTo>
                    <a:pt x="609" y="14"/>
                    <a:pt x="620" y="8"/>
                    <a:pt x="630" y="8"/>
                  </a:cubicBezTo>
                  <a:cubicBezTo>
                    <a:pt x="640" y="8"/>
                    <a:pt x="647" y="12"/>
                    <a:pt x="653" y="16"/>
                  </a:cubicBezTo>
                  <a:lnTo>
                    <a:pt x="657" y="8"/>
                  </a:lnTo>
                  <a:cubicBezTo>
                    <a:pt x="649" y="3"/>
                    <a:pt x="640" y="0"/>
                    <a:pt x="630" y="0"/>
                  </a:cubicBezTo>
                  <a:cubicBezTo>
                    <a:pt x="611" y="0"/>
                    <a:pt x="598" y="11"/>
                    <a:pt x="598" y="28"/>
                  </a:cubicBezTo>
                  <a:cubicBezTo>
                    <a:pt x="598" y="50"/>
                    <a:pt x="614" y="54"/>
                    <a:pt x="630" y="62"/>
                  </a:cubicBezTo>
                  <a:cubicBezTo>
                    <a:pt x="639" y="66"/>
                    <a:pt x="646" y="71"/>
                    <a:pt x="646" y="82"/>
                  </a:cubicBezTo>
                  <a:cubicBezTo>
                    <a:pt x="646" y="95"/>
                    <a:pt x="636" y="103"/>
                    <a:pt x="623" y="103"/>
                  </a:cubicBezTo>
                  <a:lnTo>
                    <a:pt x="623" y="103"/>
                  </a:lnTo>
                  <a:close/>
                  <a:moveTo>
                    <a:pt x="741" y="9"/>
                  </a:moveTo>
                  <a:lnTo>
                    <a:pt x="741" y="9"/>
                  </a:lnTo>
                  <a:cubicBezTo>
                    <a:pt x="752" y="9"/>
                    <a:pt x="761" y="11"/>
                    <a:pt x="769" y="17"/>
                  </a:cubicBezTo>
                  <a:lnTo>
                    <a:pt x="774" y="8"/>
                  </a:lnTo>
                  <a:cubicBezTo>
                    <a:pt x="764" y="3"/>
                    <a:pt x="754" y="0"/>
                    <a:pt x="741" y="0"/>
                  </a:cubicBezTo>
                  <a:cubicBezTo>
                    <a:pt x="709" y="0"/>
                    <a:pt x="684" y="23"/>
                    <a:pt x="684" y="56"/>
                  </a:cubicBezTo>
                  <a:cubicBezTo>
                    <a:pt x="684" y="91"/>
                    <a:pt x="709" y="112"/>
                    <a:pt x="741" y="112"/>
                  </a:cubicBezTo>
                  <a:cubicBezTo>
                    <a:pt x="752" y="112"/>
                    <a:pt x="764" y="107"/>
                    <a:pt x="773" y="102"/>
                  </a:cubicBezTo>
                  <a:lnTo>
                    <a:pt x="769" y="94"/>
                  </a:lnTo>
                  <a:cubicBezTo>
                    <a:pt x="761" y="99"/>
                    <a:pt x="751" y="102"/>
                    <a:pt x="741" y="102"/>
                  </a:cubicBezTo>
                  <a:cubicBezTo>
                    <a:pt x="715" y="102"/>
                    <a:pt x="697" y="82"/>
                    <a:pt x="697" y="56"/>
                  </a:cubicBezTo>
                  <a:cubicBezTo>
                    <a:pt x="697" y="30"/>
                    <a:pt x="715" y="9"/>
                    <a:pt x="741" y="9"/>
                  </a:cubicBezTo>
                  <a:lnTo>
                    <a:pt x="741" y="9"/>
                  </a:lnTo>
                  <a:close/>
                  <a:moveTo>
                    <a:pt x="805" y="2"/>
                  </a:moveTo>
                  <a:lnTo>
                    <a:pt x="805" y="2"/>
                  </a:lnTo>
                  <a:lnTo>
                    <a:pt x="805" y="110"/>
                  </a:lnTo>
                  <a:lnTo>
                    <a:pt x="817" y="110"/>
                  </a:lnTo>
                  <a:lnTo>
                    <a:pt x="817" y="58"/>
                  </a:lnTo>
                  <a:lnTo>
                    <a:pt x="875" y="58"/>
                  </a:lnTo>
                  <a:lnTo>
                    <a:pt x="875" y="110"/>
                  </a:lnTo>
                  <a:lnTo>
                    <a:pt x="887" y="110"/>
                  </a:lnTo>
                  <a:lnTo>
                    <a:pt x="887" y="2"/>
                  </a:lnTo>
                  <a:lnTo>
                    <a:pt x="875" y="2"/>
                  </a:lnTo>
                  <a:lnTo>
                    <a:pt x="875" y="49"/>
                  </a:lnTo>
                  <a:lnTo>
                    <a:pt x="817" y="49"/>
                  </a:lnTo>
                  <a:lnTo>
                    <a:pt x="817" y="2"/>
                  </a:lnTo>
                  <a:lnTo>
                    <a:pt x="805" y="2"/>
                  </a:lnTo>
                  <a:lnTo>
                    <a:pt x="805" y="2"/>
                  </a:lnTo>
                  <a:close/>
                  <a:moveTo>
                    <a:pt x="926" y="2"/>
                  </a:moveTo>
                  <a:lnTo>
                    <a:pt x="926" y="2"/>
                  </a:lnTo>
                  <a:lnTo>
                    <a:pt x="926" y="110"/>
                  </a:lnTo>
                  <a:lnTo>
                    <a:pt x="984" y="110"/>
                  </a:lnTo>
                  <a:lnTo>
                    <a:pt x="984" y="100"/>
                  </a:lnTo>
                  <a:lnTo>
                    <a:pt x="938" y="100"/>
                  </a:lnTo>
                  <a:lnTo>
                    <a:pt x="938" y="59"/>
                  </a:lnTo>
                  <a:lnTo>
                    <a:pt x="980" y="59"/>
                  </a:lnTo>
                  <a:lnTo>
                    <a:pt x="980" y="49"/>
                  </a:lnTo>
                  <a:lnTo>
                    <a:pt x="938" y="49"/>
                  </a:lnTo>
                  <a:lnTo>
                    <a:pt x="938" y="12"/>
                  </a:lnTo>
                  <a:lnTo>
                    <a:pt x="984" y="12"/>
                  </a:lnTo>
                  <a:lnTo>
                    <a:pt x="984" y="2"/>
                  </a:lnTo>
                  <a:lnTo>
                    <a:pt x="926" y="2"/>
                  </a:lnTo>
                  <a:lnTo>
                    <a:pt x="926" y="2"/>
                  </a:lnTo>
                  <a:close/>
                  <a:moveTo>
                    <a:pt x="96" y="251"/>
                  </a:moveTo>
                  <a:lnTo>
                    <a:pt x="96" y="251"/>
                  </a:lnTo>
                  <a:lnTo>
                    <a:pt x="96" y="180"/>
                  </a:lnTo>
                  <a:lnTo>
                    <a:pt x="84" y="180"/>
                  </a:lnTo>
                  <a:lnTo>
                    <a:pt x="84" y="249"/>
                  </a:lnTo>
                  <a:cubicBezTo>
                    <a:pt x="84" y="274"/>
                    <a:pt x="73" y="281"/>
                    <a:pt x="54" y="281"/>
                  </a:cubicBezTo>
                  <a:cubicBezTo>
                    <a:pt x="34" y="281"/>
                    <a:pt x="25" y="270"/>
                    <a:pt x="25" y="249"/>
                  </a:cubicBezTo>
                  <a:lnTo>
                    <a:pt x="25" y="180"/>
                  </a:lnTo>
                  <a:lnTo>
                    <a:pt x="13" y="180"/>
                  </a:lnTo>
                  <a:lnTo>
                    <a:pt x="13" y="252"/>
                  </a:lnTo>
                  <a:cubicBezTo>
                    <a:pt x="13" y="277"/>
                    <a:pt x="27" y="290"/>
                    <a:pt x="54" y="290"/>
                  </a:cubicBezTo>
                  <a:cubicBezTo>
                    <a:pt x="74" y="290"/>
                    <a:pt x="96" y="284"/>
                    <a:pt x="96" y="251"/>
                  </a:cubicBezTo>
                  <a:lnTo>
                    <a:pt x="96" y="251"/>
                  </a:lnTo>
                  <a:close/>
                  <a:moveTo>
                    <a:pt x="143" y="178"/>
                  </a:moveTo>
                  <a:lnTo>
                    <a:pt x="143" y="178"/>
                  </a:lnTo>
                  <a:lnTo>
                    <a:pt x="130" y="181"/>
                  </a:lnTo>
                  <a:lnTo>
                    <a:pt x="130" y="288"/>
                  </a:lnTo>
                  <a:lnTo>
                    <a:pt x="142" y="288"/>
                  </a:lnTo>
                  <a:lnTo>
                    <a:pt x="142" y="196"/>
                  </a:lnTo>
                  <a:lnTo>
                    <a:pt x="205" y="291"/>
                  </a:lnTo>
                  <a:lnTo>
                    <a:pt x="218" y="287"/>
                  </a:lnTo>
                  <a:lnTo>
                    <a:pt x="218" y="181"/>
                  </a:lnTo>
                  <a:lnTo>
                    <a:pt x="207" y="181"/>
                  </a:lnTo>
                  <a:lnTo>
                    <a:pt x="206" y="273"/>
                  </a:lnTo>
                  <a:lnTo>
                    <a:pt x="143" y="178"/>
                  </a:lnTo>
                  <a:lnTo>
                    <a:pt x="143" y="178"/>
                  </a:lnTo>
                  <a:close/>
                  <a:moveTo>
                    <a:pt x="256" y="288"/>
                  </a:moveTo>
                  <a:lnTo>
                    <a:pt x="256" y="288"/>
                  </a:lnTo>
                  <a:lnTo>
                    <a:pt x="268" y="288"/>
                  </a:lnTo>
                  <a:lnTo>
                    <a:pt x="268" y="180"/>
                  </a:lnTo>
                  <a:lnTo>
                    <a:pt x="256" y="180"/>
                  </a:lnTo>
                  <a:lnTo>
                    <a:pt x="256" y="288"/>
                  </a:lnTo>
                  <a:close/>
                  <a:moveTo>
                    <a:pt x="303" y="179"/>
                  </a:moveTo>
                  <a:lnTo>
                    <a:pt x="303" y="179"/>
                  </a:lnTo>
                  <a:lnTo>
                    <a:pt x="291" y="183"/>
                  </a:lnTo>
                  <a:lnTo>
                    <a:pt x="332" y="288"/>
                  </a:lnTo>
                  <a:lnTo>
                    <a:pt x="344" y="288"/>
                  </a:lnTo>
                  <a:lnTo>
                    <a:pt x="385" y="183"/>
                  </a:lnTo>
                  <a:lnTo>
                    <a:pt x="374" y="179"/>
                  </a:lnTo>
                  <a:lnTo>
                    <a:pt x="338" y="275"/>
                  </a:lnTo>
                  <a:lnTo>
                    <a:pt x="303" y="179"/>
                  </a:lnTo>
                  <a:lnTo>
                    <a:pt x="303" y="179"/>
                  </a:lnTo>
                  <a:close/>
                  <a:moveTo>
                    <a:pt x="409" y="180"/>
                  </a:moveTo>
                  <a:lnTo>
                    <a:pt x="409" y="180"/>
                  </a:lnTo>
                  <a:lnTo>
                    <a:pt x="409" y="288"/>
                  </a:lnTo>
                  <a:lnTo>
                    <a:pt x="467" y="288"/>
                  </a:lnTo>
                  <a:lnTo>
                    <a:pt x="467" y="278"/>
                  </a:lnTo>
                  <a:lnTo>
                    <a:pt x="421" y="278"/>
                  </a:lnTo>
                  <a:lnTo>
                    <a:pt x="421" y="237"/>
                  </a:lnTo>
                  <a:lnTo>
                    <a:pt x="463" y="237"/>
                  </a:lnTo>
                  <a:lnTo>
                    <a:pt x="463" y="227"/>
                  </a:lnTo>
                  <a:lnTo>
                    <a:pt x="421" y="227"/>
                  </a:lnTo>
                  <a:lnTo>
                    <a:pt x="421" y="190"/>
                  </a:lnTo>
                  <a:lnTo>
                    <a:pt x="467" y="190"/>
                  </a:lnTo>
                  <a:lnTo>
                    <a:pt x="467" y="180"/>
                  </a:lnTo>
                  <a:lnTo>
                    <a:pt x="409" y="180"/>
                  </a:lnTo>
                  <a:lnTo>
                    <a:pt x="409" y="180"/>
                  </a:lnTo>
                  <a:close/>
                  <a:moveTo>
                    <a:pt x="522" y="233"/>
                  </a:moveTo>
                  <a:lnTo>
                    <a:pt x="522" y="233"/>
                  </a:lnTo>
                  <a:lnTo>
                    <a:pt x="508" y="233"/>
                  </a:lnTo>
                  <a:lnTo>
                    <a:pt x="508" y="190"/>
                  </a:lnTo>
                  <a:lnTo>
                    <a:pt x="525" y="190"/>
                  </a:lnTo>
                  <a:cubicBezTo>
                    <a:pt x="543" y="190"/>
                    <a:pt x="549" y="199"/>
                    <a:pt x="549" y="211"/>
                  </a:cubicBezTo>
                  <a:cubicBezTo>
                    <a:pt x="549" y="228"/>
                    <a:pt x="536" y="233"/>
                    <a:pt x="522" y="233"/>
                  </a:cubicBezTo>
                  <a:lnTo>
                    <a:pt x="522" y="233"/>
                  </a:lnTo>
                  <a:close/>
                  <a:moveTo>
                    <a:pt x="528" y="181"/>
                  </a:moveTo>
                  <a:lnTo>
                    <a:pt x="528" y="181"/>
                  </a:lnTo>
                  <a:lnTo>
                    <a:pt x="495" y="180"/>
                  </a:lnTo>
                  <a:lnTo>
                    <a:pt x="495" y="288"/>
                  </a:lnTo>
                  <a:lnTo>
                    <a:pt x="508" y="288"/>
                  </a:lnTo>
                  <a:lnTo>
                    <a:pt x="508" y="242"/>
                  </a:lnTo>
                  <a:lnTo>
                    <a:pt x="517" y="242"/>
                  </a:lnTo>
                  <a:cubicBezTo>
                    <a:pt x="525" y="242"/>
                    <a:pt x="530" y="245"/>
                    <a:pt x="534" y="251"/>
                  </a:cubicBezTo>
                  <a:lnTo>
                    <a:pt x="539" y="257"/>
                  </a:lnTo>
                  <a:lnTo>
                    <a:pt x="564" y="291"/>
                  </a:lnTo>
                  <a:lnTo>
                    <a:pt x="575" y="285"/>
                  </a:lnTo>
                  <a:lnTo>
                    <a:pt x="553" y="256"/>
                  </a:lnTo>
                  <a:cubicBezTo>
                    <a:pt x="549" y="251"/>
                    <a:pt x="543" y="241"/>
                    <a:pt x="537" y="240"/>
                  </a:cubicBezTo>
                  <a:lnTo>
                    <a:pt x="537" y="237"/>
                  </a:lnTo>
                  <a:cubicBezTo>
                    <a:pt x="551" y="235"/>
                    <a:pt x="560" y="227"/>
                    <a:pt x="560" y="209"/>
                  </a:cubicBezTo>
                  <a:cubicBezTo>
                    <a:pt x="560" y="192"/>
                    <a:pt x="548" y="181"/>
                    <a:pt x="528" y="181"/>
                  </a:cubicBezTo>
                  <a:lnTo>
                    <a:pt x="528" y="181"/>
                  </a:lnTo>
                  <a:close/>
                  <a:moveTo>
                    <a:pt x="618" y="282"/>
                  </a:moveTo>
                  <a:lnTo>
                    <a:pt x="618" y="282"/>
                  </a:lnTo>
                  <a:cubicBezTo>
                    <a:pt x="609" y="282"/>
                    <a:pt x="601" y="279"/>
                    <a:pt x="595" y="275"/>
                  </a:cubicBezTo>
                  <a:lnTo>
                    <a:pt x="590" y="283"/>
                  </a:lnTo>
                  <a:cubicBezTo>
                    <a:pt x="599" y="288"/>
                    <a:pt x="607" y="291"/>
                    <a:pt x="618" y="291"/>
                  </a:cubicBezTo>
                  <a:cubicBezTo>
                    <a:pt x="642" y="291"/>
                    <a:pt x="653" y="276"/>
                    <a:pt x="653" y="260"/>
                  </a:cubicBezTo>
                  <a:cubicBezTo>
                    <a:pt x="653" y="244"/>
                    <a:pt x="641" y="237"/>
                    <a:pt x="629" y="231"/>
                  </a:cubicBezTo>
                  <a:lnTo>
                    <a:pt x="620" y="227"/>
                  </a:lnTo>
                  <a:cubicBezTo>
                    <a:pt x="612" y="223"/>
                    <a:pt x="604" y="218"/>
                    <a:pt x="604" y="207"/>
                  </a:cubicBezTo>
                  <a:cubicBezTo>
                    <a:pt x="604" y="193"/>
                    <a:pt x="615" y="187"/>
                    <a:pt x="625" y="187"/>
                  </a:cubicBezTo>
                  <a:cubicBezTo>
                    <a:pt x="635" y="187"/>
                    <a:pt x="642" y="191"/>
                    <a:pt x="648" y="195"/>
                  </a:cubicBezTo>
                  <a:lnTo>
                    <a:pt x="652" y="187"/>
                  </a:lnTo>
                  <a:cubicBezTo>
                    <a:pt x="644" y="182"/>
                    <a:pt x="634" y="179"/>
                    <a:pt x="624" y="179"/>
                  </a:cubicBezTo>
                  <a:cubicBezTo>
                    <a:pt x="605" y="179"/>
                    <a:pt x="592" y="190"/>
                    <a:pt x="592" y="207"/>
                  </a:cubicBezTo>
                  <a:cubicBezTo>
                    <a:pt x="592" y="229"/>
                    <a:pt x="609" y="233"/>
                    <a:pt x="625" y="241"/>
                  </a:cubicBezTo>
                  <a:cubicBezTo>
                    <a:pt x="633" y="245"/>
                    <a:pt x="640" y="250"/>
                    <a:pt x="640" y="261"/>
                  </a:cubicBezTo>
                  <a:cubicBezTo>
                    <a:pt x="640" y="274"/>
                    <a:pt x="631" y="282"/>
                    <a:pt x="618" y="282"/>
                  </a:cubicBezTo>
                  <a:lnTo>
                    <a:pt x="618" y="282"/>
                  </a:lnTo>
                  <a:close/>
                  <a:moveTo>
                    <a:pt x="685" y="288"/>
                  </a:moveTo>
                  <a:lnTo>
                    <a:pt x="685" y="288"/>
                  </a:lnTo>
                  <a:lnTo>
                    <a:pt x="697" y="288"/>
                  </a:lnTo>
                  <a:lnTo>
                    <a:pt x="697" y="180"/>
                  </a:lnTo>
                  <a:lnTo>
                    <a:pt x="685" y="180"/>
                  </a:lnTo>
                  <a:lnTo>
                    <a:pt x="685" y="288"/>
                  </a:lnTo>
                  <a:close/>
                  <a:moveTo>
                    <a:pt x="721" y="180"/>
                  </a:moveTo>
                  <a:lnTo>
                    <a:pt x="721" y="180"/>
                  </a:lnTo>
                  <a:lnTo>
                    <a:pt x="721" y="190"/>
                  </a:lnTo>
                  <a:lnTo>
                    <a:pt x="752" y="190"/>
                  </a:lnTo>
                  <a:lnTo>
                    <a:pt x="752" y="288"/>
                  </a:lnTo>
                  <a:lnTo>
                    <a:pt x="764" y="288"/>
                  </a:lnTo>
                  <a:lnTo>
                    <a:pt x="764" y="190"/>
                  </a:lnTo>
                  <a:lnTo>
                    <a:pt x="796" y="190"/>
                  </a:lnTo>
                  <a:lnTo>
                    <a:pt x="796" y="180"/>
                  </a:lnTo>
                  <a:lnTo>
                    <a:pt x="721" y="180"/>
                  </a:lnTo>
                  <a:lnTo>
                    <a:pt x="721" y="180"/>
                  </a:lnTo>
                  <a:close/>
                  <a:moveTo>
                    <a:pt x="851" y="191"/>
                  </a:moveTo>
                  <a:lnTo>
                    <a:pt x="851" y="191"/>
                  </a:lnTo>
                  <a:lnTo>
                    <a:pt x="870" y="245"/>
                  </a:lnTo>
                  <a:lnTo>
                    <a:pt x="830" y="245"/>
                  </a:lnTo>
                  <a:lnTo>
                    <a:pt x="851" y="191"/>
                  </a:lnTo>
                  <a:lnTo>
                    <a:pt x="851" y="191"/>
                  </a:lnTo>
                  <a:close/>
                  <a:moveTo>
                    <a:pt x="900" y="287"/>
                  </a:moveTo>
                  <a:lnTo>
                    <a:pt x="900" y="287"/>
                  </a:lnTo>
                  <a:lnTo>
                    <a:pt x="857" y="180"/>
                  </a:lnTo>
                  <a:lnTo>
                    <a:pt x="844" y="180"/>
                  </a:lnTo>
                  <a:lnTo>
                    <a:pt x="800" y="287"/>
                  </a:lnTo>
                  <a:lnTo>
                    <a:pt x="812" y="291"/>
                  </a:lnTo>
                  <a:lnTo>
                    <a:pt x="827" y="253"/>
                  </a:lnTo>
                  <a:lnTo>
                    <a:pt x="874" y="253"/>
                  </a:lnTo>
                  <a:lnTo>
                    <a:pt x="888" y="291"/>
                  </a:lnTo>
                  <a:lnTo>
                    <a:pt x="900" y="287"/>
                  </a:lnTo>
                  <a:lnTo>
                    <a:pt x="900" y="287"/>
                  </a:lnTo>
                  <a:close/>
                  <a:moveTo>
                    <a:pt x="871" y="188"/>
                  </a:moveTo>
                  <a:lnTo>
                    <a:pt x="871" y="188"/>
                  </a:lnTo>
                  <a:lnTo>
                    <a:pt x="882" y="188"/>
                  </a:lnTo>
                  <a:lnTo>
                    <a:pt x="882" y="174"/>
                  </a:lnTo>
                  <a:lnTo>
                    <a:pt x="871" y="174"/>
                  </a:lnTo>
                  <a:lnTo>
                    <a:pt x="871" y="188"/>
                  </a:lnTo>
                  <a:close/>
                  <a:moveTo>
                    <a:pt x="820" y="188"/>
                  </a:moveTo>
                  <a:lnTo>
                    <a:pt x="820" y="188"/>
                  </a:lnTo>
                  <a:lnTo>
                    <a:pt x="831" y="188"/>
                  </a:lnTo>
                  <a:lnTo>
                    <a:pt x="831" y="174"/>
                  </a:lnTo>
                  <a:lnTo>
                    <a:pt x="820" y="174"/>
                  </a:lnTo>
                  <a:lnTo>
                    <a:pt x="820" y="188"/>
                  </a:lnTo>
                  <a:close/>
                  <a:moveTo>
                    <a:pt x="911" y="180"/>
                  </a:moveTo>
                  <a:lnTo>
                    <a:pt x="911" y="180"/>
                  </a:lnTo>
                  <a:lnTo>
                    <a:pt x="911" y="190"/>
                  </a:lnTo>
                  <a:lnTo>
                    <a:pt x="942" y="190"/>
                  </a:lnTo>
                  <a:lnTo>
                    <a:pt x="942" y="288"/>
                  </a:lnTo>
                  <a:lnTo>
                    <a:pt x="954" y="288"/>
                  </a:lnTo>
                  <a:lnTo>
                    <a:pt x="954" y="190"/>
                  </a:lnTo>
                  <a:lnTo>
                    <a:pt x="986" y="190"/>
                  </a:lnTo>
                  <a:lnTo>
                    <a:pt x="986" y="180"/>
                  </a:lnTo>
                  <a:lnTo>
                    <a:pt x="911" y="180"/>
                  </a:lnTo>
                  <a:lnTo>
                    <a:pt x="911" y="180"/>
                  </a:lnTo>
                  <a:close/>
                  <a:moveTo>
                    <a:pt x="41" y="457"/>
                  </a:moveTo>
                  <a:lnTo>
                    <a:pt x="41" y="457"/>
                  </a:lnTo>
                  <a:lnTo>
                    <a:pt x="25" y="457"/>
                  </a:lnTo>
                  <a:lnTo>
                    <a:pt x="25" y="368"/>
                  </a:lnTo>
                  <a:lnTo>
                    <a:pt x="43" y="368"/>
                  </a:lnTo>
                  <a:cubicBezTo>
                    <a:pt x="73" y="368"/>
                    <a:pt x="93" y="383"/>
                    <a:pt x="93" y="412"/>
                  </a:cubicBezTo>
                  <a:cubicBezTo>
                    <a:pt x="93" y="440"/>
                    <a:pt x="73" y="457"/>
                    <a:pt x="41" y="457"/>
                  </a:cubicBezTo>
                  <a:lnTo>
                    <a:pt x="41" y="457"/>
                  </a:lnTo>
                  <a:close/>
                  <a:moveTo>
                    <a:pt x="46" y="359"/>
                  </a:moveTo>
                  <a:lnTo>
                    <a:pt x="46" y="359"/>
                  </a:lnTo>
                  <a:lnTo>
                    <a:pt x="13" y="359"/>
                  </a:lnTo>
                  <a:lnTo>
                    <a:pt x="13" y="466"/>
                  </a:lnTo>
                  <a:lnTo>
                    <a:pt x="42" y="466"/>
                  </a:lnTo>
                  <a:cubicBezTo>
                    <a:pt x="79" y="466"/>
                    <a:pt x="104" y="448"/>
                    <a:pt x="104" y="411"/>
                  </a:cubicBezTo>
                  <a:cubicBezTo>
                    <a:pt x="104" y="385"/>
                    <a:pt x="89" y="359"/>
                    <a:pt x="46" y="359"/>
                  </a:cubicBezTo>
                  <a:lnTo>
                    <a:pt x="46" y="359"/>
                  </a:lnTo>
                  <a:close/>
                  <a:moveTo>
                    <a:pt x="171" y="369"/>
                  </a:moveTo>
                  <a:lnTo>
                    <a:pt x="171" y="369"/>
                  </a:lnTo>
                  <a:lnTo>
                    <a:pt x="191" y="423"/>
                  </a:lnTo>
                  <a:lnTo>
                    <a:pt x="150" y="423"/>
                  </a:lnTo>
                  <a:lnTo>
                    <a:pt x="171" y="369"/>
                  </a:lnTo>
                  <a:lnTo>
                    <a:pt x="171" y="369"/>
                  </a:lnTo>
                  <a:close/>
                  <a:moveTo>
                    <a:pt x="220" y="465"/>
                  </a:moveTo>
                  <a:lnTo>
                    <a:pt x="220" y="465"/>
                  </a:lnTo>
                  <a:lnTo>
                    <a:pt x="177" y="359"/>
                  </a:lnTo>
                  <a:lnTo>
                    <a:pt x="165" y="359"/>
                  </a:lnTo>
                  <a:lnTo>
                    <a:pt x="121" y="465"/>
                  </a:lnTo>
                  <a:lnTo>
                    <a:pt x="133" y="469"/>
                  </a:lnTo>
                  <a:lnTo>
                    <a:pt x="147" y="432"/>
                  </a:lnTo>
                  <a:lnTo>
                    <a:pt x="194" y="432"/>
                  </a:lnTo>
                  <a:lnTo>
                    <a:pt x="208" y="469"/>
                  </a:lnTo>
                  <a:lnTo>
                    <a:pt x="220" y="465"/>
                  </a:lnTo>
                  <a:lnTo>
                    <a:pt x="220" y="465"/>
                  </a:lnTo>
                  <a:close/>
                  <a:moveTo>
                    <a:pt x="275" y="411"/>
                  </a:moveTo>
                  <a:lnTo>
                    <a:pt x="275" y="411"/>
                  </a:lnTo>
                  <a:lnTo>
                    <a:pt x="261" y="411"/>
                  </a:lnTo>
                  <a:lnTo>
                    <a:pt x="261" y="368"/>
                  </a:lnTo>
                  <a:lnTo>
                    <a:pt x="278" y="368"/>
                  </a:lnTo>
                  <a:cubicBezTo>
                    <a:pt x="297" y="368"/>
                    <a:pt x="302" y="377"/>
                    <a:pt x="302" y="389"/>
                  </a:cubicBezTo>
                  <a:cubicBezTo>
                    <a:pt x="302" y="407"/>
                    <a:pt x="289" y="411"/>
                    <a:pt x="275" y="411"/>
                  </a:cubicBezTo>
                  <a:lnTo>
                    <a:pt x="275" y="411"/>
                  </a:lnTo>
                  <a:close/>
                  <a:moveTo>
                    <a:pt x="281" y="359"/>
                  </a:moveTo>
                  <a:lnTo>
                    <a:pt x="281" y="359"/>
                  </a:lnTo>
                  <a:lnTo>
                    <a:pt x="249" y="359"/>
                  </a:lnTo>
                  <a:lnTo>
                    <a:pt x="249" y="467"/>
                  </a:lnTo>
                  <a:lnTo>
                    <a:pt x="261" y="467"/>
                  </a:lnTo>
                  <a:lnTo>
                    <a:pt x="261" y="420"/>
                  </a:lnTo>
                  <a:lnTo>
                    <a:pt x="271" y="420"/>
                  </a:lnTo>
                  <a:cubicBezTo>
                    <a:pt x="279" y="420"/>
                    <a:pt x="283" y="423"/>
                    <a:pt x="287" y="429"/>
                  </a:cubicBezTo>
                  <a:lnTo>
                    <a:pt x="292" y="435"/>
                  </a:lnTo>
                  <a:lnTo>
                    <a:pt x="317" y="469"/>
                  </a:lnTo>
                  <a:lnTo>
                    <a:pt x="328" y="463"/>
                  </a:lnTo>
                  <a:lnTo>
                    <a:pt x="306" y="435"/>
                  </a:lnTo>
                  <a:cubicBezTo>
                    <a:pt x="302" y="429"/>
                    <a:pt x="297" y="419"/>
                    <a:pt x="290" y="418"/>
                  </a:cubicBezTo>
                  <a:lnTo>
                    <a:pt x="290" y="415"/>
                  </a:lnTo>
                  <a:cubicBezTo>
                    <a:pt x="305" y="413"/>
                    <a:pt x="313" y="405"/>
                    <a:pt x="313" y="387"/>
                  </a:cubicBezTo>
                  <a:cubicBezTo>
                    <a:pt x="313" y="370"/>
                    <a:pt x="301" y="359"/>
                    <a:pt x="281" y="359"/>
                  </a:cubicBezTo>
                  <a:lnTo>
                    <a:pt x="281" y="359"/>
                  </a:lnTo>
                  <a:close/>
                  <a:moveTo>
                    <a:pt x="394" y="359"/>
                  </a:moveTo>
                  <a:lnTo>
                    <a:pt x="394" y="359"/>
                  </a:lnTo>
                  <a:lnTo>
                    <a:pt x="381" y="359"/>
                  </a:lnTo>
                  <a:lnTo>
                    <a:pt x="351" y="465"/>
                  </a:lnTo>
                  <a:lnTo>
                    <a:pt x="362" y="468"/>
                  </a:lnTo>
                  <a:lnTo>
                    <a:pt x="388" y="375"/>
                  </a:lnTo>
                  <a:lnTo>
                    <a:pt x="415" y="466"/>
                  </a:lnTo>
                  <a:lnTo>
                    <a:pt x="429" y="466"/>
                  </a:lnTo>
                  <a:lnTo>
                    <a:pt x="457" y="375"/>
                  </a:lnTo>
                  <a:lnTo>
                    <a:pt x="482" y="468"/>
                  </a:lnTo>
                  <a:lnTo>
                    <a:pt x="493" y="465"/>
                  </a:lnTo>
                  <a:lnTo>
                    <a:pt x="463" y="359"/>
                  </a:lnTo>
                  <a:lnTo>
                    <a:pt x="450" y="359"/>
                  </a:lnTo>
                  <a:lnTo>
                    <a:pt x="422" y="453"/>
                  </a:lnTo>
                  <a:lnTo>
                    <a:pt x="394" y="359"/>
                  </a:lnTo>
                  <a:lnTo>
                    <a:pt x="394" y="359"/>
                  </a:lnTo>
                  <a:close/>
                  <a:moveTo>
                    <a:pt x="544" y="460"/>
                  </a:moveTo>
                  <a:lnTo>
                    <a:pt x="544" y="460"/>
                  </a:lnTo>
                  <a:cubicBezTo>
                    <a:pt x="536" y="460"/>
                    <a:pt x="527" y="457"/>
                    <a:pt x="521" y="453"/>
                  </a:cubicBezTo>
                  <a:lnTo>
                    <a:pt x="517" y="461"/>
                  </a:lnTo>
                  <a:cubicBezTo>
                    <a:pt x="525" y="466"/>
                    <a:pt x="534" y="468"/>
                    <a:pt x="545" y="468"/>
                  </a:cubicBezTo>
                  <a:cubicBezTo>
                    <a:pt x="569" y="468"/>
                    <a:pt x="579" y="454"/>
                    <a:pt x="579" y="438"/>
                  </a:cubicBezTo>
                  <a:cubicBezTo>
                    <a:pt x="579" y="422"/>
                    <a:pt x="568" y="415"/>
                    <a:pt x="555" y="409"/>
                  </a:cubicBezTo>
                  <a:lnTo>
                    <a:pt x="546" y="405"/>
                  </a:lnTo>
                  <a:cubicBezTo>
                    <a:pt x="539" y="401"/>
                    <a:pt x="530" y="395"/>
                    <a:pt x="530" y="385"/>
                  </a:cubicBezTo>
                  <a:cubicBezTo>
                    <a:pt x="530" y="371"/>
                    <a:pt x="542" y="365"/>
                    <a:pt x="552" y="365"/>
                  </a:cubicBezTo>
                  <a:cubicBezTo>
                    <a:pt x="562" y="365"/>
                    <a:pt x="568" y="369"/>
                    <a:pt x="574" y="373"/>
                  </a:cubicBezTo>
                  <a:lnTo>
                    <a:pt x="579" y="365"/>
                  </a:lnTo>
                  <a:cubicBezTo>
                    <a:pt x="570" y="360"/>
                    <a:pt x="561" y="357"/>
                    <a:pt x="551" y="357"/>
                  </a:cubicBezTo>
                  <a:cubicBezTo>
                    <a:pt x="532" y="357"/>
                    <a:pt x="519" y="368"/>
                    <a:pt x="519" y="384"/>
                  </a:cubicBezTo>
                  <a:cubicBezTo>
                    <a:pt x="519" y="407"/>
                    <a:pt x="535" y="411"/>
                    <a:pt x="551" y="419"/>
                  </a:cubicBezTo>
                  <a:cubicBezTo>
                    <a:pt x="560" y="423"/>
                    <a:pt x="567" y="428"/>
                    <a:pt x="567" y="439"/>
                  </a:cubicBezTo>
                  <a:cubicBezTo>
                    <a:pt x="567" y="452"/>
                    <a:pt x="558" y="460"/>
                    <a:pt x="544" y="460"/>
                  </a:cubicBezTo>
                  <a:lnTo>
                    <a:pt x="544" y="460"/>
                  </a:lnTo>
                  <a:close/>
                  <a:moveTo>
                    <a:pt x="599" y="359"/>
                  </a:moveTo>
                  <a:lnTo>
                    <a:pt x="599" y="359"/>
                  </a:lnTo>
                  <a:lnTo>
                    <a:pt x="599" y="369"/>
                  </a:lnTo>
                  <a:lnTo>
                    <a:pt x="631" y="369"/>
                  </a:lnTo>
                  <a:lnTo>
                    <a:pt x="631" y="466"/>
                  </a:lnTo>
                  <a:lnTo>
                    <a:pt x="643" y="466"/>
                  </a:lnTo>
                  <a:lnTo>
                    <a:pt x="643" y="369"/>
                  </a:lnTo>
                  <a:lnTo>
                    <a:pt x="675" y="369"/>
                  </a:lnTo>
                  <a:lnTo>
                    <a:pt x="675" y="359"/>
                  </a:lnTo>
                  <a:lnTo>
                    <a:pt x="599" y="359"/>
                  </a:lnTo>
                  <a:lnTo>
                    <a:pt x="599" y="359"/>
                  </a:lnTo>
                  <a:close/>
                  <a:moveTo>
                    <a:pt x="731" y="370"/>
                  </a:moveTo>
                  <a:lnTo>
                    <a:pt x="731" y="370"/>
                  </a:lnTo>
                  <a:lnTo>
                    <a:pt x="751" y="423"/>
                  </a:lnTo>
                  <a:lnTo>
                    <a:pt x="710" y="423"/>
                  </a:lnTo>
                  <a:lnTo>
                    <a:pt x="731" y="370"/>
                  </a:lnTo>
                  <a:lnTo>
                    <a:pt x="731" y="370"/>
                  </a:lnTo>
                  <a:close/>
                  <a:moveTo>
                    <a:pt x="780" y="465"/>
                  </a:moveTo>
                  <a:lnTo>
                    <a:pt x="780" y="465"/>
                  </a:lnTo>
                  <a:lnTo>
                    <a:pt x="737" y="359"/>
                  </a:lnTo>
                  <a:lnTo>
                    <a:pt x="725" y="359"/>
                  </a:lnTo>
                  <a:lnTo>
                    <a:pt x="681" y="465"/>
                  </a:lnTo>
                  <a:lnTo>
                    <a:pt x="693" y="469"/>
                  </a:lnTo>
                  <a:lnTo>
                    <a:pt x="707" y="432"/>
                  </a:lnTo>
                  <a:lnTo>
                    <a:pt x="754" y="432"/>
                  </a:lnTo>
                  <a:lnTo>
                    <a:pt x="768" y="469"/>
                  </a:lnTo>
                  <a:lnTo>
                    <a:pt x="780" y="465"/>
                  </a:lnTo>
                  <a:lnTo>
                    <a:pt x="780" y="465"/>
                  </a:lnTo>
                  <a:close/>
                  <a:moveTo>
                    <a:pt x="832" y="457"/>
                  </a:moveTo>
                  <a:lnTo>
                    <a:pt x="832" y="457"/>
                  </a:lnTo>
                  <a:lnTo>
                    <a:pt x="817" y="457"/>
                  </a:lnTo>
                  <a:lnTo>
                    <a:pt x="817" y="368"/>
                  </a:lnTo>
                  <a:lnTo>
                    <a:pt x="835" y="368"/>
                  </a:lnTo>
                  <a:cubicBezTo>
                    <a:pt x="865" y="368"/>
                    <a:pt x="884" y="383"/>
                    <a:pt x="884" y="412"/>
                  </a:cubicBezTo>
                  <a:cubicBezTo>
                    <a:pt x="884" y="440"/>
                    <a:pt x="864" y="457"/>
                    <a:pt x="832" y="457"/>
                  </a:cubicBezTo>
                  <a:lnTo>
                    <a:pt x="832" y="457"/>
                  </a:lnTo>
                  <a:close/>
                  <a:moveTo>
                    <a:pt x="837" y="359"/>
                  </a:moveTo>
                  <a:lnTo>
                    <a:pt x="837" y="359"/>
                  </a:lnTo>
                  <a:lnTo>
                    <a:pt x="804" y="359"/>
                  </a:lnTo>
                  <a:lnTo>
                    <a:pt x="804" y="466"/>
                  </a:lnTo>
                  <a:lnTo>
                    <a:pt x="834" y="466"/>
                  </a:lnTo>
                  <a:cubicBezTo>
                    <a:pt x="871" y="466"/>
                    <a:pt x="896" y="448"/>
                    <a:pt x="896" y="411"/>
                  </a:cubicBezTo>
                  <a:cubicBezTo>
                    <a:pt x="896" y="385"/>
                    <a:pt x="881" y="359"/>
                    <a:pt x="837" y="359"/>
                  </a:cubicBezTo>
                  <a:lnTo>
                    <a:pt x="837" y="359"/>
                  </a:lnTo>
                  <a:close/>
                  <a:moveTo>
                    <a:pt x="910" y="359"/>
                  </a:moveTo>
                  <a:lnTo>
                    <a:pt x="910" y="359"/>
                  </a:lnTo>
                  <a:lnTo>
                    <a:pt x="910" y="369"/>
                  </a:lnTo>
                  <a:lnTo>
                    <a:pt x="942" y="369"/>
                  </a:lnTo>
                  <a:lnTo>
                    <a:pt x="942" y="466"/>
                  </a:lnTo>
                  <a:lnTo>
                    <a:pt x="954" y="466"/>
                  </a:lnTo>
                  <a:lnTo>
                    <a:pt x="954" y="369"/>
                  </a:lnTo>
                  <a:lnTo>
                    <a:pt x="986" y="369"/>
                  </a:lnTo>
                  <a:lnTo>
                    <a:pt x="986" y="359"/>
                  </a:lnTo>
                  <a:lnTo>
                    <a:pt x="910" y="35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grpSp>
    </p:spTree>
    <p:extLst>
      <p:ext uri="{BB962C8B-B14F-4D97-AF65-F5344CB8AC3E}">
        <p14:creationId xmlns:p14="http://schemas.microsoft.com/office/powerpoint/2010/main" val="1810847879"/>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solidFill>
                  <a:srgbClr val="898989"/>
                </a:solidFill>
              </a:defRPr>
            </a:lvl1pPr>
          </a:lstStyle>
          <a:p>
            <a:fld id="{2E5FE76A-232E-43B6-A07F-38DA957E2F7C}" type="datetime1">
              <a:rPr lang="de-DE" smtClean="0"/>
              <a:t>27.02.2025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solidFill>
                  <a:srgbClr val="898989"/>
                </a:solidFill>
              </a:defRPr>
            </a:lvl1pPr>
          </a:lstStyle>
          <a:p>
            <a:r>
              <a:rPr lang="de-DE"/>
              <a:t>Fachbereich | Institut | Person</a:t>
            </a:r>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solidFill>
                  <a:srgbClr val="898989"/>
                </a:solidFill>
              </a:defRPr>
            </a:lvl1pPr>
          </a:lstStyle>
          <a:p>
            <a:fld id="{0A89A431-735D-4157-B499-868DAC0D551C}" type="slidenum">
              <a:rPr lang="de-DE" smtClean="0"/>
              <a:pPr/>
              <a:t>‹Nr.›</a:t>
            </a:fld>
            <a:endParaRPr lang="de-DE"/>
          </a:p>
        </p:txBody>
      </p:sp>
      <p:grpSp>
        <p:nvGrpSpPr>
          <p:cNvPr id="8" name="TU Da Logo">
            <a:extLst>
              <a:ext uri="{FF2B5EF4-FFF2-40B4-BE49-F238E27FC236}">
                <a16:creationId xmlns:a16="http://schemas.microsoft.com/office/drawing/2014/main" id="{96C9F426-C331-5A79-76DF-05A5F9463BF3}"/>
              </a:ext>
            </a:extLst>
          </p:cNvPr>
          <p:cNvGrpSpPr/>
          <p:nvPr/>
        </p:nvGrpSpPr>
        <p:grpSpPr>
          <a:xfrm>
            <a:off x="0" y="0"/>
            <a:ext cx="1396524" cy="559248"/>
            <a:chOff x="7454900" y="306388"/>
            <a:chExt cx="1704610" cy="682624"/>
          </a:xfrm>
        </p:grpSpPr>
        <p:sp>
          <p:nvSpPr>
            <p:cNvPr id="9" name="AutoShape 3">
              <a:extLst>
                <a:ext uri="{FF2B5EF4-FFF2-40B4-BE49-F238E27FC236}">
                  <a16:creationId xmlns:a16="http://schemas.microsoft.com/office/drawing/2014/main" id="{29449998-EA2C-2328-4B51-411E09C4E080}"/>
                </a:ext>
              </a:extLst>
            </p:cNvPr>
            <p:cNvSpPr>
              <a:spLocks noChangeAspect="1" noChangeArrowheads="1" noTextEdit="1"/>
            </p:cNvSpPr>
            <p:nvPr userDrawn="1"/>
          </p:nvSpPr>
          <p:spPr bwMode="auto">
            <a:xfrm>
              <a:off x="7454900" y="309563"/>
              <a:ext cx="1689100" cy="6778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0" name="Freeform 5">
              <a:extLst>
                <a:ext uri="{FF2B5EF4-FFF2-40B4-BE49-F238E27FC236}">
                  <a16:creationId xmlns:a16="http://schemas.microsoft.com/office/drawing/2014/main" id="{6A34355F-DA0C-5D6B-7826-E4185B86D490}"/>
                </a:ext>
              </a:extLst>
            </p:cNvPr>
            <p:cNvSpPr>
              <a:spLocks/>
            </p:cNvSpPr>
            <p:nvPr userDrawn="1"/>
          </p:nvSpPr>
          <p:spPr bwMode="auto">
            <a:xfrm>
              <a:off x="7473585" y="306388"/>
              <a:ext cx="1685925" cy="682624"/>
            </a:xfrm>
            <a:custGeom>
              <a:avLst/>
              <a:gdLst>
                <a:gd name="T0" fmla="*/ 0 w 2079"/>
                <a:gd name="T1" fmla="*/ 0 h 831"/>
                <a:gd name="T2" fmla="*/ 0 w 2079"/>
                <a:gd name="T3" fmla="*/ 0 h 831"/>
                <a:gd name="T4" fmla="*/ 2079 w 2079"/>
                <a:gd name="T5" fmla="*/ 0 h 831"/>
                <a:gd name="T6" fmla="*/ 2079 w 2079"/>
                <a:gd name="T7" fmla="*/ 831 h 831"/>
                <a:gd name="T8" fmla="*/ 0 w 2079"/>
                <a:gd name="T9" fmla="*/ 831 h 831"/>
                <a:gd name="T10" fmla="*/ 0 w 2079"/>
                <a:gd name="T11" fmla="*/ 0 h 831"/>
              </a:gdLst>
              <a:ahLst/>
              <a:cxnLst>
                <a:cxn ang="0">
                  <a:pos x="T0" y="T1"/>
                </a:cxn>
                <a:cxn ang="0">
                  <a:pos x="T2" y="T3"/>
                </a:cxn>
                <a:cxn ang="0">
                  <a:pos x="T4" y="T5"/>
                </a:cxn>
                <a:cxn ang="0">
                  <a:pos x="T6" y="T7"/>
                </a:cxn>
                <a:cxn ang="0">
                  <a:pos x="T8" y="T9"/>
                </a:cxn>
                <a:cxn ang="0">
                  <a:pos x="T10" y="T11"/>
                </a:cxn>
              </a:cxnLst>
              <a:rect l="0" t="0" r="r" b="b"/>
              <a:pathLst>
                <a:path w="2079" h="831">
                  <a:moveTo>
                    <a:pt x="0" y="0"/>
                  </a:moveTo>
                  <a:lnTo>
                    <a:pt x="0" y="0"/>
                  </a:lnTo>
                  <a:lnTo>
                    <a:pt x="2079" y="0"/>
                  </a:lnTo>
                  <a:lnTo>
                    <a:pt x="2079" y="831"/>
                  </a:lnTo>
                  <a:lnTo>
                    <a:pt x="0" y="831"/>
                  </a:lnTo>
                  <a:lnTo>
                    <a:pt x="0" y="0"/>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sp>
          <p:nvSpPr>
            <p:cNvPr id="11" name="Freeform 6">
              <a:extLst>
                <a:ext uri="{FF2B5EF4-FFF2-40B4-BE49-F238E27FC236}">
                  <a16:creationId xmlns:a16="http://schemas.microsoft.com/office/drawing/2014/main" id="{F8FD2880-5146-CE19-42AE-BB9DE00652E2}"/>
                </a:ext>
              </a:extLst>
            </p:cNvPr>
            <p:cNvSpPr>
              <a:spLocks noEditPoints="1"/>
            </p:cNvSpPr>
            <p:nvPr userDrawn="1"/>
          </p:nvSpPr>
          <p:spPr bwMode="auto">
            <a:xfrm>
              <a:off x="7499350" y="325438"/>
              <a:ext cx="525463" cy="576262"/>
            </a:xfrm>
            <a:custGeom>
              <a:avLst/>
              <a:gdLst>
                <a:gd name="T0" fmla="*/ 563 w 647"/>
                <a:gd name="T1" fmla="*/ 676 h 701"/>
                <a:gd name="T2" fmla="*/ 548 w 647"/>
                <a:gd name="T3" fmla="*/ 108 h 701"/>
                <a:gd name="T4" fmla="*/ 625 w 647"/>
                <a:gd name="T5" fmla="*/ 468 h 701"/>
                <a:gd name="T6" fmla="*/ 306 w 647"/>
                <a:gd name="T7" fmla="*/ 570 h 701"/>
                <a:gd name="T8" fmla="*/ 286 w 647"/>
                <a:gd name="T9" fmla="*/ 617 h 701"/>
                <a:gd name="T10" fmla="*/ 352 w 647"/>
                <a:gd name="T11" fmla="*/ 524 h 701"/>
                <a:gd name="T12" fmla="*/ 528 w 647"/>
                <a:gd name="T13" fmla="*/ 313 h 701"/>
                <a:gd name="T14" fmla="*/ 399 w 647"/>
                <a:gd name="T15" fmla="*/ 500 h 701"/>
                <a:gd name="T16" fmla="*/ 231 w 647"/>
                <a:gd name="T17" fmla="*/ 349 h 701"/>
                <a:gd name="T18" fmla="*/ 269 w 647"/>
                <a:gd name="T19" fmla="*/ 246 h 701"/>
                <a:gd name="T20" fmla="*/ 262 w 647"/>
                <a:gd name="T21" fmla="*/ 490 h 701"/>
                <a:gd name="T22" fmla="*/ 283 w 647"/>
                <a:gd name="T23" fmla="*/ 530 h 701"/>
                <a:gd name="T24" fmla="*/ 274 w 647"/>
                <a:gd name="T25" fmla="*/ 517 h 701"/>
                <a:gd name="T26" fmla="*/ 346 w 647"/>
                <a:gd name="T27" fmla="*/ 445 h 701"/>
                <a:gd name="T28" fmla="*/ 323 w 647"/>
                <a:gd name="T29" fmla="*/ 464 h 701"/>
                <a:gd name="T30" fmla="*/ 335 w 647"/>
                <a:gd name="T31" fmla="*/ 381 h 701"/>
                <a:gd name="T32" fmla="*/ 377 w 647"/>
                <a:gd name="T33" fmla="*/ 394 h 701"/>
                <a:gd name="T34" fmla="*/ 407 w 647"/>
                <a:gd name="T35" fmla="*/ 348 h 701"/>
                <a:gd name="T36" fmla="*/ 419 w 647"/>
                <a:gd name="T37" fmla="*/ 329 h 701"/>
                <a:gd name="T38" fmla="*/ 498 w 647"/>
                <a:gd name="T39" fmla="*/ 216 h 701"/>
                <a:gd name="T40" fmla="*/ 229 w 647"/>
                <a:gd name="T41" fmla="*/ 494 h 701"/>
                <a:gd name="T42" fmla="*/ 163 w 647"/>
                <a:gd name="T43" fmla="*/ 505 h 701"/>
                <a:gd name="T44" fmla="*/ 156 w 647"/>
                <a:gd name="T45" fmla="*/ 425 h 701"/>
                <a:gd name="T46" fmla="*/ 140 w 647"/>
                <a:gd name="T47" fmla="*/ 399 h 701"/>
                <a:gd name="T48" fmla="*/ 177 w 647"/>
                <a:gd name="T49" fmla="*/ 283 h 701"/>
                <a:gd name="T50" fmla="*/ 180 w 647"/>
                <a:gd name="T51" fmla="*/ 246 h 701"/>
                <a:gd name="T52" fmla="*/ 290 w 647"/>
                <a:gd name="T53" fmla="*/ 218 h 701"/>
                <a:gd name="T54" fmla="*/ 331 w 647"/>
                <a:gd name="T55" fmla="*/ 113 h 701"/>
                <a:gd name="T56" fmla="*/ 383 w 647"/>
                <a:gd name="T57" fmla="*/ 173 h 701"/>
                <a:gd name="T58" fmla="*/ 457 w 647"/>
                <a:gd name="T59" fmla="*/ 171 h 701"/>
                <a:gd name="T60" fmla="*/ 393 w 647"/>
                <a:gd name="T61" fmla="*/ 265 h 701"/>
                <a:gd name="T62" fmla="*/ 384 w 647"/>
                <a:gd name="T63" fmla="*/ 229 h 701"/>
                <a:gd name="T64" fmla="*/ 384 w 647"/>
                <a:gd name="T65" fmla="*/ 222 h 701"/>
                <a:gd name="T66" fmla="*/ 291 w 647"/>
                <a:gd name="T67" fmla="*/ 250 h 701"/>
                <a:gd name="T68" fmla="*/ 305 w 647"/>
                <a:gd name="T69" fmla="*/ 259 h 701"/>
                <a:gd name="T70" fmla="*/ 257 w 647"/>
                <a:gd name="T71" fmla="*/ 403 h 701"/>
                <a:gd name="T72" fmla="*/ 272 w 647"/>
                <a:gd name="T73" fmla="*/ 361 h 701"/>
                <a:gd name="T74" fmla="*/ 263 w 647"/>
                <a:gd name="T75" fmla="*/ 356 h 701"/>
                <a:gd name="T76" fmla="*/ 236 w 647"/>
                <a:gd name="T77" fmla="*/ 352 h 701"/>
                <a:gd name="T78" fmla="*/ 299 w 647"/>
                <a:gd name="T79" fmla="*/ 337 h 701"/>
                <a:gd name="T80" fmla="*/ 445 w 647"/>
                <a:gd name="T81" fmla="*/ 236 h 701"/>
                <a:gd name="T82" fmla="*/ 412 w 647"/>
                <a:gd name="T83" fmla="*/ 231 h 701"/>
                <a:gd name="T84" fmla="*/ 494 w 647"/>
                <a:gd name="T85" fmla="*/ 221 h 701"/>
                <a:gd name="T86" fmla="*/ 431 w 647"/>
                <a:gd name="T87" fmla="*/ 430 h 701"/>
                <a:gd name="T88" fmla="*/ 572 w 647"/>
                <a:gd name="T89" fmla="*/ 254 h 701"/>
                <a:gd name="T90" fmla="*/ 420 w 647"/>
                <a:gd name="T91" fmla="*/ 452 h 701"/>
                <a:gd name="T92" fmla="*/ 407 w 647"/>
                <a:gd name="T93" fmla="*/ 454 h 701"/>
                <a:gd name="T94" fmla="*/ 573 w 647"/>
                <a:gd name="T95" fmla="*/ 247 h 701"/>
                <a:gd name="T96" fmla="*/ 437 w 647"/>
                <a:gd name="T97" fmla="*/ 534 h 701"/>
                <a:gd name="T98" fmla="*/ 365 w 647"/>
                <a:gd name="T99" fmla="*/ 643 h 701"/>
                <a:gd name="T100" fmla="*/ 331 w 647"/>
                <a:gd name="T101" fmla="*/ 672 h 701"/>
                <a:gd name="T102" fmla="*/ 528 w 647"/>
                <a:gd name="T103" fmla="*/ 594 h 701"/>
                <a:gd name="T104" fmla="*/ 432 w 647"/>
                <a:gd name="T105" fmla="*/ 558 h 701"/>
                <a:gd name="T106" fmla="*/ 586 w 647"/>
                <a:gd name="T107" fmla="*/ 443 h 701"/>
                <a:gd name="T108" fmla="*/ 416 w 647"/>
                <a:gd name="T109" fmla="*/ 463 h 701"/>
                <a:gd name="T110" fmla="*/ 514 w 647"/>
                <a:gd name="T111" fmla="*/ 262 h 701"/>
                <a:gd name="T112" fmla="*/ 339 w 647"/>
                <a:gd name="T113" fmla="*/ 230 h 701"/>
                <a:gd name="T114" fmla="*/ 392 w 647"/>
                <a:gd name="T115" fmla="*/ 534 h 701"/>
                <a:gd name="T116" fmla="*/ 541 w 647"/>
                <a:gd name="T117" fmla="*/ 399 h 701"/>
                <a:gd name="T118" fmla="*/ 567 w 647"/>
                <a:gd name="T119" fmla="*/ 40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7" h="701">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moveTo>
                    <a:pt x="264" y="503"/>
                  </a:moveTo>
                  <a:lnTo>
                    <a:pt x="264" y="503"/>
                  </a:lnTo>
                  <a:cubicBezTo>
                    <a:pt x="264" y="504"/>
                    <a:pt x="264" y="504"/>
                    <a:pt x="264" y="504"/>
                  </a:cubicBezTo>
                  <a:cubicBezTo>
                    <a:pt x="266" y="507"/>
                    <a:pt x="268" y="510"/>
                    <a:pt x="270" y="513"/>
                  </a:cubicBezTo>
                  <a:cubicBezTo>
                    <a:pt x="281" y="504"/>
                    <a:pt x="292" y="495"/>
                    <a:pt x="301" y="486"/>
                  </a:cubicBezTo>
                  <a:cubicBezTo>
                    <a:pt x="297" y="483"/>
                    <a:pt x="292" y="481"/>
                    <a:pt x="288" y="479"/>
                  </a:cubicBezTo>
                  <a:cubicBezTo>
                    <a:pt x="281" y="486"/>
                    <a:pt x="275" y="490"/>
                    <a:pt x="262" y="490"/>
                  </a:cubicBezTo>
                  <a:cubicBezTo>
                    <a:pt x="260" y="490"/>
                    <a:pt x="259" y="488"/>
                    <a:pt x="260" y="486"/>
                  </a:cubicBezTo>
                  <a:cubicBezTo>
                    <a:pt x="262" y="479"/>
                    <a:pt x="260" y="461"/>
                    <a:pt x="260" y="452"/>
                  </a:cubicBezTo>
                  <a:cubicBezTo>
                    <a:pt x="259" y="450"/>
                    <a:pt x="258" y="448"/>
                    <a:pt x="257" y="446"/>
                  </a:cubicBezTo>
                  <a:cubicBezTo>
                    <a:pt x="253" y="447"/>
                    <a:pt x="249" y="447"/>
                    <a:pt x="243" y="447"/>
                  </a:cubicBezTo>
                  <a:cubicBezTo>
                    <a:pt x="240" y="447"/>
                    <a:pt x="239" y="444"/>
                    <a:pt x="241" y="442"/>
                  </a:cubicBezTo>
                  <a:cubicBezTo>
                    <a:pt x="250" y="434"/>
                    <a:pt x="249" y="423"/>
                    <a:pt x="250" y="408"/>
                  </a:cubicBezTo>
                  <a:cubicBezTo>
                    <a:pt x="245" y="411"/>
                    <a:pt x="237" y="417"/>
                    <a:pt x="233" y="419"/>
                  </a:cubicBezTo>
                  <a:cubicBezTo>
                    <a:pt x="237" y="458"/>
                    <a:pt x="250" y="483"/>
                    <a:pt x="264" y="503"/>
                  </a:cubicBezTo>
                  <a:lnTo>
                    <a:pt x="264" y="503"/>
                  </a:lnTo>
                  <a:close/>
                  <a:moveTo>
                    <a:pt x="291" y="540"/>
                  </a:moveTo>
                  <a:lnTo>
                    <a:pt x="291" y="540"/>
                  </a:lnTo>
                  <a:cubicBezTo>
                    <a:pt x="406" y="463"/>
                    <a:pt x="451" y="323"/>
                    <a:pt x="554" y="235"/>
                  </a:cubicBezTo>
                  <a:lnTo>
                    <a:pt x="539" y="232"/>
                  </a:lnTo>
                  <a:cubicBezTo>
                    <a:pt x="536" y="231"/>
                    <a:pt x="536" y="231"/>
                    <a:pt x="536" y="228"/>
                  </a:cubicBezTo>
                  <a:lnTo>
                    <a:pt x="539" y="207"/>
                  </a:lnTo>
                  <a:cubicBezTo>
                    <a:pt x="444" y="303"/>
                    <a:pt x="391" y="462"/>
                    <a:pt x="283" y="530"/>
                  </a:cubicBezTo>
                  <a:cubicBezTo>
                    <a:pt x="286" y="533"/>
                    <a:pt x="288" y="536"/>
                    <a:pt x="291" y="540"/>
                  </a:cubicBezTo>
                  <a:lnTo>
                    <a:pt x="291" y="540"/>
                  </a:lnTo>
                  <a:close/>
                  <a:moveTo>
                    <a:pt x="558" y="188"/>
                  </a:moveTo>
                  <a:lnTo>
                    <a:pt x="558" y="188"/>
                  </a:lnTo>
                  <a:cubicBezTo>
                    <a:pt x="554" y="192"/>
                    <a:pt x="549" y="196"/>
                    <a:pt x="545" y="200"/>
                  </a:cubicBezTo>
                  <a:lnTo>
                    <a:pt x="542" y="227"/>
                  </a:lnTo>
                  <a:lnTo>
                    <a:pt x="560" y="230"/>
                  </a:lnTo>
                  <a:cubicBezTo>
                    <a:pt x="563" y="228"/>
                    <a:pt x="566" y="225"/>
                    <a:pt x="570" y="222"/>
                  </a:cubicBezTo>
                  <a:lnTo>
                    <a:pt x="567" y="216"/>
                  </a:lnTo>
                  <a:cubicBezTo>
                    <a:pt x="562" y="217"/>
                    <a:pt x="557" y="215"/>
                    <a:pt x="555" y="210"/>
                  </a:cubicBezTo>
                  <a:cubicBezTo>
                    <a:pt x="553" y="204"/>
                    <a:pt x="556" y="199"/>
                    <a:pt x="561" y="197"/>
                  </a:cubicBezTo>
                  <a:lnTo>
                    <a:pt x="558" y="188"/>
                  </a:lnTo>
                  <a:lnTo>
                    <a:pt x="558" y="188"/>
                  </a:lnTo>
                  <a:close/>
                  <a:moveTo>
                    <a:pt x="308" y="487"/>
                  </a:moveTo>
                  <a:lnTo>
                    <a:pt x="308" y="487"/>
                  </a:lnTo>
                  <a:cubicBezTo>
                    <a:pt x="297" y="498"/>
                    <a:pt x="286" y="508"/>
                    <a:pt x="274" y="517"/>
                  </a:cubicBezTo>
                  <a:lnTo>
                    <a:pt x="274" y="518"/>
                  </a:lnTo>
                  <a:cubicBezTo>
                    <a:pt x="276" y="521"/>
                    <a:pt x="278" y="523"/>
                    <a:pt x="280" y="525"/>
                  </a:cubicBezTo>
                  <a:cubicBezTo>
                    <a:pt x="336" y="490"/>
                    <a:pt x="378" y="429"/>
                    <a:pt x="419" y="364"/>
                  </a:cubicBezTo>
                  <a:cubicBezTo>
                    <a:pt x="454" y="308"/>
                    <a:pt x="492" y="245"/>
                    <a:pt x="540" y="197"/>
                  </a:cubicBezTo>
                  <a:cubicBezTo>
                    <a:pt x="540" y="197"/>
                    <a:pt x="541" y="197"/>
                    <a:pt x="541" y="196"/>
                  </a:cubicBezTo>
                  <a:cubicBezTo>
                    <a:pt x="546" y="192"/>
                    <a:pt x="551" y="187"/>
                    <a:pt x="556" y="183"/>
                  </a:cubicBezTo>
                  <a:lnTo>
                    <a:pt x="552" y="170"/>
                  </a:lnTo>
                  <a:cubicBezTo>
                    <a:pt x="533" y="185"/>
                    <a:pt x="516" y="203"/>
                    <a:pt x="500" y="222"/>
                  </a:cubicBezTo>
                  <a:cubicBezTo>
                    <a:pt x="500" y="222"/>
                    <a:pt x="500" y="223"/>
                    <a:pt x="500" y="223"/>
                  </a:cubicBezTo>
                  <a:cubicBezTo>
                    <a:pt x="469" y="260"/>
                    <a:pt x="443" y="302"/>
                    <a:pt x="418" y="341"/>
                  </a:cubicBezTo>
                  <a:cubicBezTo>
                    <a:pt x="405" y="361"/>
                    <a:pt x="392" y="382"/>
                    <a:pt x="378" y="402"/>
                  </a:cubicBezTo>
                  <a:cubicBezTo>
                    <a:pt x="378" y="402"/>
                    <a:pt x="378" y="402"/>
                    <a:pt x="378" y="402"/>
                  </a:cubicBezTo>
                  <a:cubicBezTo>
                    <a:pt x="372" y="411"/>
                    <a:pt x="366" y="419"/>
                    <a:pt x="360" y="426"/>
                  </a:cubicBezTo>
                  <a:cubicBezTo>
                    <a:pt x="360" y="427"/>
                    <a:pt x="360" y="427"/>
                    <a:pt x="360" y="427"/>
                  </a:cubicBezTo>
                  <a:cubicBezTo>
                    <a:pt x="355" y="433"/>
                    <a:pt x="351" y="439"/>
                    <a:pt x="347" y="444"/>
                  </a:cubicBezTo>
                  <a:cubicBezTo>
                    <a:pt x="346" y="444"/>
                    <a:pt x="346" y="445"/>
                    <a:pt x="346" y="445"/>
                  </a:cubicBezTo>
                  <a:cubicBezTo>
                    <a:pt x="340" y="453"/>
                    <a:pt x="333" y="461"/>
                    <a:pt x="326" y="468"/>
                  </a:cubicBezTo>
                  <a:cubicBezTo>
                    <a:pt x="326" y="469"/>
                    <a:pt x="326" y="469"/>
                    <a:pt x="325" y="469"/>
                  </a:cubicBezTo>
                  <a:cubicBezTo>
                    <a:pt x="320" y="475"/>
                    <a:pt x="314" y="481"/>
                    <a:pt x="308" y="487"/>
                  </a:cubicBezTo>
                  <a:lnTo>
                    <a:pt x="308" y="487"/>
                  </a:lnTo>
                  <a:lnTo>
                    <a:pt x="308" y="487"/>
                  </a:lnTo>
                  <a:close/>
                  <a:moveTo>
                    <a:pt x="306" y="482"/>
                  </a:moveTo>
                  <a:lnTo>
                    <a:pt x="306" y="482"/>
                  </a:lnTo>
                  <a:cubicBezTo>
                    <a:pt x="310" y="477"/>
                    <a:pt x="314" y="473"/>
                    <a:pt x="318" y="469"/>
                  </a:cubicBezTo>
                  <a:cubicBezTo>
                    <a:pt x="292" y="465"/>
                    <a:pt x="277" y="452"/>
                    <a:pt x="272" y="437"/>
                  </a:cubicBezTo>
                  <a:cubicBezTo>
                    <a:pt x="268" y="440"/>
                    <a:pt x="265" y="443"/>
                    <a:pt x="262" y="444"/>
                  </a:cubicBezTo>
                  <a:cubicBezTo>
                    <a:pt x="263" y="446"/>
                    <a:pt x="264" y="447"/>
                    <a:pt x="264" y="449"/>
                  </a:cubicBezTo>
                  <a:cubicBezTo>
                    <a:pt x="265" y="449"/>
                    <a:pt x="265" y="449"/>
                    <a:pt x="265" y="450"/>
                  </a:cubicBezTo>
                  <a:cubicBezTo>
                    <a:pt x="276" y="467"/>
                    <a:pt x="288" y="472"/>
                    <a:pt x="306" y="482"/>
                  </a:cubicBezTo>
                  <a:lnTo>
                    <a:pt x="306" y="482"/>
                  </a:lnTo>
                  <a:close/>
                  <a:moveTo>
                    <a:pt x="323" y="464"/>
                  </a:moveTo>
                  <a:lnTo>
                    <a:pt x="323" y="464"/>
                  </a:lnTo>
                  <a:cubicBezTo>
                    <a:pt x="327" y="459"/>
                    <a:pt x="331" y="454"/>
                    <a:pt x="335" y="449"/>
                  </a:cubicBezTo>
                  <a:cubicBezTo>
                    <a:pt x="287" y="463"/>
                    <a:pt x="257" y="387"/>
                    <a:pt x="339" y="356"/>
                  </a:cubicBezTo>
                  <a:cubicBezTo>
                    <a:pt x="333" y="354"/>
                    <a:pt x="327" y="352"/>
                    <a:pt x="321" y="349"/>
                  </a:cubicBezTo>
                  <a:cubicBezTo>
                    <a:pt x="268" y="373"/>
                    <a:pt x="250" y="454"/>
                    <a:pt x="323" y="464"/>
                  </a:cubicBezTo>
                  <a:lnTo>
                    <a:pt x="323" y="464"/>
                  </a:lnTo>
                  <a:close/>
                  <a:moveTo>
                    <a:pt x="343" y="440"/>
                  </a:moveTo>
                  <a:lnTo>
                    <a:pt x="343" y="440"/>
                  </a:lnTo>
                  <a:cubicBezTo>
                    <a:pt x="347" y="435"/>
                    <a:pt x="351" y="430"/>
                    <a:pt x="355" y="424"/>
                  </a:cubicBezTo>
                  <a:cubicBezTo>
                    <a:pt x="357" y="410"/>
                    <a:pt x="353" y="394"/>
                    <a:pt x="336" y="386"/>
                  </a:cubicBezTo>
                  <a:cubicBezTo>
                    <a:pt x="331" y="389"/>
                    <a:pt x="326" y="392"/>
                    <a:pt x="322" y="396"/>
                  </a:cubicBezTo>
                  <a:cubicBezTo>
                    <a:pt x="348" y="400"/>
                    <a:pt x="348" y="433"/>
                    <a:pt x="324" y="433"/>
                  </a:cubicBezTo>
                  <a:cubicBezTo>
                    <a:pt x="305" y="433"/>
                    <a:pt x="306" y="409"/>
                    <a:pt x="314" y="397"/>
                  </a:cubicBezTo>
                  <a:cubicBezTo>
                    <a:pt x="314" y="397"/>
                    <a:pt x="315" y="396"/>
                    <a:pt x="315" y="396"/>
                  </a:cubicBezTo>
                  <a:lnTo>
                    <a:pt x="315" y="396"/>
                  </a:lnTo>
                  <a:cubicBezTo>
                    <a:pt x="319" y="391"/>
                    <a:pt x="325" y="386"/>
                    <a:pt x="334" y="381"/>
                  </a:cubicBezTo>
                  <a:cubicBezTo>
                    <a:pt x="334" y="381"/>
                    <a:pt x="334" y="381"/>
                    <a:pt x="335" y="381"/>
                  </a:cubicBezTo>
                  <a:cubicBezTo>
                    <a:pt x="341" y="378"/>
                    <a:pt x="349" y="375"/>
                    <a:pt x="358" y="373"/>
                  </a:cubicBezTo>
                  <a:cubicBezTo>
                    <a:pt x="358" y="372"/>
                    <a:pt x="359" y="372"/>
                    <a:pt x="359" y="372"/>
                  </a:cubicBezTo>
                  <a:cubicBezTo>
                    <a:pt x="364" y="371"/>
                    <a:pt x="370" y="370"/>
                    <a:pt x="377" y="369"/>
                  </a:cubicBezTo>
                  <a:cubicBezTo>
                    <a:pt x="372" y="367"/>
                    <a:pt x="366" y="365"/>
                    <a:pt x="360" y="363"/>
                  </a:cubicBezTo>
                  <a:cubicBezTo>
                    <a:pt x="356" y="362"/>
                    <a:pt x="352" y="360"/>
                    <a:pt x="348" y="359"/>
                  </a:cubicBezTo>
                  <a:cubicBezTo>
                    <a:pt x="259" y="388"/>
                    <a:pt x="295" y="466"/>
                    <a:pt x="343" y="440"/>
                  </a:cubicBezTo>
                  <a:lnTo>
                    <a:pt x="343" y="440"/>
                  </a:lnTo>
                  <a:close/>
                  <a:moveTo>
                    <a:pt x="361" y="416"/>
                  </a:moveTo>
                  <a:lnTo>
                    <a:pt x="361" y="416"/>
                  </a:lnTo>
                  <a:cubicBezTo>
                    <a:pt x="365" y="411"/>
                    <a:pt x="369" y="405"/>
                    <a:pt x="373" y="400"/>
                  </a:cubicBezTo>
                  <a:cubicBezTo>
                    <a:pt x="372" y="395"/>
                    <a:pt x="366" y="385"/>
                    <a:pt x="358" y="378"/>
                  </a:cubicBezTo>
                  <a:cubicBezTo>
                    <a:pt x="353" y="380"/>
                    <a:pt x="347" y="381"/>
                    <a:pt x="342" y="384"/>
                  </a:cubicBezTo>
                  <a:cubicBezTo>
                    <a:pt x="356" y="391"/>
                    <a:pt x="361" y="404"/>
                    <a:pt x="361" y="416"/>
                  </a:cubicBezTo>
                  <a:lnTo>
                    <a:pt x="361" y="416"/>
                  </a:lnTo>
                  <a:close/>
                  <a:moveTo>
                    <a:pt x="377" y="394"/>
                  </a:moveTo>
                  <a:lnTo>
                    <a:pt x="377" y="394"/>
                  </a:lnTo>
                  <a:cubicBezTo>
                    <a:pt x="381" y="388"/>
                    <a:pt x="385" y="382"/>
                    <a:pt x="389" y="376"/>
                  </a:cubicBezTo>
                  <a:cubicBezTo>
                    <a:pt x="388" y="375"/>
                    <a:pt x="387" y="375"/>
                    <a:pt x="386" y="374"/>
                  </a:cubicBezTo>
                  <a:cubicBezTo>
                    <a:pt x="380" y="375"/>
                    <a:pt x="373" y="375"/>
                    <a:pt x="365" y="377"/>
                  </a:cubicBezTo>
                  <a:cubicBezTo>
                    <a:pt x="370" y="382"/>
                    <a:pt x="374" y="389"/>
                    <a:pt x="377" y="394"/>
                  </a:cubicBezTo>
                  <a:lnTo>
                    <a:pt x="377" y="394"/>
                  </a:lnTo>
                  <a:close/>
                  <a:moveTo>
                    <a:pt x="392" y="372"/>
                  </a:moveTo>
                  <a:lnTo>
                    <a:pt x="392" y="372"/>
                  </a:lnTo>
                  <a:cubicBezTo>
                    <a:pt x="396" y="365"/>
                    <a:pt x="400" y="359"/>
                    <a:pt x="404" y="353"/>
                  </a:cubicBezTo>
                  <a:cubicBezTo>
                    <a:pt x="389" y="349"/>
                    <a:pt x="360" y="351"/>
                    <a:pt x="343" y="351"/>
                  </a:cubicBezTo>
                  <a:cubicBezTo>
                    <a:pt x="349" y="354"/>
                    <a:pt x="355" y="356"/>
                    <a:pt x="362" y="358"/>
                  </a:cubicBezTo>
                  <a:cubicBezTo>
                    <a:pt x="371" y="361"/>
                    <a:pt x="380" y="364"/>
                    <a:pt x="387" y="369"/>
                  </a:cubicBezTo>
                  <a:cubicBezTo>
                    <a:pt x="388" y="369"/>
                    <a:pt x="388" y="369"/>
                    <a:pt x="388" y="369"/>
                  </a:cubicBezTo>
                  <a:cubicBezTo>
                    <a:pt x="389" y="370"/>
                    <a:pt x="391" y="371"/>
                    <a:pt x="392" y="372"/>
                  </a:cubicBezTo>
                  <a:lnTo>
                    <a:pt x="392" y="372"/>
                  </a:lnTo>
                  <a:close/>
                  <a:moveTo>
                    <a:pt x="407" y="348"/>
                  </a:moveTo>
                  <a:lnTo>
                    <a:pt x="407" y="348"/>
                  </a:lnTo>
                  <a:cubicBezTo>
                    <a:pt x="410" y="343"/>
                    <a:pt x="413" y="339"/>
                    <a:pt x="416" y="334"/>
                  </a:cubicBezTo>
                  <a:cubicBezTo>
                    <a:pt x="399" y="329"/>
                    <a:pt x="371" y="330"/>
                    <a:pt x="354" y="330"/>
                  </a:cubicBezTo>
                  <a:cubicBezTo>
                    <a:pt x="333" y="331"/>
                    <a:pt x="312" y="331"/>
                    <a:pt x="295" y="327"/>
                  </a:cubicBezTo>
                  <a:cubicBezTo>
                    <a:pt x="304" y="335"/>
                    <a:pt x="315" y="340"/>
                    <a:pt x="327" y="345"/>
                  </a:cubicBezTo>
                  <a:cubicBezTo>
                    <a:pt x="335" y="347"/>
                    <a:pt x="356" y="345"/>
                    <a:pt x="363" y="345"/>
                  </a:cubicBezTo>
                  <a:cubicBezTo>
                    <a:pt x="379" y="345"/>
                    <a:pt x="396" y="345"/>
                    <a:pt x="407" y="348"/>
                  </a:cubicBezTo>
                  <a:lnTo>
                    <a:pt x="407" y="348"/>
                  </a:lnTo>
                  <a:close/>
                  <a:moveTo>
                    <a:pt x="419" y="329"/>
                  </a:moveTo>
                  <a:lnTo>
                    <a:pt x="419" y="329"/>
                  </a:lnTo>
                  <a:cubicBezTo>
                    <a:pt x="421" y="325"/>
                    <a:pt x="424" y="322"/>
                    <a:pt x="426" y="318"/>
                  </a:cubicBezTo>
                  <a:cubicBezTo>
                    <a:pt x="404" y="309"/>
                    <a:pt x="369" y="312"/>
                    <a:pt x="346" y="312"/>
                  </a:cubicBezTo>
                  <a:cubicBezTo>
                    <a:pt x="320" y="312"/>
                    <a:pt x="293" y="311"/>
                    <a:pt x="276" y="296"/>
                  </a:cubicBezTo>
                  <a:cubicBezTo>
                    <a:pt x="279" y="305"/>
                    <a:pt x="283" y="312"/>
                    <a:pt x="287" y="318"/>
                  </a:cubicBezTo>
                  <a:cubicBezTo>
                    <a:pt x="313" y="329"/>
                    <a:pt x="361" y="323"/>
                    <a:pt x="391" y="325"/>
                  </a:cubicBezTo>
                  <a:cubicBezTo>
                    <a:pt x="401" y="325"/>
                    <a:pt x="411" y="326"/>
                    <a:pt x="419" y="329"/>
                  </a:cubicBezTo>
                  <a:lnTo>
                    <a:pt x="419" y="329"/>
                  </a:lnTo>
                  <a:close/>
                  <a:moveTo>
                    <a:pt x="429" y="313"/>
                  </a:moveTo>
                  <a:lnTo>
                    <a:pt x="429" y="313"/>
                  </a:lnTo>
                  <a:cubicBezTo>
                    <a:pt x="432" y="309"/>
                    <a:pt x="434" y="305"/>
                    <a:pt x="437" y="301"/>
                  </a:cubicBezTo>
                  <a:cubicBezTo>
                    <a:pt x="428" y="298"/>
                    <a:pt x="420" y="296"/>
                    <a:pt x="411" y="295"/>
                  </a:cubicBezTo>
                  <a:cubicBezTo>
                    <a:pt x="411" y="295"/>
                    <a:pt x="411" y="295"/>
                    <a:pt x="410" y="295"/>
                  </a:cubicBezTo>
                  <a:cubicBezTo>
                    <a:pt x="388" y="291"/>
                    <a:pt x="366" y="292"/>
                    <a:pt x="343" y="293"/>
                  </a:cubicBezTo>
                  <a:cubicBezTo>
                    <a:pt x="328" y="293"/>
                    <a:pt x="314" y="292"/>
                    <a:pt x="302" y="288"/>
                  </a:cubicBezTo>
                  <a:cubicBezTo>
                    <a:pt x="301" y="288"/>
                    <a:pt x="301" y="288"/>
                    <a:pt x="301" y="288"/>
                  </a:cubicBezTo>
                  <a:cubicBezTo>
                    <a:pt x="291" y="285"/>
                    <a:pt x="282" y="279"/>
                    <a:pt x="275" y="269"/>
                  </a:cubicBezTo>
                  <a:cubicBezTo>
                    <a:pt x="274" y="270"/>
                    <a:pt x="273" y="271"/>
                    <a:pt x="272" y="272"/>
                  </a:cubicBezTo>
                  <a:cubicBezTo>
                    <a:pt x="273" y="277"/>
                    <a:pt x="273" y="281"/>
                    <a:pt x="274" y="285"/>
                  </a:cubicBezTo>
                  <a:cubicBezTo>
                    <a:pt x="288" y="304"/>
                    <a:pt x="316" y="307"/>
                    <a:pt x="346" y="307"/>
                  </a:cubicBezTo>
                  <a:cubicBezTo>
                    <a:pt x="371" y="307"/>
                    <a:pt x="406" y="303"/>
                    <a:pt x="429" y="313"/>
                  </a:cubicBezTo>
                  <a:lnTo>
                    <a:pt x="429" y="313"/>
                  </a:lnTo>
                  <a:close/>
                  <a:moveTo>
                    <a:pt x="498" y="216"/>
                  </a:moveTo>
                  <a:lnTo>
                    <a:pt x="498" y="216"/>
                  </a:lnTo>
                  <a:cubicBezTo>
                    <a:pt x="500" y="213"/>
                    <a:pt x="503" y="210"/>
                    <a:pt x="506" y="207"/>
                  </a:cubicBezTo>
                  <a:cubicBezTo>
                    <a:pt x="491" y="202"/>
                    <a:pt x="477" y="199"/>
                    <a:pt x="463" y="196"/>
                  </a:cubicBezTo>
                  <a:cubicBezTo>
                    <a:pt x="463" y="196"/>
                    <a:pt x="462" y="196"/>
                    <a:pt x="462" y="196"/>
                  </a:cubicBezTo>
                  <a:cubicBezTo>
                    <a:pt x="456" y="195"/>
                    <a:pt x="449" y="195"/>
                    <a:pt x="443" y="194"/>
                  </a:cubicBezTo>
                  <a:cubicBezTo>
                    <a:pt x="445" y="198"/>
                    <a:pt x="447" y="203"/>
                    <a:pt x="447" y="209"/>
                  </a:cubicBezTo>
                  <a:cubicBezTo>
                    <a:pt x="450" y="212"/>
                    <a:pt x="452" y="216"/>
                    <a:pt x="452" y="220"/>
                  </a:cubicBezTo>
                  <a:cubicBezTo>
                    <a:pt x="456" y="218"/>
                    <a:pt x="462" y="217"/>
                    <a:pt x="468" y="219"/>
                  </a:cubicBezTo>
                  <a:cubicBezTo>
                    <a:pt x="473" y="208"/>
                    <a:pt x="488" y="206"/>
                    <a:pt x="498" y="216"/>
                  </a:cubicBezTo>
                  <a:lnTo>
                    <a:pt x="498" y="216"/>
                  </a:lnTo>
                  <a:close/>
                  <a:moveTo>
                    <a:pt x="187" y="551"/>
                  </a:moveTo>
                  <a:lnTo>
                    <a:pt x="187" y="551"/>
                  </a:lnTo>
                  <a:lnTo>
                    <a:pt x="238" y="513"/>
                  </a:lnTo>
                  <a:cubicBezTo>
                    <a:pt x="236" y="508"/>
                    <a:pt x="233" y="504"/>
                    <a:pt x="231" y="499"/>
                  </a:cubicBezTo>
                  <a:lnTo>
                    <a:pt x="188" y="526"/>
                  </a:lnTo>
                  <a:cubicBezTo>
                    <a:pt x="185" y="528"/>
                    <a:pt x="182" y="523"/>
                    <a:pt x="185" y="521"/>
                  </a:cubicBezTo>
                  <a:lnTo>
                    <a:pt x="229" y="494"/>
                  </a:lnTo>
                  <a:cubicBezTo>
                    <a:pt x="227" y="491"/>
                    <a:pt x="225" y="487"/>
                    <a:pt x="224" y="483"/>
                  </a:cubicBezTo>
                  <a:lnTo>
                    <a:pt x="165" y="511"/>
                  </a:lnTo>
                  <a:cubicBezTo>
                    <a:pt x="171" y="524"/>
                    <a:pt x="178" y="538"/>
                    <a:pt x="187" y="551"/>
                  </a:cubicBezTo>
                  <a:lnTo>
                    <a:pt x="187" y="551"/>
                  </a:lnTo>
                  <a:close/>
                  <a:moveTo>
                    <a:pt x="241" y="518"/>
                  </a:moveTo>
                  <a:lnTo>
                    <a:pt x="241" y="518"/>
                  </a:lnTo>
                  <a:lnTo>
                    <a:pt x="190" y="556"/>
                  </a:lnTo>
                  <a:cubicBezTo>
                    <a:pt x="198" y="569"/>
                    <a:pt x="208" y="581"/>
                    <a:pt x="219" y="593"/>
                  </a:cubicBezTo>
                  <a:lnTo>
                    <a:pt x="259" y="545"/>
                  </a:lnTo>
                  <a:cubicBezTo>
                    <a:pt x="256" y="542"/>
                    <a:pt x="254" y="538"/>
                    <a:pt x="251" y="534"/>
                  </a:cubicBezTo>
                  <a:lnTo>
                    <a:pt x="213" y="572"/>
                  </a:lnTo>
                  <a:cubicBezTo>
                    <a:pt x="210" y="575"/>
                    <a:pt x="207" y="571"/>
                    <a:pt x="209" y="568"/>
                  </a:cubicBezTo>
                  <a:lnTo>
                    <a:pt x="248" y="530"/>
                  </a:lnTo>
                  <a:cubicBezTo>
                    <a:pt x="246" y="526"/>
                    <a:pt x="243" y="522"/>
                    <a:pt x="241" y="518"/>
                  </a:cubicBezTo>
                  <a:lnTo>
                    <a:pt x="241" y="518"/>
                  </a:lnTo>
                  <a:close/>
                  <a:moveTo>
                    <a:pt x="163" y="505"/>
                  </a:moveTo>
                  <a:lnTo>
                    <a:pt x="163" y="505"/>
                  </a:lnTo>
                  <a:lnTo>
                    <a:pt x="222" y="478"/>
                  </a:lnTo>
                  <a:cubicBezTo>
                    <a:pt x="220" y="474"/>
                    <a:pt x="219" y="470"/>
                    <a:pt x="218" y="466"/>
                  </a:cubicBezTo>
                  <a:lnTo>
                    <a:pt x="169" y="481"/>
                  </a:lnTo>
                  <a:cubicBezTo>
                    <a:pt x="166" y="482"/>
                    <a:pt x="164" y="476"/>
                    <a:pt x="168" y="475"/>
                  </a:cubicBezTo>
                  <a:lnTo>
                    <a:pt x="216" y="461"/>
                  </a:lnTo>
                  <a:cubicBezTo>
                    <a:pt x="214" y="456"/>
                    <a:pt x="213" y="451"/>
                    <a:pt x="212" y="445"/>
                  </a:cubicBezTo>
                  <a:lnTo>
                    <a:pt x="147" y="459"/>
                  </a:lnTo>
                  <a:cubicBezTo>
                    <a:pt x="151" y="475"/>
                    <a:pt x="156" y="490"/>
                    <a:pt x="163" y="505"/>
                  </a:cubicBezTo>
                  <a:lnTo>
                    <a:pt x="163" y="505"/>
                  </a:lnTo>
                  <a:close/>
                  <a:moveTo>
                    <a:pt x="146" y="454"/>
                  </a:moveTo>
                  <a:lnTo>
                    <a:pt x="146" y="454"/>
                  </a:lnTo>
                  <a:lnTo>
                    <a:pt x="210" y="440"/>
                  </a:lnTo>
                  <a:cubicBezTo>
                    <a:pt x="209" y="435"/>
                    <a:pt x="209" y="431"/>
                    <a:pt x="208" y="426"/>
                  </a:cubicBezTo>
                  <a:lnTo>
                    <a:pt x="157" y="431"/>
                  </a:lnTo>
                  <a:cubicBezTo>
                    <a:pt x="153" y="431"/>
                    <a:pt x="153" y="426"/>
                    <a:pt x="156" y="425"/>
                  </a:cubicBezTo>
                  <a:lnTo>
                    <a:pt x="207" y="421"/>
                  </a:lnTo>
                  <a:cubicBezTo>
                    <a:pt x="206" y="416"/>
                    <a:pt x="206" y="411"/>
                    <a:pt x="206" y="405"/>
                  </a:cubicBezTo>
                  <a:lnTo>
                    <a:pt x="140" y="404"/>
                  </a:lnTo>
                  <a:cubicBezTo>
                    <a:pt x="141" y="421"/>
                    <a:pt x="143" y="437"/>
                    <a:pt x="146" y="454"/>
                  </a:cubicBezTo>
                  <a:lnTo>
                    <a:pt x="146" y="454"/>
                  </a:lnTo>
                  <a:close/>
                  <a:moveTo>
                    <a:pt x="140" y="399"/>
                  </a:moveTo>
                  <a:lnTo>
                    <a:pt x="140" y="399"/>
                  </a:lnTo>
                  <a:lnTo>
                    <a:pt x="206" y="400"/>
                  </a:lnTo>
                  <a:cubicBezTo>
                    <a:pt x="205" y="395"/>
                    <a:pt x="205" y="391"/>
                    <a:pt x="206" y="387"/>
                  </a:cubicBezTo>
                  <a:lnTo>
                    <a:pt x="155" y="381"/>
                  </a:lnTo>
                  <a:cubicBezTo>
                    <a:pt x="151" y="381"/>
                    <a:pt x="152" y="375"/>
                    <a:pt x="156" y="375"/>
                  </a:cubicBezTo>
                  <a:lnTo>
                    <a:pt x="206" y="381"/>
                  </a:lnTo>
                  <a:cubicBezTo>
                    <a:pt x="206" y="375"/>
                    <a:pt x="207" y="370"/>
                    <a:pt x="207" y="364"/>
                  </a:cubicBezTo>
                  <a:lnTo>
                    <a:pt x="144" y="351"/>
                  </a:lnTo>
                  <a:cubicBezTo>
                    <a:pt x="141" y="367"/>
                    <a:pt x="140" y="383"/>
                    <a:pt x="140" y="399"/>
                  </a:cubicBezTo>
                  <a:lnTo>
                    <a:pt x="140" y="399"/>
                  </a:lnTo>
                  <a:close/>
                  <a:moveTo>
                    <a:pt x="144" y="346"/>
                  </a:moveTo>
                  <a:lnTo>
                    <a:pt x="144" y="346"/>
                  </a:lnTo>
                  <a:lnTo>
                    <a:pt x="208" y="359"/>
                  </a:lnTo>
                  <a:cubicBezTo>
                    <a:pt x="209" y="354"/>
                    <a:pt x="210" y="350"/>
                    <a:pt x="211" y="346"/>
                  </a:cubicBezTo>
                  <a:lnTo>
                    <a:pt x="162" y="330"/>
                  </a:lnTo>
                  <a:cubicBezTo>
                    <a:pt x="158" y="329"/>
                    <a:pt x="160" y="324"/>
                    <a:pt x="163" y="325"/>
                  </a:cubicBezTo>
                  <a:lnTo>
                    <a:pt x="212" y="340"/>
                  </a:lnTo>
                  <a:cubicBezTo>
                    <a:pt x="213" y="336"/>
                    <a:pt x="214" y="332"/>
                    <a:pt x="215" y="328"/>
                  </a:cubicBezTo>
                  <a:lnTo>
                    <a:pt x="157" y="299"/>
                  </a:lnTo>
                  <a:cubicBezTo>
                    <a:pt x="151" y="314"/>
                    <a:pt x="147" y="330"/>
                    <a:pt x="144" y="346"/>
                  </a:cubicBezTo>
                  <a:lnTo>
                    <a:pt x="144" y="346"/>
                  </a:lnTo>
                  <a:close/>
                  <a:moveTo>
                    <a:pt x="159" y="293"/>
                  </a:moveTo>
                  <a:lnTo>
                    <a:pt x="159" y="293"/>
                  </a:lnTo>
                  <a:lnTo>
                    <a:pt x="217" y="322"/>
                  </a:lnTo>
                  <a:cubicBezTo>
                    <a:pt x="219" y="318"/>
                    <a:pt x="220" y="314"/>
                    <a:pt x="222" y="310"/>
                  </a:cubicBezTo>
                  <a:lnTo>
                    <a:pt x="177" y="283"/>
                  </a:lnTo>
                  <a:cubicBezTo>
                    <a:pt x="174" y="281"/>
                    <a:pt x="177" y="276"/>
                    <a:pt x="180" y="278"/>
                  </a:cubicBezTo>
                  <a:lnTo>
                    <a:pt x="224" y="305"/>
                  </a:lnTo>
                  <a:cubicBezTo>
                    <a:pt x="226" y="300"/>
                    <a:pt x="228" y="296"/>
                    <a:pt x="230" y="292"/>
                  </a:cubicBezTo>
                  <a:lnTo>
                    <a:pt x="178" y="251"/>
                  </a:lnTo>
                  <a:cubicBezTo>
                    <a:pt x="170" y="265"/>
                    <a:pt x="164" y="279"/>
                    <a:pt x="159" y="293"/>
                  </a:cubicBezTo>
                  <a:lnTo>
                    <a:pt x="159" y="293"/>
                  </a:lnTo>
                  <a:close/>
                  <a:moveTo>
                    <a:pt x="180" y="246"/>
                  </a:moveTo>
                  <a:lnTo>
                    <a:pt x="180" y="246"/>
                  </a:lnTo>
                  <a:lnTo>
                    <a:pt x="233" y="287"/>
                  </a:lnTo>
                  <a:cubicBezTo>
                    <a:pt x="235" y="283"/>
                    <a:pt x="237" y="280"/>
                    <a:pt x="239" y="276"/>
                  </a:cubicBezTo>
                  <a:lnTo>
                    <a:pt x="200" y="239"/>
                  </a:lnTo>
                  <a:cubicBezTo>
                    <a:pt x="198" y="237"/>
                    <a:pt x="202" y="233"/>
                    <a:pt x="204" y="235"/>
                  </a:cubicBezTo>
                  <a:lnTo>
                    <a:pt x="242" y="271"/>
                  </a:lnTo>
                  <a:cubicBezTo>
                    <a:pt x="245" y="267"/>
                    <a:pt x="248" y="263"/>
                    <a:pt x="251" y="259"/>
                  </a:cubicBezTo>
                  <a:lnTo>
                    <a:pt x="207" y="208"/>
                  </a:lnTo>
                  <a:cubicBezTo>
                    <a:pt x="197" y="220"/>
                    <a:pt x="188" y="233"/>
                    <a:pt x="180" y="246"/>
                  </a:cubicBezTo>
                  <a:lnTo>
                    <a:pt x="180" y="246"/>
                  </a:lnTo>
                  <a:close/>
                  <a:moveTo>
                    <a:pt x="210" y="203"/>
                  </a:moveTo>
                  <a:lnTo>
                    <a:pt x="210" y="203"/>
                  </a:lnTo>
                  <a:lnTo>
                    <a:pt x="254" y="254"/>
                  </a:lnTo>
                  <a:cubicBezTo>
                    <a:pt x="257" y="251"/>
                    <a:pt x="260" y="247"/>
                    <a:pt x="263" y="244"/>
                  </a:cubicBezTo>
                  <a:lnTo>
                    <a:pt x="230" y="199"/>
                  </a:lnTo>
                  <a:cubicBezTo>
                    <a:pt x="228" y="196"/>
                    <a:pt x="233" y="193"/>
                    <a:pt x="235" y="196"/>
                  </a:cubicBezTo>
                  <a:lnTo>
                    <a:pt x="267" y="240"/>
                  </a:lnTo>
                  <a:cubicBezTo>
                    <a:pt x="270" y="236"/>
                    <a:pt x="273" y="233"/>
                    <a:pt x="277" y="230"/>
                  </a:cubicBezTo>
                  <a:lnTo>
                    <a:pt x="242" y="169"/>
                  </a:lnTo>
                  <a:cubicBezTo>
                    <a:pt x="231" y="180"/>
                    <a:pt x="220" y="191"/>
                    <a:pt x="210" y="203"/>
                  </a:cubicBezTo>
                  <a:lnTo>
                    <a:pt x="210" y="203"/>
                  </a:lnTo>
                  <a:close/>
                  <a:moveTo>
                    <a:pt x="246" y="166"/>
                  </a:moveTo>
                  <a:lnTo>
                    <a:pt x="246" y="166"/>
                  </a:lnTo>
                  <a:lnTo>
                    <a:pt x="281" y="226"/>
                  </a:lnTo>
                  <a:cubicBezTo>
                    <a:pt x="284" y="223"/>
                    <a:pt x="287" y="220"/>
                    <a:pt x="290" y="218"/>
                  </a:cubicBezTo>
                  <a:lnTo>
                    <a:pt x="267" y="165"/>
                  </a:lnTo>
                  <a:cubicBezTo>
                    <a:pt x="266" y="161"/>
                    <a:pt x="271" y="159"/>
                    <a:pt x="273" y="163"/>
                  </a:cubicBezTo>
                  <a:lnTo>
                    <a:pt x="295" y="214"/>
                  </a:lnTo>
                  <a:cubicBezTo>
                    <a:pt x="299" y="211"/>
                    <a:pt x="303" y="208"/>
                    <a:pt x="307" y="205"/>
                  </a:cubicBezTo>
                  <a:lnTo>
                    <a:pt x="284" y="137"/>
                  </a:lnTo>
                  <a:cubicBezTo>
                    <a:pt x="271" y="146"/>
                    <a:pt x="258" y="155"/>
                    <a:pt x="246" y="166"/>
                  </a:cubicBezTo>
                  <a:lnTo>
                    <a:pt x="246" y="166"/>
                  </a:lnTo>
                  <a:close/>
                  <a:moveTo>
                    <a:pt x="289" y="134"/>
                  </a:moveTo>
                  <a:lnTo>
                    <a:pt x="289" y="134"/>
                  </a:lnTo>
                  <a:lnTo>
                    <a:pt x="312" y="202"/>
                  </a:lnTo>
                  <a:cubicBezTo>
                    <a:pt x="316" y="200"/>
                    <a:pt x="319" y="198"/>
                    <a:pt x="323" y="196"/>
                  </a:cubicBezTo>
                  <a:lnTo>
                    <a:pt x="310" y="139"/>
                  </a:lnTo>
                  <a:cubicBezTo>
                    <a:pt x="309" y="135"/>
                    <a:pt x="314" y="134"/>
                    <a:pt x="315" y="137"/>
                  </a:cubicBezTo>
                  <a:lnTo>
                    <a:pt x="328" y="193"/>
                  </a:lnTo>
                  <a:cubicBezTo>
                    <a:pt x="332" y="191"/>
                    <a:pt x="336" y="189"/>
                    <a:pt x="340" y="187"/>
                  </a:cubicBezTo>
                  <a:lnTo>
                    <a:pt x="331" y="113"/>
                  </a:lnTo>
                  <a:cubicBezTo>
                    <a:pt x="316" y="119"/>
                    <a:pt x="302" y="126"/>
                    <a:pt x="289" y="134"/>
                  </a:cubicBezTo>
                  <a:lnTo>
                    <a:pt x="289" y="134"/>
                  </a:lnTo>
                  <a:close/>
                  <a:moveTo>
                    <a:pt x="336" y="111"/>
                  </a:moveTo>
                  <a:lnTo>
                    <a:pt x="336" y="111"/>
                  </a:lnTo>
                  <a:lnTo>
                    <a:pt x="346" y="185"/>
                  </a:lnTo>
                  <a:cubicBezTo>
                    <a:pt x="350" y="183"/>
                    <a:pt x="354" y="181"/>
                    <a:pt x="359" y="180"/>
                  </a:cubicBezTo>
                  <a:lnTo>
                    <a:pt x="357" y="118"/>
                  </a:lnTo>
                  <a:cubicBezTo>
                    <a:pt x="357" y="114"/>
                    <a:pt x="362" y="114"/>
                    <a:pt x="362" y="118"/>
                  </a:cubicBezTo>
                  <a:lnTo>
                    <a:pt x="364" y="178"/>
                  </a:lnTo>
                  <a:cubicBezTo>
                    <a:pt x="369" y="176"/>
                    <a:pt x="373" y="175"/>
                    <a:pt x="377" y="174"/>
                  </a:cubicBezTo>
                  <a:lnTo>
                    <a:pt x="383" y="97"/>
                  </a:lnTo>
                  <a:cubicBezTo>
                    <a:pt x="367" y="100"/>
                    <a:pt x="351" y="105"/>
                    <a:pt x="336" y="111"/>
                  </a:cubicBezTo>
                  <a:lnTo>
                    <a:pt x="336" y="111"/>
                  </a:lnTo>
                  <a:close/>
                  <a:moveTo>
                    <a:pt x="388" y="96"/>
                  </a:moveTo>
                  <a:lnTo>
                    <a:pt x="388" y="96"/>
                  </a:lnTo>
                  <a:lnTo>
                    <a:pt x="383" y="173"/>
                  </a:lnTo>
                  <a:cubicBezTo>
                    <a:pt x="388" y="172"/>
                    <a:pt x="393" y="171"/>
                    <a:pt x="398" y="170"/>
                  </a:cubicBezTo>
                  <a:lnTo>
                    <a:pt x="408" y="109"/>
                  </a:lnTo>
                  <a:cubicBezTo>
                    <a:pt x="408" y="106"/>
                    <a:pt x="414" y="107"/>
                    <a:pt x="413" y="110"/>
                  </a:cubicBezTo>
                  <a:lnTo>
                    <a:pt x="404" y="169"/>
                  </a:lnTo>
                  <a:cubicBezTo>
                    <a:pt x="408" y="169"/>
                    <a:pt x="412" y="169"/>
                    <a:pt x="416" y="168"/>
                  </a:cubicBezTo>
                  <a:lnTo>
                    <a:pt x="436" y="91"/>
                  </a:lnTo>
                  <a:cubicBezTo>
                    <a:pt x="420" y="92"/>
                    <a:pt x="404" y="93"/>
                    <a:pt x="388" y="96"/>
                  </a:cubicBezTo>
                  <a:lnTo>
                    <a:pt x="388" y="96"/>
                  </a:lnTo>
                  <a:close/>
                  <a:moveTo>
                    <a:pt x="442" y="91"/>
                  </a:moveTo>
                  <a:lnTo>
                    <a:pt x="442" y="91"/>
                  </a:lnTo>
                  <a:lnTo>
                    <a:pt x="422" y="168"/>
                  </a:lnTo>
                  <a:cubicBezTo>
                    <a:pt x="427" y="168"/>
                    <a:pt x="432" y="168"/>
                    <a:pt x="437" y="168"/>
                  </a:cubicBezTo>
                  <a:lnTo>
                    <a:pt x="456" y="108"/>
                  </a:lnTo>
                  <a:cubicBezTo>
                    <a:pt x="457" y="104"/>
                    <a:pt x="463" y="106"/>
                    <a:pt x="462" y="109"/>
                  </a:cubicBezTo>
                  <a:lnTo>
                    <a:pt x="443" y="169"/>
                  </a:lnTo>
                  <a:cubicBezTo>
                    <a:pt x="448" y="169"/>
                    <a:pt x="452" y="170"/>
                    <a:pt x="457" y="171"/>
                  </a:cubicBezTo>
                  <a:lnTo>
                    <a:pt x="489" y="95"/>
                  </a:lnTo>
                  <a:cubicBezTo>
                    <a:pt x="473" y="93"/>
                    <a:pt x="457" y="91"/>
                    <a:pt x="442" y="91"/>
                  </a:cubicBezTo>
                  <a:lnTo>
                    <a:pt x="442" y="91"/>
                  </a:lnTo>
                  <a:close/>
                  <a:moveTo>
                    <a:pt x="495" y="96"/>
                  </a:moveTo>
                  <a:lnTo>
                    <a:pt x="495" y="96"/>
                  </a:lnTo>
                  <a:lnTo>
                    <a:pt x="463" y="172"/>
                  </a:lnTo>
                  <a:cubicBezTo>
                    <a:pt x="467" y="172"/>
                    <a:pt x="471" y="173"/>
                    <a:pt x="475" y="174"/>
                  </a:cubicBezTo>
                  <a:lnTo>
                    <a:pt x="507" y="113"/>
                  </a:lnTo>
                  <a:cubicBezTo>
                    <a:pt x="509" y="110"/>
                    <a:pt x="514" y="112"/>
                    <a:pt x="512" y="116"/>
                  </a:cubicBezTo>
                  <a:lnTo>
                    <a:pt x="481" y="176"/>
                  </a:lnTo>
                  <a:cubicBezTo>
                    <a:pt x="486" y="177"/>
                    <a:pt x="492" y="179"/>
                    <a:pt x="497" y="181"/>
                  </a:cubicBezTo>
                  <a:lnTo>
                    <a:pt x="541" y="108"/>
                  </a:lnTo>
                  <a:cubicBezTo>
                    <a:pt x="526" y="103"/>
                    <a:pt x="510" y="99"/>
                    <a:pt x="495" y="96"/>
                  </a:cubicBezTo>
                  <a:lnTo>
                    <a:pt x="495" y="96"/>
                  </a:lnTo>
                  <a:close/>
                  <a:moveTo>
                    <a:pt x="393" y="265"/>
                  </a:moveTo>
                  <a:lnTo>
                    <a:pt x="393" y="265"/>
                  </a:lnTo>
                  <a:cubicBezTo>
                    <a:pt x="393" y="266"/>
                    <a:pt x="393" y="266"/>
                    <a:pt x="393" y="267"/>
                  </a:cubicBezTo>
                  <a:cubicBezTo>
                    <a:pt x="392" y="267"/>
                    <a:pt x="392" y="267"/>
                    <a:pt x="391" y="268"/>
                  </a:cubicBezTo>
                  <a:cubicBezTo>
                    <a:pt x="391" y="268"/>
                    <a:pt x="391" y="268"/>
                    <a:pt x="391" y="268"/>
                  </a:cubicBezTo>
                  <a:cubicBezTo>
                    <a:pt x="386" y="269"/>
                    <a:pt x="381" y="268"/>
                    <a:pt x="377" y="268"/>
                  </a:cubicBezTo>
                  <a:cubicBezTo>
                    <a:pt x="376" y="268"/>
                    <a:pt x="376" y="268"/>
                    <a:pt x="375" y="269"/>
                  </a:cubicBezTo>
                  <a:cubicBezTo>
                    <a:pt x="376" y="274"/>
                    <a:pt x="379" y="281"/>
                    <a:pt x="385" y="287"/>
                  </a:cubicBezTo>
                  <a:cubicBezTo>
                    <a:pt x="389" y="287"/>
                    <a:pt x="393" y="287"/>
                    <a:pt x="398" y="288"/>
                  </a:cubicBezTo>
                  <a:lnTo>
                    <a:pt x="410" y="236"/>
                  </a:lnTo>
                  <a:cubicBezTo>
                    <a:pt x="396" y="232"/>
                    <a:pt x="393" y="208"/>
                    <a:pt x="411" y="204"/>
                  </a:cubicBezTo>
                  <a:cubicBezTo>
                    <a:pt x="411" y="200"/>
                    <a:pt x="413" y="197"/>
                    <a:pt x="416" y="194"/>
                  </a:cubicBezTo>
                  <a:cubicBezTo>
                    <a:pt x="406" y="195"/>
                    <a:pt x="396" y="196"/>
                    <a:pt x="387" y="198"/>
                  </a:cubicBezTo>
                  <a:lnTo>
                    <a:pt x="390" y="227"/>
                  </a:lnTo>
                  <a:cubicBezTo>
                    <a:pt x="390" y="227"/>
                    <a:pt x="390" y="227"/>
                    <a:pt x="390" y="228"/>
                  </a:cubicBezTo>
                  <a:lnTo>
                    <a:pt x="390" y="231"/>
                  </a:lnTo>
                  <a:cubicBezTo>
                    <a:pt x="390" y="234"/>
                    <a:pt x="385" y="235"/>
                    <a:pt x="384" y="231"/>
                  </a:cubicBezTo>
                  <a:lnTo>
                    <a:pt x="384" y="229"/>
                  </a:lnTo>
                  <a:lnTo>
                    <a:pt x="373" y="221"/>
                  </a:lnTo>
                  <a:cubicBezTo>
                    <a:pt x="370" y="223"/>
                    <a:pt x="368" y="227"/>
                    <a:pt x="368" y="231"/>
                  </a:cubicBezTo>
                  <a:cubicBezTo>
                    <a:pt x="368" y="239"/>
                    <a:pt x="374" y="245"/>
                    <a:pt x="382" y="245"/>
                  </a:cubicBezTo>
                  <a:cubicBezTo>
                    <a:pt x="383" y="245"/>
                    <a:pt x="384" y="245"/>
                    <a:pt x="386" y="245"/>
                  </a:cubicBezTo>
                  <a:lnTo>
                    <a:pt x="386" y="244"/>
                  </a:lnTo>
                  <a:cubicBezTo>
                    <a:pt x="385" y="240"/>
                    <a:pt x="391" y="239"/>
                    <a:pt x="391" y="243"/>
                  </a:cubicBezTo>
                  <a:lnTo>
                    <a:pt x="391" y="246"/>
                  </a:lnTo>
                  <a:cubicBezTo>
                    <a:pt x="392" y="246"/>
                    <a:pt x="392" y="246"/>
                    <a:pt x="392" y="247"/>
                  </a:cubicBezTo>
                  <a:lnTo>
                    <a:pt x="393" y="265"/>
                  </a:lnTo>
                  <a:cubicBezTo>
                    <a:pt x="393" y="265"/>
                    <a:pt x="393" y="265"/>
                    <a:pt x="393" y="265"/>
                  </a:cubicBezTo>
                  <a:lnTo>
                    <a:pt x="393" y="265"/>
                  </a:lnTo>
                  <a:close/>
                  <a:moveTo>
                    <a:pt x="372" y="214"/>
                  </a:moveTo>
                  <a:lnTo>
                    <a:pt x="372" y="214"/>
                  </a:lnTo>
                  <a:lnTo>
                    <a:pt x="374" y="215"/>
                  </a:lnTo>
                  <a:cubicBezTo>
                    <a:pt x="374" y="215"/>
                    <a:pt x="374" y="215"/>
                    <a:pt x="375" y="215"/>
                  </a:cubicBezTo>
                  <a:lnTo>
                    <a:pt x="384" y="222"/>
                  </a:lnTo>
                  <a:lnTo>
                    <a:pt x="382" y="199"/>
                  </a:lnTo>
                  <a:cubicBezTo>
                    <a:pt x="374" y="201"/>
                    <a:pt x="367" y="203"/>
                    <a:pt x="360" y="206"/>
                  </a:cubicBezTo>
                  <a:cubicBezTo>
                    <a:pt x="346" y="221"/>
                    <a:pt x="347" y="238"/>
                    <a:pt x="356" y="250"/>
                  </a:cubicBezTo>
                  <a:cubicBezTo>
                    <a:pt x="357" y="250"/>
                    <a:pt x="357" y="250"/>
                    <a:pt x="357" y="250"/>
                  </a:cubicBezTo>
                  <a:cubicBezTo>
                    <a:pt x="364" y="259"/>
                    <a:pt x="376" y="264"/>
                    <a:pt x="387" y="263"/>
                  </a:cubicBezTo>
                  <a:lnTo>
                    <a:pt x="386" y="250"/>
                  </a:lnTo>
                  <a:cubicBezTo>
                    <a:pt x="385" y="251"/>
                    <a:pt x="383" y="251"/>
                    <a:pt x="382" y="251"/>
                  </a:cubicBezTo>
                  <a:cubicBezTo>
                    <a:pt x="371" y="251"/>
                    <a:pt x="362" y="242"/>
                    <a:pt x="362" y="231"/>
                  </a:cubicBezTo>
                  <a:cubicBezTo>
                    <a:pt x="362" y="226"/>
                    <a:pt x="365" y="221"/>
                    <a:pt x="368" y="217"/>
                  </a:cubicBezTo>
                  <a:cubicBezTo>
                    <a:pt x="367" y="215"/>
                    <a:pt x="370" y="212"/>
                    <a:pt x="372" y="214"/>
                  </a:cubicBezTo>
                  <a:lnTo>
                    <a:pt x="372" y="214"/>
                  </a:lnTo>
                  <a:close/>
                  <a:moveTo>
                    <a:pt x="370" y="266"/>
                  </a:moveTo>
                  <a:lnTo>
                    <a:pt x="370" y="266"/>
                  </a:lnTo>
                  <a:cubicBezTo>
                    <a:pt x="364" y="263"/>
                    <a:pt x="358" y="260"/>
                    <a:pt x="354" y="255"/>
                  </a:cubicBezTo>
                  <a:cubicBezTo>
                    <a:pt x="334" y="260"/>
                    <a:pt x="317" y="245"/>
                    <a:pt x="311" y="233"/>
                  </a:cubicBezTo>
                  <a:cubicBezTo>
                    <a:pt x="304" y="238"/>
                    <a:pt x="297" y="244"/>
                    <a:pt x="291" y="250"/>
                  </a:cubicBezTo>
                  <a:lnTo>
                    <a:pt x="303" y="253"/>
                  </a:lnTo>
                  <a:cubicBezTo>
                    <a:pt x="304" y="253"/>
                    <a:pt x="304" y="253"/>
                    <a:pt x="304" y="253"/>
                  </a:cubicBezTo>
                  <a:lnTo>
                    <a:pt x="307" y="254"/>
                  </a:lnTo>
                  <a:cubicBezTo>
                    <a:pt x="307" y="254"/>
                    <a:pt x="308" y="254"/>
                    <a:pt x="308" y="255"/>
                  </a:cubicBezTo>
                  <a:cubicBezTo>
                    <a:pt x="309" y="255"/>
                    <a:pt x="309" y="255"/>
                    <a:pt x="309" y="256"/>
                  </a:cubicBezTo>
                  <a:cubicBezTo>
                    <a:pt x="323" y="272"/>
                    <a:pt x="357" y="272"/>
                    <a:pt x="370" y="266"/>
                  </a:cubicBezTo>
                  <a:lnTo>
                    <a:pt x="370" y="266"/>
                  </a:lnTo>
                  <a:close/>
                  <a:moveTo>
                    <a:pt x="350" y="250"/>
                  </a:moveTo>
                  <a:lnTo>
                    <a:pt x="350" y="250"/>
                  </a:lnTo>
                  <a:cubicBezTo>
                    <a:pt x="342" y="239"/>
                    <a:pt x="341" y="225"/>
                    <a:pt x="350" y="210"/>
                  </a:cubicBezTo>
                  <a:cubicBezTo>
                    <a:pt x="338" y="215"/>
                    <a:pt x="326" y="222"/>
                    <a:pt x="315" y="230"/>
                  </a:cubicBezTo>
                  <a:cubicBezTo>
                    <a:pt x="320" y="240"/>
                    <a:pt x="334" y="252"/>
                    <a:pt x="350" y="250"/>
                  </a:cubicBezTo>
                  <a:lnTo>
                    <a:pt x="350" y="250"/>
                  </a:lnTo>
                  <a:close/>
                  <a:moveTo>
                    <a:pt x="305" y="260"/>
                  </a:moveTo>
                  <a:lnTo>
                    <a:pt x="305" y="260"/>
                  </a:lnTo>
                  <a:lnTo>
                    <a:pt x="305" y="259"/>
                  </a:lnTo>
                  <a:cubicBezTo>
                    <a:pt x="303" y="265"/>
                    <a:pt x="303" y="277"/>
                    <a:pt x="304" y="283"/>
                  </a:cubicBezTo>
                  <a:cubicBezTo>
                    <a:pt x="315" y="287"/>
                    <a:pt x="328" y="287"/>
                    <a:pt x="343" y="287"/>
                  </a:cubicBezTo>
                  <a:cubicBezTo>
                    <a:pt x="355" y="287"/>
                    <a:pt x="366" y="287"/>
                    <a:pt x="377" y="287"/>
                  </a:cubicBezTo>
                  <a:cubicBezTo>
                    <a:pt x="373" y="282"/>
                    <a:pt x="371" y="276"/>
                    <a:pt x="370" y="272"/>
                  </a:cubicBezTo>
                  <a:cubicBezTo>
                    <a:pt x="353" y="278"/>
                    <a:pt x="320" y="276"/>
                    <a:pt x="305" y="260"/>
                  </a:cubicBezTo>
                  <a:lnTo>
                    <a:pt x="305" y="260"/>
                  </a:lnTo>
                  <a:close/>
                  <a:moveTo>
                    <a:pt x="315" y="346"/>
                  </a:moveTo>
                  <a:lnTo>
                    <a:pt x="315" y="346"/>
                  </a:lnTo>
                  <a:cubicBezTo>
                    <a:pt x="311" y="345"/>
                    <a:pt x="308" y="343"/>
                    <a:pt x="304" y="341"/>
                  </a:cubicBezTo>
                  <a:cubicBezTo>
                    <a:pt x="300" y="344"/>
                    <a:pt x="296" y="346"/>
                    <a:pt x="293" y="349"/>
                  </a:cubicBezTo>
                  <a:cubicBezTo>
                    <a:pt x="293" y="349"/>
                    <a:pt x="292" y="350"/>
                    <a:pt x="292" y="350"/>
                  </a:cubicBezTo>
                  <a:cubicBezTo>
                    <a:pt x="285" y="356"/>
                    <a:pt x="279" y="362"/>
                    <a:pt x="274" y="367"/>
                  </a:cubicBezTo>
                  <a:cubicBezTo>
                    <a:pt x="274" y="367"/>
                    <a:pt x="274" y="368"/>
                    <a:pt x="274" y="368"/>
                  </a:cubicBezTo>
                  <a:cubicBezTo>
                    <a:pt x="272" y="370"/>
                    <a:pt x="270" y="373"/>
                    <a:pt x="268" y="375"/>
                  </a:cubicBezTo>
                  <a:cubicBezTo>
                    <a:pt x="268" y="376"/>
                    <a:pt x="268" y="376"/>
                    <a:pt x="268" y="376"/>
                  </a:cubicBezTo>
                  <a:cubicBezTo>
                    <a:pt x="261" y="386"/>
                    <a:pt x="258" y="395"/>
                    <a:pt x="257" y="403"/>
                  </a:cubicBezTo>
                  <a:cubicBezTo>
                    <a:pt x="255" y="415"/>
                    <a:pt x="256" y="431"/>
                    <a:pt x="249" y="441"/>
                  </a:cubicBezTo>
                  <a:cubicBezTo>
                    <a:pt x="260" y="440"/>
                    <a:pt x="263" y="437"/>
                    <a:pt x="270" y="431"/>
                  </a:cubicBezTo>
                  <a:cubicBezTo>
                    <a:pt x="263" y="401"/>
                    <a:pt x="285" y="362"/>
                    <a:pt x="315" y="346"/>
                  </a:cubicBezTo>
                  <a:lnTo>
                    <a:pt x="315" y="346"/>
                  </a:lnTo>
                  <a:close/>
                  <a:moveTo>
                    <a:pt x="318" y="401"/>
                  </a:moveTo>
                  <a:lnTo>
                    <a:pt x="318" y="401"/>
                  </a:lnTo>
                  <a:cubicBezTo>
                    <a:pt x="317" y="402"/>
                    <a:pt x="317" y="403"/>
                    <a:pt x="316" y="405"/>
                  </a:cubicBezTo>
                  <a:cubicBezTo>
                    <a:pt x="310" y="417"/>
                    <a:pt x="317" y="427"/>
                    <a:pt x="324" y="427"/>
                  </a:cubicBezTo>
                  <a:cubicBezTo>
                    <a:pt x="342" y="427"/>
                    <a:pt x="341" y="402"/>
                    <a:pt x="318" y="401"/>
                  </a:cubicBezTo>
                  <a:lnTo>
                    <a:pt x="318" y="401"/>
                  </a:lnTo>
                  <a:close/>
                  <a:moveTo>
                    <a:pt x="286" y="347"/>
                  </a:moveTo>
                  <a:lnTo>
                    <a:pt x="286" y="347"/>
                  </a:lnTo>
                  <a:cubicBezTo>
                    <a:pt x="277" y="340"/>
                    <a:pt x="266" y="331"/>
                    <a:pt x="261" y="320"/>
                  </a:cubicBezTo>
                  <a:cubicBezTo>
                    <a:pt x="260" y="326"/>
                    <a:pt x="260" y="332"/>
                    <a:pt x="262" y="338"/>
                  </a:cubicBezTo>
                  <a:lnTo>
                    <a:pt x="262" y="338"/>
                  </a:lnTo>
                  <a:cubicBezTo>
                    <a:pt x="264" y="347"/>
                    <a:pt x="268" y="355"/>
                    <a:pt x="272" y="361"/>
                  </a:cubicBezTo>
                  <a:cubicBezTo>
                    <a:pt x="276" y="357"/>
                    <a:pt x="281" y="352"/>
                    <a:pt x="286" y="347"/>
                  </a:cubicBezTo>
                  <a:lnTo>
                    <a:pt x="286" y="347"/>
                  </a:lnTo>
                  <a:close/>
                  <a:moveTo>
                    <a:pt x="266" y="460"/>
                  </a:moveTo>
                  <a:lnTo>
                    <a:pt x="266" y="460"/>
                  </a:lnTo>
                  <a:cubicBezTo>
                    <a:pt x="266" y="468"/>
                    <a:pt x="267" y="476"/>
                    <a:pt x="266" y="484"/>
                  </a:cubicBezTo>
                  <a:cubicBezTo>
                    <a:pt x="275" y="483"/>
                    <a:pt x="278" y="481"/>
                    <a:pt x="283" y="476"/>
                  </a:cubicBezTo>
                  <a:cubicBezTo>
                    <a:pt x="277" y="472"/>
                    <a:pt x="271" y="467"/>
                    <a:pt x="266" y="460"/>
                  </a:cubicBezTo>
                  <a:lnTo>
                    <a:pt x="266" y="460"/>
                  </a:lnTo>
                  <a:close/>
                  <a:moveTo>
                    <a:pt x="263" y="356"/>
                  </a:moveTo>
                  <a:lnTo>
                    <a:pt x="263" y="356"/>
                  </a:lnTo>
                  <a:lnTo>
                    <a:pt x="252" y="362"/>
                  </a:lnTo>
                  <a:lnTo>
                    <a:pt x="258" y="374"/>
                  </a:lnTo>
                  <a:cubicBezTo>
                    <a:pt x="260" y="373"/>
                    <a:pt x="262" y="372"/>
                    <a:pt x="264" y="372"/>
                  </a:cubicBezTo>
                  <a:cubicBezTo>
                    <a:pt x="265" y="370"/>
                    <a:pt x="267" y="368"/>
                    <a:pt x="269" y="366"/>
                  </a:cubicBezTo>
                  <a:cubicBezTo>
                    <a:pt x="267" y="363"/>
                    <a:pt x="265" y="359"/>
                    <a:pt x="263" y="356"/>
                  </a:cubicBezTo>
                  <a:lnTo>
                    <a:pt x="263" y="356"/>
                  </a:lnTo>
                  <a:close/>
                  <a:moveTo>
                    <a:pt x="232" y="406"/>
                  </a:moveTo>
                  <a:lnTo>
                    <a:pt x="232" y="406"/>
                  </a:lnTo>
                  <a:cubicBezTo>
                    <a:pt x="232" y="408"/>
                    <a:pt x="232" y="411"/>
                    <a:pt x="232" y="413"/>
                  </a:cubicBezTo>
                  <a:cubicBezTo>
                    <a:pt x="238" y="409"/>
                    <a:pt x="246" y="403"/>
                    <a:pt x="251" y="402"/>
                  </a:cubicBezTo>
                  <a:cubicBezTo>
                    <a:pt x="253" y="395"/>
                    <a:pt x="255" y="388"/>
                    <a:pt x="259" y="379"/>
                  </a:cubicBezTo>
                  <a:cubicBezTo>
                    <a:pt x="259" y="380"/>
                    <a:pt x="258" y="380"/>
                    <a:pt x="258" y="380"/>
                  </a:cubicBezTo>
                  <a:cubicBezTo>
                    <a:pt x="258" y="380"/>
                    <a:pt x="258" y="380"/>
                    <a:pt x="258" y="380"/>
                  </a:cubicBezTo>
                  <a:cubicBezTo>
                    <a:pt x="246" y="387"/>
                    <a:pt x="234" y="401"/>
                    <a:pt x="232" y="406"/>
                  </a:cubicBezTo>
                  <a:lnTo>
                    <a:pt x="232" y="406"/>
                  </a:lnTo>
                  <a:close/>
                  <a:moveTo>
                    <a:pt x="233" y="371"/>
                  </a:moveTo>
                  <a:lnTo>
                    <a:pt x="233" y="371"/>
                  </a:lnTo>
                  <a:cubicBezTo>
                    <a:pt x="232" y="379"/>
                    <a:pt x="231" y="388"/>
                    <a:pt x="232" y="397"/>
                  </a:cubicBezTo>
                  <a:cubicBezTo>
                    <a:pt x="234" y="393"/>
                    <a:pt x="238" y="389"/>
                    <a:pt x="242" y="385"/>
                  </a:cubicBezTo>
                  <a:lnTo>
                    <a:pt x="233" y="371"/>
                  </a:lnTo>
                  <a:lnTo>
                    <a:pt x="233" y="371"/>
                  </a:lnTo>
                  <a:close/>
                  <a:moveTo>
                    <a:pt x="236" y="352"/>
                  </a:moveTo>
                  <a:lnTo>
                    <a:pt x="236" y="352"/>
                  </a:lnTo>
                  <a:cubicBezTo>
                    <a:pt x="235" y="355"/>
                    <a:pt x="235" y="359"/>
                    <a:pt x="234" y="362"/>
                  </a:cubicBezTo>
                  <a:lnTo>
                    <a:pt x="246" y="381"/>
                  </a:lnTo>
                  <a:cubicBezTo>
                    <a:pt x="248" y="380"/>
                    <a:pt x="251" y="378"/>
                    <a:pt x="253" y="377"/>
                  </a:cubicBezTo>
                  <a:cubicBezTo>
                    <a:pt x="243" y="357"/>
                    <a:pt x="241" y="361"/>
                    <a:pt x="260" y="351"/>
                  </a:cubicBezTo>
                  <a:cubicBezTo>
                    <a:pt x="259" y="348"/>
                    <a:pt x="258" y="345"/>
                    <a:pt x="257" y="342"/>
                  </a:cubicBezTo>
                  <a:cubicBezTo>
                    <a:pt x="252" y="343"/>
                    <a:pt x="243" y="347"/>
                    <a:pt x="236" y="352"/>
                  </a:cubicBezTo>
                  <a:lnTo>
                    <a:pt x="236" y="352"/>
                  </a:lnTo>
                  <a:close/>
                  <a:moveTo>
                    <a:pt x="267" y="279"/>
                  </a:moveTo>
                  <a:lnTo>
                    <a:pt x="267" y="279"/>
                  </a:lnTo>
                  <a:cubicBezTo>
                    <a:pt x="254" y="299"/>
                    <a:pt x="244" y="321"/>
                    <a:pt x="238" y="344"/>
                  </a:cubicBezTo>
                  <a:cubicBezTo>
                    <a:pt x="244" y="340"/>
                    <a:pt x="251" y="338"/>
                    <a:pt x="255" y="336"/>
                  </a:cubicBezTo>
                  <a:cubicBezTo>
                    <a:pt x="254" y="328"/>
                    <a:pt x="254" y="319"/>
                    <a:pt x="258" y="309"/>
                  </a:cubicBezTo>
                  <a:cubicBezTo>
                    <a:pt x="259" y="306"/>
                    <a:pt x="263" y="306"/>
                    <a:pt x="263" y="310"/>
                  </a:cubicBezTo>
                  <a:cubicBezTo>
                    <a:pt x="265" y="324"/>
                    <a:pt x="280" y="335"/>
                    <a:pt x="291" y="344"/>
                  </a:cubicBezTo>
                  <a:cubicBezTo>
                    <a:pt x="293" y="342"/>
                    <a:pt x="296" y="339"/>
                    <a:pt x="299" y="337"/>
                  </a:cubicBezTo>
                  <a:cubicBezTo>
                    <a:pt x="283" y="325"/>
                    <a:pt x="271" y="308"/>
                    <a:pt x="267" y="279"/>
                  </a:cubicBezTo>
                  <a:lnTo>
                    <a:pt x="267" y="279"/>
                  </a:lnTo>
                  <a:close/>
                  <a:moveTo>
                    <a:pt x="287" y="255"/>
                  </a:moveTo>
                  <a:lnTo>
                    <a:pt x="287" y="255"/>
                  </a:lnTo>
                  <a:cubicBezTo>
                    <a:pt x="284" y="258"/>
                    <a:pt x="281" y="261"/>
                    <a:pt x="278" y="265"/>
                  </a:cubicBezTo>
                  <a:cubicBezTo>
                    <a:pt x="284" y="273"/>
                    <a:pt x="290" y="278"/>
                    <a:pt x="298" y="281"/>
                  </a:cubicBezTo>
                  <a:cubicBezTo>
                    <a:pt x="297" y="274"/>
                    <a:pt x="297" y="264"/>
                    <a:pt x="299" y="258"/>
                  </a:cubicBezTo>
                  <a:lnTo>
                    <a:pt x="287" y="255"/>
                  </a:lnTo>
                  <a:lnTo>
                    <a:pt x="287" y="255"/>
                  </a:lnTo>
                  <a:close/>
                  <a:moveTo>
                    <a:pt x="445" y="236"/>
                  </a:moveTo>
                  <a:lnTo>
                    <a:pt x="445" y="236"/>
                  </a:lnTo>
                  <a:cubicBezTo>
                    <a:pt x="442" y="238"/>
                    <a:pt x="439" y="239"/>
                    <a:pt x="435" y="239"/>
                  </a:cubicBezTo>
                  <a:cubicBezTo>
                    <a:pt x="434" y="247"/>
                    <a:pt x="433" y="255"/>
                    <a:pt x="434" y="263"/>
                  </a:cubicBezTo>
                  <a:lnTo>
                    <a:pt x="449" y="247"/>
                  </a:lnTo>
                  <a:cubicBezTo>
                    <a:pt x="446" y="243"/>
                    <a:pt x="445" y="240"/>
                    <a:pt x="445" y="236"/>
                  </a:cubicBezTo>
                  <a:lnTo>
                    <a:pt x="445" y="236"/>
                  </a:lnTo>
                  <a:close/>
                  <a:moveTo>
                    <a:pt x="428" y="253"/>
                  </a:moveTo>
                  <a:lnTo>
                    <a:pt x="428" y="253"/>
                  </a:lnTo>
                  <a:cubicBezTo>
                    <a:pt x="424" y="252"/>
                    <a:pt x="420" y="251"/>
                    <a:pt x="418" y="247"/>
                  </a:cubicBezTo>
                  <a:cubicBezTo>
                    <a:pt x="417" y="245"/>
                    <a:pt x="423" y="246"/>
                    <a:pt x="424" y="246"/>
                  </a:cubicBezTo>
                  <a:cubicBezTo>
                    <a:pt x="426" y="246"/>
                    <a:pt x="427" y="245"/>
                    <a:pt x="429" y="245"/>
                  </a:cubicBezTo>
                  <a:cubicBezTo>
                    <a:pt x="429" y="242"/>
                    <a:pt x="429" y="239"/>
                    <a:pt x="430" y="236"/>
                  </a:cubicBezTo>
                  <a:cubicBezTo>
                    <a:pt x="430" y="236"/>
                    <a:pt x="430" y="235"/>
                    <a:pt x="430" y="235"/>
                  </a:cubicBezTo>
                  <a:cubicBezTo>
                    <a:pt x="430" y="234"/>
                    <a:pt x="430" y="233"/>
                    <a:pt x="430" y="232"/>
                  </a:cubicBezTo>
                  <a:cubicBezTo>
                    <a:pt x="431" y="229"/>
                    <a:pt x="436" y="229"/>
                    <a:pt x="436" y="233"/>
                  </a:cubicBezTo>
                  <a:cubicBezTo>
                    <a:pt x="452" y="232"/>
                    <a:pt x="449" y="208"/>
                    <a:pt x="432" y="212"/>
                  </a:cubicBezTo>
                  <a:cubicBezTo>
                    <a:pt x="428" y="212"/>
                    <a:pt x="427" y="207"/>
                    <a:pt x="431" y="206"/>
                  </a:cubicBezTo>
                  <a:cubicBezTo>
                    <a:pt x="435" y="205"/>
                    <a:pt x="438" y="205"/>
                    <a:pt x="441" y="206"/>
                  </a:cubicBezTo>
                  <a:cubicBezTo>
                    <a:pt x="439" y="183"/>
                    <a:pt x="403" y="197"/>
                    <a:pt x="423" y="215"/>
                  </a:cubicBezTo>
                  <a:cubicBezTo>
                    <a:pt x="426" y="217"/>
                    <a:pt x="423" y="222"/>
                    <a:pt x="420" y="219"/>
                  </a:cubicBezTo>
                  <a:cubicBezTo>
                    <a:pt x="416" y="216"/>
                    <a:pt x="414" y="213"/>
                    <a:pt x="413" y="210"/>
                  </a:cubicBezTo>
                  <a:cubicBezTo>
                    <a:pt x="400" y="212"/>
                    <a:pt x="403" y="228"/>
                    <a:pt x="412" y="231"/>
                  </a:cubicBezTo>
                  <a:lnTo>
                    <a:pt x="412" y="230"/>
                  </a:lnTo>
                  <a:cubicBezTo>
                    <a:pt x="413" y="227"/>
                    <a:pt x="418" y="228"/>
                    <a:pt x="417" y="232"/>
                  </a:cubicBezTo>
                  <a:lnTo>
                    <a:pt x="416" y="234"/>
                  </a:lnTo>
                  <a:cubicBezTo>
                    <a:pt x="416" y="235"/>
                    <a:pt x="416" y="235"/>
                    <a:pt x="416" y="235"/>
                  </a:cubicBezTo>
                  <a:lnTo>
                    <a:pt x="403" y="288"/>
                  </a:lnTo>
                  <a:cubicBezTo>
                    <a:pt x="406" y="288"/>
                    <a:pt x="408" y="289"/>
                    <a:pt x="410" y="289"/>
                  </a:cubicBezTo>
                  <a:lnTo>
                    <a:pt x="430" y="268"/>
                  </a:lnTo>
                  <a:cubicBezTo>
                    <a:pt x="428" y="263"/>
                    <a:pt x="428" y="258"/>
                    <a:pt x="428" y="253"/>
                  </a:cubicBezTo>
                  <a:lnTo>
                    <a:pt x="428" y="253"/>
                  </a:lnTo>
                  <a:close/>
                  <a:moveTo>
                    <a:pt x="456" y="273"/>
                  </a:moveTo>
                  <a:lnTo>
                    <a:pt x="456" y="273"/>
                  </a:lnTo>
                  <a:cubicBezTo>
                    <a:pt x="453" y="268"/>
                    <a:pt x="452" y="262"/>
                    <a:pt x="453" y="257"/>
                  </a:cubicBezTo>
                  <a:cubicBezTo>
                    <a:pt x="453" y="254"/>
                    <a:pt x="456" y="259"/>
                    <a:pt x="456" y="259"/>
                  </a:cubicBezTo>
                  <a:cubicBezTo>
                    <a:pt x="458" y="261"/>
                    <a:pt x="460" y="262"/>
                    <a:pt x="463" y="263"/>
                  </a:cubicBezTo>
                  <a:cubicBezTo>
                    <a:pt x="467" y="256"/>
                    <a:pt x="472" y="249"/>
                    <a:pt x="477" y="243"/>
                  </a:cubicBezTo>
                  <a:cubicBezTo>
                    <a:pt x="483" y="235"/>
                    <a:pt x="488" y="228"/>
                    <a:pt x="494" y="221"/>
                  </a:cubicBezTo>
                  <a:cubicBezTo>
                    <a:pt x="484" y="209"/>
                    <a:pt x="468" y="216"/>
                    <a:pt x="473" y="234"/>
                  </a:cubicBezTo>
                  <a:cubicBezTo>
                    <a:pt x="474" y="238"/>
                    <a:pt x="468" y="239"/>
                    <a:pt x="467" y="235"/>
                  </a:cubicBezTo>
                  <a:cubicBezTo>
                    <a:pt x="466" y="231"/>
                    <a:pt x="466" y="228"/>
                    <a:pt x="466" y="225"/>
                  </a:cubicBezTo>
                  <a:cubicBezTo>
                    <a:pt x="454" y="221"/>
                    <a:pt x="445" y="232"/>
                    <a:pt x="453" y="243"/>
                  </a:cubicBezTo>
                  <a:cubicBezTo>
                    <a:pt x="456" y="240"/>
                    <a:pt x="459" y="244"/>
                    <a:pt x="457" y="247"/>
                  </a:cubicBezTo>
                  <a:lnTo>
                    <a:pt x="435" y="270"/>
                  </a:lnTo>
                  <a:cubicBezTo>
                    <a:pt x="435" y="271"/>
                    <a:pt x="435" y="271"/>
                    <a:pt x="434" y="271"/>
                  </a:cubicBezTo>
                  <a:lnTo>
                    <a:pt x="417" y="290"/>
                  </a:lnTo>
                  <a:cubicBezTo>
                    <a:pt x="424" y="292"/>
                    <a:pt x="432" y="293"/>
                    <a:pt x="440" y="296"/>
                  </a:cubicBezTo>
                  <a:cubicBezTo>
                    <a:pt x="445" y="288"/>
                    <a:pt x="451" y="280"/>
                    <a:pt x="456" y="273"/>
                  </a:cubicBezTo>
                  <a:lnTo>
                    <a:pt x="456" y="273"/>
                  </a:lnTo>
                  <a:close/>
                  <a:moveTo>
                    <a:pt x="431" y="430"/>
                  </a:moveTo>
                  <a:lnTo>
                    <a:pt x="431" y="430"/>
                  </a:lnTo>
                  <a:cubicBezTo>
                    <a:pt x="462" y="417"/>
                    <a:pt x="472" y="392"/>
                    <a:pt x="471" y="372"/>
                  </a:cubicBezTo>
                  <a:cubicBezTo>
                    <a:pt x="464" y="382"/>
                    <a:pt x="457" y="393"/>
                    <a:pt x="450" y="402"/>
                  </a:cubicBezTo>
                  <a:cubicBezTo>
                    <a:pt x="444" y="412"/>
                    <a:pt x="437" y="421"/>
                    <a:pt x="431" y="430"/>
                  </a:cubicBezTo>
                  <a:lnTo>
                    <a:pt x="431" y="430"/>
                  </a:lnTo>
                  <a:close/>
                  <a:moveTo>
                    <a:pt x="493" y="359"/>
                  </a:moveTo>
                  <a:lnTo>
                    <a:pt x="493" y="359"/>
                  </a:lnTo>
                  <a:cubicBezTo>
                    <a:pt x="506" y="345"/>
                    <a:pt x="511" y="331"/>
                    <a:pt x="511" y="317"/>
                  </a:cubicBezTo>
                  <a:cubicBezTo>
                    <a:pt x="503" y="326"/>
                    <a:pt x="496" y="335"/>
                    <a:pt x="490" y="345"/>
                  </a:cubicBezTo>
                  <a:cubicBezTo>
                    <a:pt x="491" y="349"/>
                    <a:pt x="492" y="354"/>
                    <a:pt x="493" y="359"/>
                  </a:cubicBezTo>
                  <a:lnTo>
                    <a:pt x="493" y="359"/>
                  </a:lnTo>
                  <a:close/>
                  <a:moveTo>
                    <a:pt x="534" y="308"/>
                  </a:moveTo>
                  <a:lnTo>
                    <a:pt x="534" y="308"/>
                  </a:lnTo>
                  <a:cubicBezTo>
                    <a:pt x="548" y="297"/>
                    <a:pt x="553" y="285"/>
                    <a:pt x="553" y="270"/>
                  </a:cubicBezTo>
                  <a:cubicBezTo>
                    <a:pt x="545" y="277"/>
                    <a:pt x="538" y="284"/>
                    <a:pt x="531" y="292"/>
                  </a:cubicBezTo>
                  <a:cubicBezTo>
                    <a:pt x="532" y="298"/>
                    <a:pt x="533" y="303"/>
                    <a:pt x="534" y="308"/>
                  </a:cubicBezTo>
                  <a:lnTo>
                    <a:pt x="534" y="308"/>
                  </a:lnTo>
                  <a:close/>
                  <a:moveTo>
                    <a:pt x="533" y="331"/>
                  </a:moveTo>
                  <a:lnTo>
                    <a:pt x="533" y="331"/>
                  </a:lnTo>
                  <a:cubicBezTo>
                    <a:pt x="562" y="318"/>
                    <a:pt x="575" y="287"/>
                    <a:pt x="572" y="254"/>
                  </a:cubicBezTo>
                  <a:cubicBezTo>
                    <a:pt x="567" y="258"/>
                    <a:pt x="563" y="261"/>
                    <a:pt x="558" y="265"/>
                  </a:cubicBezTo>
                  <a:cubicBezTo>
                    <a:pt x="560" y="285"/>
                    <a:pt x="553" y="301"/>
                    <a:pt x="534" y="315"/>
                  </a:cubicBezTo>
                  <a:cubicBezTo>
                    <a:pt x="534" y="321"/>
                    <a:pt x="534" y="326"/>
                    <a:pt x="533" y="331"/>
                  </a:cubicBezTo>
                  <a:lnTo>
                    <a:pt x="533" y="331"/>
                  </a:lnTo>
                  <a:close/>
                  <a:moveTo>
                    <a:pt x="420" y="452"/>
                  </a:moveTo>
                  <a:lnTo>
                    <a:pt x="420" y="452"/>
                  </a:lnTo>
                  <a:cubicBezTo>
                    <a:pt x="420" y="452"/>
                    <a:pt x="420" y="452"/>
                    <a:pt x="420" y="452"/>
                  </a:cubicBezTo>
                  <a:cubicBezTo>
                    <a:pt x="453" y="449"/>
                    <a:pt x="482" y="423"/>
                    <a:pt x="488" y="388"/>
                  </a:cubicBezTo>
                  <a:cubicBezTo>
                    <a:pt x="488" y="387"/>
                    <a:pt x="488" y="387"/>
                    <a:pt x="488" y="387"/>
                  </a:cubicBezTo>
                  <a:cubicBezTo>
                    <a:pt x="489" y="380"/>
                    <a:pt x="489" y="373"/>
                    <a:pt x="488" y="365"/>
                  </a:cubicBezTo>
                  <a:cubicBezTo>
                    <a:pt x="488" y="365"/>
                    <a:pt x="488" y="364"/>
                    <a:pt x="488" y="364"/>
                  </a:cubicBezTo>
                  <a:cubicBezTo>
                    <a:pt x="488" y="360"/>
                    <a:pt x="487" y="355"/>
                    <a:pt x="485" y="351"/>
                  </a:cubicBezTo>
                  <a:cubicBezTo>
                    <a:pt x="482" y="355"/>
                    <a:pt x="479" y="360"/>
                    <a:pt x="475" y="365"/>
                  </a:cubicBezTo>
                  <a:cubicBezTo>
                    <a:pt x="480" y="390"/>
                    <a:pt x="469" y="425"/>
                    <a:pt x="425" y="438"/>
                  </a:cubicBezTo>
                  <a:cubicBezTo>
                    <a:pt x="422" y="443"/>
                    <a:pt x="418" y="447"/>
                    <a:pt x="415" y="452"/>
                  </a:cubicBezTo>
                  <a:cubicBezTo>
                    <a:pt x="416" y="452"/>
                    <a:pt x="418" y="452"/>
                    <a:pt x="420" y="452"/>
                  </a:cubicBezTo>
                  <a:lnTo>
                    <a:pt x="420" y="452"/>
                  </a:lnTo>
                  <a:close/>
                  <a:moveTo>
                    <a:pt x="299" y="552"/>
                  </a:moveTo>
                  <a:lnTo>
                    <a:pt x="299" y="552"/>
                  </a:lnTo>
                  <a:cubicBezTo>
                    <a:pt x="299" y="552"/>
                    <a:pt x="299" y="552"/>
                    <a:pt x="299" y="552"/>
                  </a:cubicBezTo>
                  <a:cubicBezTo>
                    <a:pt x="299" y="553"/>
                    <a:pt x="300" y="554"/>
                    <a:pt x="301" y="555"/>
                  </a:cubicBezTo>
                  <a:cubicBezTo>
                    <a:pt x="312" y="549"/>
                    <a:pt x="322" y="541"/>
                    <a:pt x="332" y="533"/>
                  </a:cubicBezTo>
                  <a:cubicBezTo>
                    <a:pt x="332" y="533"/>
                    <a:pt x="332" y="533"/>
                    <a:pt x="332" y="533"/>
                  </a:cubicBezTo>
                  <a:cubicBezTo>
                    <a:pt x="337" y="529"/>
                    <a:pt x="342" y="525"/>
                    <a:pt x="346" y="521"/>
                  </a:cubicBezTo>
                  <a:cubicBezTo>
                    <a:pt x="346" y="521"/>
                    <a:pt x="347" y="521"/>
                    <a:pt x="347" y="521"/>
                  </a:cubicBezTo>
                  <a:cubicBezTo>
                    <a:pt x="351" y="517"/>
                    <a:pt x="356" y="512"/>
                    <a:pt x="360" y="508"/>
                  </a:cubicBezTo>
                  <a:cubicBezTo>
                    <a:pt x="360" y="508"/>
                    <a:pt x="361" y="508"/>
                    <a:pt x="361" y="507"/>
                  </a:cubicBezTo>
                  <a:cubicBezTo>
                    <a:pt x="367" y="502"/>
                    <a:pt x="372" y="495"/>
                    <a:pt x="378" y="489"/>
                  </a:cubicBezTo>
                  <a:cubicBezTo>
                    <a:pt x="378" y="489"/>
                    <a:pt x="378" y="488"/>
                    <a:pt x="379" y="488"/>
                  </a:cubicBezTo>
                  <a:cubicBezTo>
                    <a:pt x="384" y="483"/>
                    <a:pt x="389" y="477"/>
                    <a:pt x="393" y="471"/>
                  </a:cubicBezTo>
                  <a:cubicBezTo>
                    <a:pt x="394" y="470"/>
                    <a:pt x="394" y="470"/>
                    <a:pt x="394" y="470"/>
                  </a:cubicBezTo>
                  <a:cubicBezTo>
                    <a:pt x="398" y="465"/>
                    <a:pt x="403" y="459"/>
                    <a:pt x="407" y="454"/>
                  </a:cubicBezTo>
                  <a:cubicBezTo>
                    <a:pt x="407" y="453"/>
                    <a:pt x="407" y="453"/>
                    <a:pt x="407" y="453"/>
                  </a:cubicBezTo>
                  <a:cubicBezTo>
                    <a:pt x="412" y="447"/>
                    <a:pt x="417" y="440"/>
                    <a:pt x="421" y="434"/>
                  </a:cubicBezTo>
                  <a:cubicBezTo>
                    <a:pt x="421" y="434"/>
                    <a:pt x="421" y="434"/>
                    <a:pt x="422" y="433"/>
                  </a:cubicBezTo>
                  <a:cubicBezTo>
                    <a:pt x="438" y="410"/>
                    <a:pt x="454" y="386"/>
                    <a:pt x="470" y="363"/>
                  </a:cubicBezTo>
                  <a:cubicBezTo>
                    <a:pt x="470" y="363"/>
                    <a:pt x="470" y="363"/>
                    <a:pt x="470" y="363"/>
                  </a:cubicBezTo>
                  <a:cubicBezTo>
                    <a:pt x="475" y="356"/>
                    <a:pt x="479" y="350"/>
                    <a:pt x="484" y="343"/>
                  </a:cubicBezTo>
                  <a:cubicBezTo>
                    <a:pt x="484" y="343"/>
                    <a:pt x="484" y="343"/>
                    <a:pt x="484" y="343"/>
                  </a:cubicBezTo>
                  <a:cubicBezTo>
                    <a:pt x="492" y="332"/>
                    <a:pt x="500" y="321"/>
                    <a:pt x="508" y="311"/>
                  </a:cubicBezTo>
                  <a:cubicBezTo>
                    <a:pt x="509" y="310"/>
                    <a:pt x="510" y="309"/>
                    <a:pt x="510" y="308"/>
                  </a:cubicBezTo>
                  <a:cubicBezTo>
                    <a:pt x="511" y="308"/>
                    <a:pt x="511" y="307"/>
                    <a:pt x="511" y="307"/>
                  </a:cubicBezTo>
                  <a:cubicBezTo>
                    <a:pt x="516" y="301"/>
                    <a:pt x="521" y="296"/>
                    <a:pt x="526" y="290"/>
                  </a:cubicBezTo>
                  <a:cubicBezTo>
                    <a:pt x="526" y="290"/>
                    <a:pt x="526" y="290"/>
                    <a:pt x="526" y="289"/>
                  </a:cubicBezTo>
                  <a:cubicBezTo>
                    <a:pt x="535" y="280"/>
                    <a:pt x="544" y="270"/>
                    <a:pt x="553" y="262"/>
                  </a:cubicBezTo>
                  <a:cubicBezTo>
                    <a:pt x="553" y="262"/>
                    <a:pt x="554" y="262"/>
                    <a:pt x="554" y="262"/>
                  </a:cubicBezTo>
                  <a:cubicBezTo>
                    <a:pt x="560" y="256"/>
                    <a:pt x="566" y="252"/>
                    <a:pt x="572" y="247"/>
                  </a:cubicBezTo>
                  <a:cubicBezTo>
                    <a:pt x="572" y="247"/>
                    <a:pt x="573" y="247"/>
                    <a:pt x="573" y="247"/>
                  </a:cubicBezTo>
                  <a:lnTo>
                    <a:pt x="574" y="246"/>
                  </a:lnTo>
                  <a:cubicBezTo>
                    <a:pt x="574" y="246"/>
                    <a:pt x="574" y="246"/>
                    <a:pt x="574" y="246"/>
                  </a:cubicBezTo>
                  <a:cubicBezTo>
                    <a:pt x="575" y="245"/>
                    <a:pt x="576" y="244"/>
                    <a:pt x="577" y="244"/>
                  </a:cubicBezTo>
                  <a:lnTo>
                    <a:pt x="571" y="228"/>
                  </a:lnTo>
                  <a:cubicBezTo>
                    <a:pt x="568" y="230"/>
                    <a:pt x="565" y="233"/>
                    <a:pt x="562" y="235"/>
                  </a:cubicBezTo>
                  <a:cubicBezTo>
                    <a:pt x="562" y="235"/>
                    <a:pt x="562" y="236"/>
                    <a:pt x="562" y="236"/>
                  </a:cubicBezTo>
                  <a:cubicBezTo>
                    <a:pt x="456" y="323"/>
                    <a:pt x="411" y="466"/>
                    <a:pt x="294" y="544"/>
                  </a:cubicBezTo>
                  <a:cubicBezTo>
                    <a:pt x="296" y="547"/>
                    <a:pt x="297" y="549"/>
                    <a:pt x="299" y="552"/>
                  </a:cubicBezTo>
                  <a:lnTo>
                    <a:pt x="299" y="552"/>
                  </a:lnTo>
                  <a:close/>
                  <a:moveTo>
                    <a:pt x="400" y="562"/>
                  </a:moveTo>
                  <a:lnTo>
                    <a:pt x="400" y="562"/>
                  </a:lnTo>
                  <a:cubicBezTo>
                    <a:pt x="400" y="562"/>
                    <a:pt x="400" y="562"/>
                    <a:pt x="400" y="562"/>
                  </a:cubicBezTo>
                  <a:cubicBezTo>
                    <a:pt x="402" y="563"/>
                    <a:pt x="405" y="563"/>
                    <a:pt x="407" y="563"/>
                  </a:cubicBezTo>
                  <a:cubicBezTo>
                    <a:pt x="414" y="563"/>
                    <a:pt x="421" y="561"/>
                    <a:pt x="426" y="556"/>
                  </a:cubicBezTo>
                  <a:cubicBezTo>
                    <a:pt x="426" y="556"/>
                    <a:pt x="426" y="556"/>
                    <a:pt x="426" y="556"/>
                  </a:cubicBezTo>
                  <a:cubicBezTo>
                    <a:pt x="433" y="551"/>
                    <a:pt x="437" y="543"/>
                    <a:pt x="437" y="534"/>
                  </a:cubicBezTo>
                  <a:cubicBezTo>
                    <a:pt x="437" y="529"/>
                    <a:pt x="436" y="525"/>
                    <a:pt x="434" y="522"/>
                  </a:cubicBezTo>
                  <a:cubicBezTo>
                    <a:pt x="434" y="521"/>
                    <a:pt x="434" y="521"/>
                    <a:pt x="434" y="521"/>
                  </a:cubicBezTo>
                  <a:cubicBezTo>
                    <a:pt x="429" y="511"/>
                    <a:pt x="419" y="505"/>
                    <a:pt x="407" y="505"/>
                  </a:cubicBezTo>
                  <a:cubicBezTo>
                    <a:pt x="406" y="505"/>
                    <a:pt x="404" y="505"/>
                    <a:pt x="403" y="505"/>
                  </a:cubicBezTo>
                  <a:lnTo>
                    <a:pt x="402" y="505"/>
                  </a:lnTo>
                  <a:cubicBezTo>
                    <a:pt x="397" y="506"/>
                    <a:pt x="392" y="508"/>
                    <a:pt x="388" y="512"/>
                  </a:cubicBezTo>
                  <a:lnTo>
                    <a:pt x="388" y="512"/>
                  </a:lnTo>
                  <a:cubicBezTo>
                    <a:pt x="382" y="517"/>
                    <a:pt x="378" y="525"/>
                    <a:pt x="378" y="534"/>
                  </a:cubicBezTo>
                  <a:cubicBezTo>
                    <a:pt x="378" y="547"/>
                    <a:pt x="387" y="559"/>
                    <a:pt x="400" y="562"/>
                  </a:cubicBezTo>
                  <a:lnTo>
                    <a:pt x="400" y="562"/>
                  </a:lnTo>
                  <a:close/>
                  <a:moveTo>
                    <a:pt x="324" y="668"/>
                  </a:moveTo>
                  <a:lnTo>
                    <a:pt x="324" y="668"/>
                  </a:lnTo>
                  <a:cubicBezTo>
                    <a:pt x="332" y="665"/>
                    <a:pt x="340" y="662"/>
                    <a:pt x="347" y="657"/>
                  </a:cubicBezTo>
                  <a:cubicBezTo>
                    <a:pt x="347" y="657"/>
                    <a:pt x="347" y="657"/>
                    <a:pt x="348" y="657"/>
                  </a:cubicBezTo>
                  <a:cubicBezTo>
                    <a:pt x="354" y="653"/>
                    <a:pt x="360" y="648"/>
                    <a:pt x="365" y="643"/>
                  </a:cubicBezTo>
                  <a:cubicBezTo>
                    <a:pt x="365" y="643"/>
                    <a:pt x="365" y="643"/>
                    <a:pt x="365" y="643"/>
                  </a:cubicBezTo>
                  <a:cubicBezTo>
                    <a:pt x="390" y="618"/>
                    <a:pt x="397" y="585"/>
                    <a:pt x="396" y="567"/>
                  </a:cubicBezTo>
                  <a:cubicBezTo>
                    <a:pt x="391" y="565"/>
                    <a:pt x="385" y="562"/>
                    <a:pt x="381" y="557"/>
                  </a:cubicBezTo>
                  <a:cubicBezTo>
                    <a:pt x="384" y="590"/>
                    <a:pt x="374" y="629"/>
                    <a:pt x="327" y="653"/>
                  </a:cubicBezTo>
                  <a:cubicBezTo>
                    <a:pt x="326" y="653"/>
                    <a:pt x="326" y="653"/>
                    <a:pt x="325" y="653"/>
                  </a:cubicBezTo>
                  <a:cubicBezTo>
                    <a:pt x="325" y="653"/>
                    <a:pt x="324" y="653"/>
                    <a:pt x="324" y="653"/>
                  </a:cubicBezTo>
                  <a:cubicBezTo>
                    <a:pt x="316" y="650"/>
                    <a:pt x="307" y="646"/>
                    <a:pt x="300" y="641"/>
                  </a:cubicBezTo>
                  <a:cubicBezTo>
                    <a:pt x="299" y="640"/>
                    <a:pt x="299" y="640"/>
                    <a:pt x="298" y="640"/>
                  </a:cubicBezTo>
                  <a:cubicBezTo>
                    <a:pt x="292" y="635"/>
                    <a:pt x="286" y="629"/>
                    <a:pt x="282" y="622"/>
                  </a:cubicBezTo>
                  <a:cubicBezTo>
                    <a:pt x="282" y="621"/>
                    <a:pt x="282" y="621"/>
                    <a:pt x="281" y="621"/>
                  </a:cubicBezTo>
                  <a:cubicBezTo>
                    <a:pt x="272" y="605"/>
                    <a:pt x="274" y="585"/>
                    <a:pt x="300" y="569"/>
                  </a:cubicBezTo>
                  <a:cubicBezTo>
                    <a:pt x="299" y="565"/>
                    <a:pt x="297" y="561"/>
                    <a:pt x="295" y="557"/>
                  </a:cubicBezTo>
                  <a:cubicBezTo>
                    <a:pt x="241" y="594"/>
                    <a:pt x="263" y="640"/>
                    <a:pt x="324" y="668"/>
                  </a:cubicBezTo>
                  <a:lnTo>
                    <a:pt x="324" y="668"/>
                  </a:lnTo>
                  <a:close/>
                  <a:moveTo>
                    <a:pt x="349" y="662"/>
                  </a:moveTo>
                  <a:lnTo>
                    <a:pt x="349" y="662"/>
                  </a:lnTo>
                  <a:cubicBezTo>
                    <a:pt x="344" y="666"/>
                    <a:pt x="338" y="669"/>
                    <a:pt x="331" y="672"/>
                  </a:cubicBezTo>
                  <a:cubicBezTo>
                    <a:pt x="363" y="685"/>
                    <a:pt x="405" y="694"/>
                    <a:pt x="449" y="693"/>
                  </a:cubicBezTo>
                  <a:cubicBezTo>
                    <a:pt x="423" y="683"/>
                    <a:pt x="374" y="667"/>
                    <a:pt x="349" y="662"/>
                  </a:cubicBezTo>
                  <a:lnTo>
                    <a:pt x="349" y="662"/>
                  </a:lnTo>
                  <a:close/>
                  <a:moveTo>
                    <a:pt x="368" y="648"/>
                  </a:moveTo>
                  <a:lnTo>
                    <a:pt x="368" y="648"/>
                  </a:lnTo>
                  <a:cubicBezTo>
                    <a:pt x="364" y="652"/>
                    <a:pt x="360" y="655"/>
                    <a:pt x="356" y="658"/>
                  </a:cubicBezTo>
                  <a:cubicBezTo>
                    <a:pt x="387" y="665"/>
                    <a:pt x="443" y="683"/>
                    <a:pt x="463" y="692"/>
                  </a:cubicBezTo>
                  <a:cubicBezTo>
                    <a:pt x="475" y="692"/>
                    <a:pt x="487" y="690"/>
                    <a:pt x="499" y="688"/>
                  </a:cubicBezTo>
                  <a:cubicBezTo>
                    <a:pt x="465" y="677"/>
                    <a:pt x="398" y="656"/>
                    <a:pt x="368" y="648"/>
                  </a:cubicBezTo>
                  <a:lnTo>
                    <a:pt x="368" y="648"/>
                  </a:lnTo>
                  <a:close/>
                  <a:moveTo>
                    <a:pt x="402" y="568"/>
                  </a:moveTo>
                  <a:lnTo>
                    <a:pt x="402" y="568"/>
                  </a:lnTo>
                  <a:cubicBezTo>
                    <a:pt x="402" y="587"/>
                    <a:pt x="395" y="619"/>
                    <a:pt x="372" y="644"/>
                  </a:cubicBezTo>
                  <a:cubicBezTo>
                    <a:pt x="407" y="652"/>
                    <a:pt x="482" y="676"/>
                    <a:pt x="510" y="686"/>
                  </a:cubicBezTo>
                  <a:cubicBezTo>
                    <a:pt x="514" y="685"/>
                    <a:pt x="518" y="684"/>
                    <a:pt x="521" y="683"/>
                  </a:cubicBezTo>
                  <a:cubicBezTo>
                    <a:pt x="517" y="661"/>
                    <a:pt x="517" y="629"/>
                    <a:pt x="528" y="594"/>
                  </a:cubicBezTo>
                  <a:cubicBezTo>
                    <a:pt x="497" y="592"/>
                    <a:pt x="461" y="582"/>
                    <a:pt x="428" y="562"/>
                  </a:cubicBezTo>
                  <a:cubicBezTo>
                    <a:pt x="422" y="566"/>
                    <a:pt x="415" y="569"/>
                    <a:pt x="407" y="569"/>
                  </a:cubicBezTo>
                  <a:cubicBezTo>
                    <a:pt x="405" y="569"/>
                    <a:pt x="404" y="569"/>
                    <a:pt x="402" y="568"/>
                  </a:cubicBezTo>
                  <a:lnTo>
                    <a:pt x="402" y="568"/>
                  </a:lnTo>
                  <a:close/>
                  <a:moveTo>
                    <a:pt x="402" y="492"/>
                  </a:moveTo>
                  <a:lnTo>
                    <a:pt x="402" y="492"/>
                  </a:lnTo>
                  <a:cubicBezTo>
                    <a:pt x="402" y="495"/>
                    <a:pt x="403" y="497"/>
                    <a:pt x="404" y="499"/>
                  </a:cubicBezTo>
                  <a:cubicBezTo>
                    <a:pt x="405" y="499"/>
                    <a:pt x="406" y="499"/>
                    <a:pt x="407" y="499"/>
                  </a:cubicBezTo>
                  <a:cubicBezTo>
                    <a:pt x="413" y="499"/>
                    <a:pt x="418" y="500"/>
                    <a:pt x="423" y="503"/>
                  </a:cubicBezTo>
                  <a:cubicBezTo>
                    <a:pt x="426" y="487"/>
                    <a:pt x="411" y="481"/>
                    <a:pt x="402" y="492"/>
                  </a:cubicBezTo>
                  <a:lnTo>
                    <a:pt x="402" y="492"/>
                  </a:lnTo>
                  <a:close/>
                  <a:moveTo>
                    <a:pt x="422" y="464"/>
                  </a:moveTo>
                  <a:lnTo>
                    <a:pt x="422" y="464"/>
                  </a:lnTo>
                  <a:cubicBezTo>
                    <a:pt x="447" y="470"/>
                    <a:pt x="455" y="502"/>
                    <a:pt x="440" y="521"/>
                  </a:cubicBezTo>
                  <a:cubicBezTo>
                    <a:pt x="441" y="525"/>
                    <a:pt x="442" y="529"/>
                    <a:pt x="442" y="534"/>
                  </a:cubicBezTo>
                  <a:cubicBezTo>
                    <a:pt x="442" y="543"/>
                    <a:pt x="438" y="552"/>
                    <a:pt x="432" y="558"/>
                  </a:cubicBezTo>
                  <a:cubicBezTo>
                    <a:pt x="481" y="588"/>
                    <a:pt x="536" y="593"/>
                    <a:pt x="572" y="586"/>
                  </a:cubicBezTo>
                  <a:cubicBezTo>
                    <a:pt x="610" y="578"/>
                    <a:pt x="623" y="557"/>
                    <a:pt x="600" y="536"/>
                  </a:cubicBezTo>
                  <a:cubicBezTo>
                    <a:pt x="595" y="532"/>
                    <a:pt x="607" y="521"/>
                    <a:pt x="615" y="520"/>
                  </a:cubicBezTo>
                  <a:cubicBezTo>
                    <a:pt x="616" y="515"/>
                    <a:pt x="614" y="511"/>
                    <a:pt x="609" y="509"/>
                  </a:cubicBezTo>
                  <a:cubicBezTo>
                    <a:pt x="598" y="508"/>
                    <a:pt x="579" y="514"/>
                    <a:pt x="566" y="517"/>
                  </a:cubicBezTo>
                  <a:cubicBezTo>
                    <a:pt x="566" y="519"/>
                    <a:pt x="562" y="520"/>
                    <a:pt x="561" y="517"/>
                  </a:cubicBezTo>
                  <a:cubicBezTo>
                    <a:pt x="560" y="513"/>
                    <a:pt x="563" y="507"/>
                    <a:pt x="564" y="505"/>
                  </a:cubicBezTo>
                  <a:cubicBezTo>
                    <a:pt x="566" y="501"/>
                    <a:pt x="570" y="504"/>
                    <a:pt x="569" y="507"/>
                  </a:cubicBezTo>
                  <a:cubicBezTo>
                    <a:pt x="568" y="508"/>
                    <a:pt x="568" y="509"/>
                    <a:pt x="567" y="511"/>
                  </a:cubicBezTo>
                  <a:cubicBezTo>
                    <a:pt x="580" y="508"/>
                    <a:pt x="597" y="502"/>
                    <a:pt x="609" y="503"/>
                  </a:cubicBezTo>
                  <a:cubicBezTo>
                    <a:pt x="612" y="501"/>
                    <a:pt x="620" y="495"/>
                    <a:pt x="619" y="491"/>
                  </a:cubicBezTo>
                  <a:cubicBezTo>
                    <a:pt x="618" y="490"/>
                    <a:pt x="617" y="489"/>
                    <a:pt x="616" y="487"/>
                  </a:cubicBezTo>
                  <a:cubicBezTo>
                    <a:pt x="610" y="479"/>
                    <a:pt x="612" y="473"/>
                    <a:pt x="618" y="467"/>
                  </a:cubicBezTo>
                  <a:cubicBezTo>
                    <a:pt x="608" y="466"/>
                    <a:pt x="596" y="467"/>
                    <a:pt x="590" y="474"/>
                  </a:cubicBezTo>
                  <a:cubicBezTo>
                    <a:pt x="586" y="479"/>
                    <a:pt x="579" y="467"/>
                    <a:pt x="579" y="466"/>
                  </a:cubicBezTo>
                  <a:cubicBezTo>
                    <a:pt x="576" y="460"/>
                    <a:pt x="576" y="452"/>
                    <a:pt x="586" y="443"/>
                  </a:cubicBezTo>
                  <a:cubicBezTo>
                    <a:pt x="588" y="440"/>
                    <a:pt x="592" y="445"/>
                    <a:pt x="590" y="447"/>
                  </a:cubicBezTo>
                  <a:cubicBezTo>
                    <a:pt x="582" y="454"/>
                    <a:pt x="580" y="461"/>
                    <a:pt x="587" y="468"/>
                  </a:cubicBezTo>
                  <a:lnTo>
                    <a:pt x="588" y="469"/>
                  </a:lnTo>
                  <a:cubicBezTo>
                    <a:pt x="598" y="461"/>
                    <a:pt x="612" y="460"/>
                    <a:pt x="624" y="463"/>
                  </a:cubicBezTo>
                  <a:lnTo>
                    <a:pt x="624" y="463"/>
                  </a:lnTo>
                  <a:lnTo>
                    <a:pt x="624" y="463"/>
                  </a:lnTo>
                  <a:cubicBezTo>
                    <a:pt x="645" y="461"/>
                    <a:pt x="644" y="453"/>
                    <a:pt x="638" y="437"/>
                  </a:cubicBezTo>
                  <a:cubicBezTo>
                    <a:pt x="636" y="431"/>
                    <a:pt x="633" y="424"/>
                    <a:pt x="630" y="415"/>
                  </a:cubicBezTo>
                  <a:cubicBezTo>
                    <a:pt x="625" y="404"/>
                    <a:pt x="617" y="379"/>
                    <a:pt x="608" y="353"/>
                  </a:cubicBezTo>
                  <a:cubicBezTo>
                    <a:pt x="584" y="343"/>
                    <a:pt x="549" y="349"/>
                    <a:pt x="523" y="361"/>
                  </a:cubicBezTo>
                  <a:cubicBezTo>
                    <a:pt x="516" y="371"/>
                    <a:pt x="507" y="380"/>
                    <a:pt x="493" y="389"/>
                  </a:cubicBezTo>
                  <a:cubicBezTo>
                    <a:pt x="487" y="426"/>
                    <a:pt x="457" y="453"/>
                    <a:pt x="423" y="457"/>
                  </a:cubicBezTo>
                  <a:lnTo>
                    <a:pt x="422" y="464"/>
                  </a:lnTo>
                  <a:lnTo>
                    <a:pt x="422" y="464"/>
                  </a:lnTo>
                  <a:close/>
                  <a:moveTo>
                    <a:pt x="416" y="463"/>
                  </a:moveTo>
                  <a:lnTo>
                    <a:pt x="416" y="463"/>
                  </a:lnTo>
                  <a:lnTo>
                    <a:pt x="417" y="458"/>
                  </a:lnTo>
                  <a:cubicBezTo>
                    <a:pt x="415" y="458"/>
                    <a:pt x="413" y="458"/>
                    <a:pt x="411" y="458"/>
                  </a:cubicBezTo>
                  <a:cubicBezTo>
                    <a:pt x="407" y="463"/>
                    <a:pt x="403" y="468"/>
                    <a:pt x="399" y="473"/>
                  </a:cubicBezTo>
                  <a:cubicBezTo>
                    <a:pt x="399" y="477"/>
                    <a:pt x="399" y="482"/>
                    <a:pt x="400" y="485"/>
                  </a:cubicBezTo>
                  <a:cubicBezTo>
                    <a:pt x="412" y="476"/>
                    <a:pt x="435" y="482"/>
                    <a:pt x="428" y="506"/>
                  </a:cubicBezTo>
                  <a:cubicBezTo>
                    <a:pt x="431" y="508"/>
                    <a:pt x="434" y="511"/>
                    <a:pt x="437" y="515"/>
                  </a:cubicBezTo>
                  <a:cubicBezTo>
                    <a:pt x="449" y="498"/>
                    <a:pt x="439" y="469"/>
                    <a:pt x="414" y="469"/>
                  </a:cubicBezTo>
                  <a:cubicBezTo>
                    <a:pt x="411" y="468"/>
                    <a:pt x="411" y="463"/>
                    <a:pt x="415" y="463"/>
                  </a:cubicBezTo>
                  <a:cubicBezTo>
                    <a:pt x="415" y="463"/>
                    <a:pt x="416" y="463"/>
                    <a:pt x="416" y="463"/>
                  </a:cubicBezTo>
                  <a:lnTo>
                    <a:pt x="416" y="463"/>
                  </a:lnTo>
                  <a:close/>
                  <a:moveTo>
                    <a:pt x="514" y="262"/>
                  </a:moveTo>
                  <a:lnTo>
                    <a:pt x="514" y="262"/>
                  </a:lnTo>
                  <a:cubicBezTo>
                    <a:pt x="514" y="265"/>
                    <a:pt x="511" y="267"/>
                    <a:pt x="509" y="267"/>
                  </a:cubicBezTo>
                  <a:cubicBezTo>
                    <a:pt x="506" y="267"/>
                    <a:pt x="503" y="265"/>
                    <a:pt x="503" y="262"/>
                  </a:cubicBezTo>
                  <a:cubicBezTo>
                    <a:pt x="503" y="259"/>
                    <a:pt x="506" y="257"/>
                    <a:pt x="509" y="257"/>
                  </a:cubicBezTo>
                  <a:cubicBezTo>
                    <a:pt x="511" y="257"/>
                    <a:pt x="514" y="259"/>
                    <a:pt x="514" y="262"/>
                  </a:cubicBezTo>
                  <a:lnTo>
                    <a:pt x="514" y="262"/>
                  </a:lnTo>
                  <a:close/>
                  <a:moveTo>
                    <a:pt x="529" y="244"/>
                  </a:moveTo>
                  <a:lnTo>
                    <a:pt x="529" y="244"/>
                  </a:lnTo>
                  <a:cubicBezTo>
                    <a:pt x="529" y="248"/>
                    <a:pt x="526" y="250"/>
                    <a:pt x="523" y="250"/>
                  </a:cubicBezTo>
                  <a:cubicBezTo>
                    <a:pt x="520" y="250"/>
                    <a:pt x="517" y="248"/>
                    <a:pt x="517" y="244"/>
                  </a:cubicBezTo>
                  <a:cubicBezTo>
                    <a:pt x="517" y="241"/>
                    <a:pt x="520" y="239"/>
                    <a:pt x="523" y="239"/>
                  </a:cubicBezTo>
                  <a:cubicBezTo>
                    <a:pt x="526" y="239"/>
                    <a:pt x="529" y="241"/>
                    <a:pt x="529" y="244"/>
                  </a:cubicBezTo>
                  <a:lnTo>
                    <a:pt x="529" y="244"/>
                  </a:lnTo>
                  <a:close/>
                  <a:moveTo>
                    <a:pt x="499" y="280"/>
                  </a:moveTo>
                  <a:lnTo>
                    <a:pt x="499" y="280"/>
                  </a:lnTo>
                  <a:cubicBezTo>
                    <a:pt x="499" y="283"/>
                    <a:pt x="497" y="285"/>
                    <a:pt x="495" y="285"/>
                  </a:cubicBezTo>
                  <a:cubicBezTo>
                    <a:pt x="492" y="285"/>
                    <a:pt x="490" y="283"/>
                    <a:pt x="490" y="280"/>
                  </a:cubicBezTo>
                  <a:cubicBezTo>
                    <a:pt x="490" y="278"/>
                    <a:pt x="492" y="276"/>
                    <a:pt x="495" y="276"/>
                  </a:cubicBezTo>
                  <a:cubicBezTo>
                    <a:pt x="497" y="276"/>
                    <a:pt x="499" y="278"/>
                    <a:pt x="499" y="280"/>
                  </a:cubicBezTo>
                  <a:lnTo>
                    <a:pt x="499" y="280"/>
                  </a:lnTo>
                  <a:close/>
                  <a:moveTo>
                    <a:pt x="339" y="230"/>
                  </a:moveTo>
                  <a:lnTo>
                    <a:pt x="339" y="230"/>
                  </a:lnTo>
                  <a:cubicBezTo>
                    <a:pt x="339" y="233"/>
                    <a:pt x="336" y="236"/>
                    <a:pt x="333" y="236"/>
                  </a:cubicBezTo>
                  <a:cubicBezTo>
                    <a:pt x="330" y="236"/>
                    <a:pt x="328" y="233"/>
                    <a:pt x="328" y="230"/>
                  </a:cubicBezTo>
                  <a:cubicBezTo>
                    <a:pt x="328" y="227"/>
                    <a:pt x="330" y="224"/>
                    <a:pt x="333" y="224"/>
                  </a:cubicBezTo>
                  <a:cubicBezTo>
                    <a:pt x="336" y="224"/>
                    <a:pt x="339" y="227"/>
                    <a:pt x="339" y="230"/>
                  </a:cubicBezTo>
                  <a:lnTo>
                    <a:pt x="339" y="230"/>
                  </a:lnTo>
                  <a:close/>
                  <a:moveTo>
                    <a:pt x="407" y="544"/>
                  </a:moveTo>
                  <a:lnTo>
                    <a:pt x="407" y="544"/>
                  </a:lnTo>
                  <a:cubicBezTo>
                    <a:pt x="413" y="544"/>
                    <a:pt x="417" y="539"/>
                    <a:pt x="417" y="534"/>
                  </a:cubicBezTo>
                  <a:cubicBezTo>
                    <a:pt x="417" y="528"/>
                    <a:pt x="413" y="524"/>
                    <a:pt x="407" y="524"/>
                  </a:cubicBezTo>
                  <a:cubicBezTo>
                    <a:pt x="402" y="524"/>
                    <a:pt x="397" y="528"/>
                    <a:pt x="397" y="534"/>
                  </a:cubicBezTo>
                  <a:cubicBezTo>
                    <a:pt x="397" y="539"/>
                    <a:pt x="402" y="544"/>
                    <a:pt x="407" y="544"/>
                  </a:cubicBezTo>
                  <a:lnTo>
                    <a:pt x="407" y="544"/>
                  </a:lnTo>
                  <a:close/>
                  <a:moveTo>
                    <a:pt x="407" y="550"/>
                  </a:moveTo>
                  <a:lnTo>
                    <a:pt x="407" y="550"/>
                  </a:lnTo>
                  <a:cubicBezTo>
                    <a:pt x="399" y="550"/>
                    <a:pt x="392" y="542"/>
                    <a:pt x="392" y="534"/>
                  </a:cubicBezTo>
                  <a:cubicBezTo>
                    <a:pt x="392" y="525"/>
                    <a:pt x="399" y="518"/>
                    <a:pt x="407" y="518"/>
                  </a:cubicBezTo>
                  <a:cubicBezTo>
                    <a:pt x="416" y="518"/>
                    <a:pt x="423" y="525"/>
                    <a:pt x="423" y="534"/>
                  </a:cubicBezTo>
                  <a:cubicBezTo>
                    <a:pt x="423" y="542"/>
                    <a:pt x="416" y="550"/>
                    <a:pt x="407" y="550"/>
                  </a:cubicBezTo>
                  <a:lnTo>
                    <a:pt x="407" y="550"/>
                  </a:lnTo>
                  <a:close/>
                  <a:moveTo>
                    <a:pt x="624" y="463"/>
                  </a:moveTo>
                  <a:lnTo>
                    <a:pt x="624" y="463"/>
                  </a:lnTo>
                  <a:cubicBezTo>
                    <a:pt x="624" y="463"/>
                    <a:pt x="624" y="463"/>
                    <a:pt x="624" y="463"/>
                  </a:cubicBezTo>
                  <a:lnTo>
                    <a:pt x="624" y="463"/>
                  </a:lnTo>
                  <a:lnTo>
                    <a:pt x="624" y="463"/>
                  </a:lnTo>
                  <a:lnTo>
                    <a:pt x="624" y="463"/>
                  </a:lnTo>
                  <a:close/>
                  <a:moveTo>
                    <a:pt x="541" y="399"/>
                  </a:moveTo>
                  <a:lnTo>
                    <a:pt x="541" y="399"/>
                  </a:lnTo>
                  <a:cubicBezTo>
                    <a:pt x="539" y="395"/>
                    <a:pt x="539" y="389"/>
                    <a:pt x="539" y="383"/>
                  </a:cubicBezTo>
                  <a:cubicBezTo>
                    <a:pt x="531" y="385"/>
                    <a:pt x="523" y="389"/>
                    <a:pt x="516" y="395"/>
                  </a:cubicBezTo>
                  <a:cubicBezTo>
                    <a:pt x="518" y="395"/>
                    <a:pt x="522" y="397"/>
                    <a:pt x="527" y="398"/>
                  </a:cubicBezTo>
                  <a:cubicBezTo>
                    <a:pt x="531" y="398"/>
                    <a:pt x="536" y="399"/>
                    <a:pt x="541" y="399"/>
                  </a:cubicBezTo>
                  <a:lnTo>
                    <a:pt x="541" y="399"/>
                  </a:lnTo>
                  <a:close/>
                  <a:moveTo>
                    <a:pt x="545" y="381"/>
                  </a:moveTo>
                  <a:lnTo>
                    <a:pt x="545" y="381"/>
                  </a:lnTo>
                  <a:cubicBezTo>
                    <a:pt x="544" y="389"/>
                    <a:pt x="545" y="395"/>
                    <a:pt x="547" y="400"/>
                  </a:cubicBezTo>
                  <a:cubicBezTo>
                    <a:pt x="551" y="400"/>
                    <a:pt x="554" y="399"/>
                    <a:pt x="558" y="399"/>
                  </a:cubicBezTo>
                  <a:cubicBezTo>
                    <a:pt x="556" y="397"/>
                    <a:pt x="555" y="393"/>
                    <a:pt x="555" y="389"/>
                  </a:cubicBezTo>
                  <a:cubicBezTo>
                    <a:pt x="555" y="386"/>
                    <a:pt x="555" y="382"/>
                    <a:pt x="556" y="379"/>
                  </a:cubicBezTo>
                  <a:cubicBezTo>
                    <a:pt x="553" y="380"/>
                    <a:pt x="549" y="380"/>
                    <a:pt x="545" y="381"/>
                  </a:cubicBezTo>
                  <a:lnTo>
                    <a:pt x="545" y="381"/>
                  </a:lnTo>
                  <a:close/>
                  <a:moveTo>
                    <a:pt x="569" y="373"/>
                  </a:moveTo>
                  <a:lnTo>
                    <a:pt x="569" y="373"/>
                  </a:lnTo>
                  <a:cubicBezTo>
                    <a:pt x="572" y="373"/>
                    <a:pt x="576" y="372"/>
                    <a:pt x="579" y="373"/>
                  </a:cubicBezTo>
                  <a:cubicBezTo>
                    <a:pt x="581" y="373"/>
                    <a:pt x="582" y="375"/>
                    <a:pt x="582" y="376"/>
                  </a:cubicBezTo>
                  <a:cubicBezTo>
                    <a:pt x="582" y="379"/>
                    <a:pt x="577" y="381"/>
                    <a:pt x="574" y="382"/>
                  </a:cubicBezTo>
                  <a:cubicBezTo>
                    <a:pt x="574" y="384"/>
                    <a:pt x="575" y="386"/>
                    <a:pt x="575" y="387"/>
                  </a:cubicBezTo>
                  <a:cubicBezTo>
                    <a:pt x="576" y="395"/>
                    <a:pt x="572" y="402"/>
                    <a:pt x="567" y="404"/>
                  </a:cubicBezTo>
                  <a:cubicBezTo>
                    <a:pt x="567" y="404"/>
                    <a:pt x="567" y="404"/>
                    <a:pt x="567" y="404"/>
                  </a:cubicBezTo>
                  <a:cubicBezTo>
                    <a:pt x="560" y="405"/>
                    <a:pt x="553" y="405"/>
                    <a:pt x="546" y="405"/>
                  </a:cubicBezTo>
                  <a:cubicBezTo>
                    <a:pt x="545" y="405"/>
                    <a:pt x="545" y="405"/>
                    <a:pt x="544" y="405"/>
                  </a:cubicBezTo>
                  <a:cubicBezTo>
                    <a:pt x="533" y="405"/>
                    <a:pt x="521" y="403"/>
                    <a:pt x="511" y="399"/>
                  </a:cubicBezTo>
                  <a:cubicBezTo>
                    <a:pt x="511" y="399"/>
                    <a:pt x="511" y="399"/>
                    <a:pt x="511" y="399"/>
                  </a:cubicBezTo>
                  <a:cubicBezTo>
                    <a:pt x="508" y="402"/>
                    <a:pt x="504" y="399"/>
                    <a:pt x="506" y="396"/>
                  </a:cubicBezTo>
                  <a:cubicBezTo>
                    <a:pt x="506" y="396"/>
                    <a:pt x="507" y="395"/>
                    <a:pt x="508" y="394"/>
                  </a:cubicBezTo>
                  <a:cubicBezTo>
                    <a:pt x="508" y="394"/>
                    <a:pt x="509" y="393"/>
                    <a:pt x="509" y="393"/>
                  </a:cubicBezTo>
                  <a:cubicBezTo>
                    <a:pt x="515" y="387"/>
                    <a:pt x="534" y="373"/>
                    <a:pt x="569" y="37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sp>
          <p:nvSpPr>
            <p:cNvPr id="12" name="Freeform 7">
              <a:extLst>
                <a:ext uri="{FF2B5EF4-FFF2-40B4-BE49-F238E27FC236}">
                  <a16:creationId xmlns:a16="http://schemas.microsoft.com/office/drawing/2014/main" id="{019F0C27-B9AD-9598-6A47-3085A7D4B438}"/>
                </a:ext>
              </a:extLst>
            </p:cNvPr>
            <p:cNvSpPr>
              <a:spLocks noEditPoints="1"/>
            </p:cNvSpPr>
            <p:nvPr userDrawn="1"/>
          </p:nvSpPr>
          <p:spPr bwMode="auto">
            <a:xfrm>
              <a:off x="7499350" y="325438"/>
              <a:ext cx="525463" cy="576262"/>
            </a:xfrm>
            <a:custGeom>
              <a:avLst/>
              <a:gdLst>
                <a:gd name="T0" fmla="*/ 524 w 647"/>
                <a:gd name="T1" fmla="*/ 663 h 701"/>
                <a:gd name="T2" fmla="*/ 555 w 647"/>
                <a:gd name="T3" fmla="*/ 673 h 701"/>
                <a:gd name="T4" fmla="*/ 563 w 647"/>
                <a:gd name="T5" fmla="*/ 670 h 701"/>
                <a:gd name="T6" fmla="*/ 524 w 647"/>
                <a:gd name="T7" fmla="*/ 657 h 701"/>
                <a:gd name="T8" fmla="*/ 564 w 647"/>
                <a:gd name="T9" fmla="*/ 676 h 701"/>
                <a:gd name="T10" fmla="*/ 510 w 647"/>
                <a:gd name="T11" fmla="*/ 692 h 701"/>
                <a:gd name="T12" fmla="*/ 324 w 647"/>
                <a:gd name="T13" fmla="*/ 675 h 701"/>
                <a:gd name="T14" fmla="*/ 293 w 647"/>
                <a:gd name="T15" fmla="*/ 552 h 701"/>
                <a:gd name="T16" fmla="*/ 265 w 647"/>
                <a:gd name="T17" fmla="*/ 544 h 701"/>
                <a:gd name="T18" fmla="*/ 217 w 647"/>
                <a:gd name="T19" fmla="*/ 599 h 701"/>
                <a:gd name="T20" fmla="*/ 501 w 647"/>
                <a:gd name="T21" fmla="*/ 186 h 701"/>
                <a:gd name="T22" fmla="*/ 510 w 647"/>
                <a:gd name="T23" fmla="*/ 202 h 701"/>
                <a:gd name="T24" fmla="*/ 554 w 647"/>
                <a:gd name="T25" fmla="*/ 163 h 701"/>
                <a:gd name="T26" fmla="*/ 583 w 647"/>
                <a:gd name="T27" fmla="*/ 244 h 701"/>
                <a:gd name="T28" fmla="*/ 579 w 647"/>
                <a:gd name="T29" fmla="*/ 249 h 701"/>
                <a:gd name="T30" fmla="*/ 625 w 647"/>
                <a:gd name="T31" fmla="*/ 468 h 701"/>
                <a:gd name="T32" fmla="*/ 617 w 647"/>
                <a:gd name="T33" fmla="*/ 526 h 701"/>
                <a:gd name="T34" fmla="*/ 534 w 647"/>
                <a:gd name="T35" fmla="*/ 594 h 701"/>
                <a:gd name="T36" fmla="*/ 586 w 647"/>
                <a:gd name="T37" fmla="*/ 661 h 701"/>
                <a:gd name="T38" fmla="*/ 586 w 647"/>
                <a:gd name="T39" fmla="*/ 666 h 701"/>
                <a:gd name="T40" fmla="*/ 564 w 647"/>
                <a:gd name="T41" fmla="*/ 676 h 701"/>
                <a:gd name="T42" fmla="*/ 306 w 647"/>
                <a:gd name="T43" fmla="*/ 571 h 701"/>
                <a:gd name="T44" fmla="*/ 303 w 647"/>
                <a:gd name="T45" fmla="*/ 560 h 701"/>
                <a:gd name="T46" fmla="*/ 302 w 647"/>
                <a:gd name="T47" fmla="*/ 575 h 701"/>
                <a:gd name="T48" fmla="*/ 303 w 647"/>
                <a:gd name="T49" fmla="*/ 596 h 701"/>
                <a:gd name="T50" fmla="*/ 283 w 647"/>
                <a:gd name="T51" fmla="*/ 607 h 701"/>
                <a:gd name="T52" fmla="*/ 333 w 647"/>
                <a:gd name="T53" fmla="*/ 540 h 701"/>
                <a:gd name="T54" fmla="*/ 283 w 647"/>
                <a:gd name="T55" fmla="*/ 607 h 701"/>
                <a:gd name="T56" fmla="*/ 301 w 647"/>
                <a:gd name="T57" fmla="*/ 635 h 701"/>
                <a:gd name="T58" fmla="*/ 289 w 647"/>
                <a:gd name="T59" fmla="*/ 623 h 701"/>
                <a:gd name="T60" fmla="*/ 307 w 647"/>
                <a:gd name="T61" fmla="*/ 639 h 701"/>
                <a:gd name="T62" fmla="*/ 352 w 647"/>
                <a:gd name="T63" fmla="*/ 524 h 701"/>
                <a:gd name="T64" fmla="*/ 527 w 647"/>
                <a:gd name="T65" fmla="*/ 353 h 701"/>
                <a:gd name="T66" fmla="*/ 578 w 647"/>
                <a:gd name="T67" fmla="*/ 264 h 701"/>
                <a:gd name="T68" fmla="*/ 527 w 647"/>
                <a:gd name="T69" fmla="*/ 353 h 701"/>
                <a:gd name="T70" fmla="*/ 519 w 647"/>
                <a:gd name="T71" fmla="*/ 356 h 701"/>
                <a:gd name="T72" fmla="*/ 528 w 647"/>
                <a:gd name="T73" fmla="*/ 314 h 701"/>
                <a:gd name="T74" fmla="*/ 516 w 647"/>
                <a:gd name="T75" fmla="*/ 310 h 701"/>
                <a:gd name="T76" fmla="*/ 518 w 647"/>
                <a:gd name="T77" fmla="*/ 357 h 701"/>
                <a:gd name="T78" fmla="*/ 374 w 647"/>
                <a:gd name="T79" fmla="*/ 525 h 701"/>
                <a:gd name="T80" fmla="*/ 366 w 647"/>
                <a:gd name="T81" fmla="*/ 510 h 701"/>
                <a:gd name="T82" fmla="*/ 387 w 647"/>
                <a:gd name="T83" fmla="*/ 505 h 701"/>
                <a:gd name="T84" fmla="*/ 394 w 647"/>
                <a:gd name="T85" fmla="*/ 479 h 701"/>
                <a:gd name="T86" fmla="*/ 387 w 647"/>
                <a:gd name="T87" fmla="*/ 505 h 701"/>
                <a:gd name="T88" fmla="*/ 258 w 647"/>
                <a:gd name="T89" fmla="*/ 506 h 701"/>
                <a:gd name="T90" fmla="*/ 226 w 647"/>
                <a:gd name="T91" fmla="*/ 406 h 701"/>
                <a:gd name="T92" fmla="*/ 228 w 647"/>
                <a:gd name="T93" fmla="*/ 363 h 701"/>
                <a:gd name="T94" fmla="*/ 231 w 647"/>
                <a:gd name="T95" fmla="*/ 349 h 701"/>
                <a:gd name="T96" fmla="*/ 310 w 647"/>
                <a:gd name="T97" fmla="*/ 227 h 701"/>
                <a:gd name="T98" fmla="*/ 358 w 647"/>
                <a:gd name="T99" fmla="*/ 200 h 701"/>
                <a:gd name="T100" fmla="*/ 462 w 647"/>
                <a:gd name="T101" fmla="*/ 190 h 701"/>
                <a:gd name="T102" fmla="*/ 476 w 647"/>
                <a:gd name="T103" fmla="*/ 180 h 701"/>
                <a:gd name="T104" fmla="*/ 269 w 647"/>
                <a:gd name="T105" fmla="*/ 246 h 701"/>
                <a:gd name="T106" fmla="*/ 245 w 647"/>
                <a:gd name="T107" fmla="*/ 277 h 701"/>
                <a:gd name="T108" fmla="*/ 217 w 647"/>
                <a:gd name="T109" fmla="*/ 345 h 701"/>
                <a:gd name="T110" fmla="*/ 253 w 647"/>
                <a:gd name="T111" fmla="*/ 52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7" h="701">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3" name="Freeform 8">
              <a:extLst>
                <a:ext uri="{FF2B5EF4-FFF2-40B4-BE49-F238E27FC236}">
                  <a16:creationId xmlns:a16="http://schemas.microsoft.com/office/drawing/2014/main" id="{1C03560C-EC72-CF50-20C3-4EA5F0684269}"/>
                </a:ext>
              </a:extLst>
            </p:cNvPr>
            <p:cNvSpPr>
              <a:spLocks noEditPoints="1"/>
            </p:cNvSpPr>
            <p:nvPr userDrawn="1"/>
          </p:nvSpPr>
          <p:spPr bwMode="auto">
            <a:xfrm>
              <a:off x="7688263" y="465138"/>
              <a:ext cx="273050" cy="304800"/>
            </a:xfrm>
            <a:custGeom>
              <a:avLst/>
              <a:gdLst>
                <a:gd name="T0" fmla="*/ 31 w 337"/>
                <a:gd name="T1" fmla="*/ 334 h 370"/>
                <a:gd name="T2" fmla="*/ 55 w 337"/>
                <a:gd name="T3" fmla="*/ 309 h 370"/>
                <a:gd name="T4" fmla="*/ 27 w 337"/>
                <a:gd name="T5" fmla="*/ 282 h 370"/>
                <a:gd name="T6" fmla="*/ 8 w 337"/>
                <a:gd name="T7" fmla="*/ 272 h 370"/>
                <a:gd name="T8" fmla="*/ 31 w 337"/>
                <a:gd name="T9" fmla="*/ 333 h 370"/>
                <a:gd name="T10" fmla="*/ 58 w 337"/>
                <a:gd name="T11" fmla="*/ 370 h 370"/>
                <a:gd name="T12" fmla="*/ 303 w 337"/>
                <a:gd name="T13" fmla="*/ 58 h 370"/>
                <a:gd name="T14" fmla="*/ 58 w 337"/>
                <a:gd name="T15" fmla="*/ 370 h 370"/>
                <a:gd name="T16" fmla="*/ 325 w 337"/>
                <a:gd name="T17" fmla="*/ 18 h 370"/>
                <a:gd name="T18" fmla="*/ 327 w 337"/>
                <a:gd name="T19" fmla="*/ 60 h 370"/>
                <a:gd name="T20" fmla="*/ 322 w 337"/>
                <a:gd name="T21" fmla="*/ 40 h 370"/>
                <a:gd name="T22" fmla="*/ 325 w 337"/>
                <a:gd name="T23" fmla="*/ 18 h 370"/>
                <a:gd name="T24" fmla="*/ 41 w 337"/>
                <a:gd name="T25" fmla="*/ 347 h 370"/>
                <a:gd name="T26" fmla="*/ 186 w 337"/>
                <a:gd name="T27" fmla="*/ 194 h 370"/>
                <a:gd name="T28" fmla="*/ 323 w 337"/>
                <a:gd name="T29" fmla="*/ 13 h 370"/>
                <a:gd name="T30" fmla="*/ 267 w 337"/>
                <a:gd name="T31" fmla="*/ 53 h 370"/>
                <a:gd name="T32" fmla="*/ 145 w 337"/>
                <a:gd name="T33" fmla="*/ 232 h 370"/>
                <a:gd name="T34" fmla="*/ 114 w 337"/>
                <a:gd name="T35" fmla="*/ 274 h 370"/>
                <a:gd name="T36" fmla="*/ 92 w 337"/>
                <a:gd name="T37" fmla="*/ 299 h 370"/>
                <a:gd name="T38" fmla="*/ 75 w 337"/>
                <a:gd name="T39" fmla="*/ 317 h 370"/>
                <a:gd name="T40" fmla="*/ 85 w 337"/>
                <a:gd name="T41" fmla="*/ 299 h 370"/>
                <a:gd name="T42" fmla="*/ 31 w 337"/>
                <a:gd name="T43" fmla="*/ 279 h 370"/>
                <a:gd name="T44" fmla="*/ 73 w 337"/>
                <a:gd name="T45" fmla="*/ 312 h 370"/>
                <a:gd name="T46" fmla="*/ 102 w 337"/>
                <a:gd name="T47" fmla="*/ 279 h 370"/>
                <a:gd name="T48" fmla="*/ 90 w 337"/>
                <a:gd name="T49" fmla="*/ 294 h 370"/>
                <a:gd name="T50" fmla="*/ 110 w 337"/>
                <a:gd name="T51" fmla="*/ 270 h 370"/>
                <a:gd name="T52" fmla="*/ 89 w 337"/>
                <a:gd name="T53" fmla="*/ 226 h 370"/>
                <a:gd name="T54" fmla="*/ 82 w 337"/>
                <a:gd name="T55" fmla="*/ 226 h 370"/>
                <a:gd name="T56" fmla="*/ 102 w 337"/>
                <a:gd name="T57" fmla="*/ 211 h 370"/>
                <a:gd name="T58" fmla="*/ 144 w 337"/>
                <a:gd name="T59" fmla="*/ 199 h 370"/>
                <a:gd name="T60" fmla="*/ 110 w 337"/>
                <a:gd name="T61" fmla="*/ 270 h 370"/>
                <a:gd name="T62" fmla="*/ 128 w 337"/>
                <a:gd name="T63" fmla="*/ 246 h 370"/>
                <a:gd name="T64" fmla="*/ 109 w 337"/>
                <a:gd name="T65" fmla="*/ 214 h 370"/>
                <a:gd name="T66" fmla="*/ 144 w 337"/>
                <a:gd name="T67" fmla="*/ 224 h 370"/>
                <a:gd name="T68" fmla="*/ 153 w 337"/>
                <a:gd name="T69" fmla="*/ 204 h 370"/>
                <a:gd name="T70" fmla="*/ 144 w 337"/>
                <a:gd name="T71" fmla="*/ 224 h 370"/>
                <a:gd name="T72" fmla="*/ 171 w 337"/>
                <a:gd name="T73" fmla="*/ 183 h 370"/>
                <a:gd name="T74" fmla="*/ 154 w 337"/>
                <a:gd name="T75" fmla="*/ 199 h 370"/>
                <a:gd name="T76" fmla="*/ 159 w 337"/>
                <a:gd name="T77" fmla="*/ 202 h 370"/>
                <a:gd name="T78" fmla="*/ 183 w 337"/>
                <a:gd name="T79" fmla="*/ 164 h 370"/>
                <a:gd name="T80" fmla="*/ 94 w 337"/>
                <a:gd name="T81" fmla="*/ 175 h 370"/>
                <a:gd name="T82" fmla="*/ 174 w 337"/>
                <a:gd name="T83" fmla="*/ 178 h 370"/>
                <a:gd name="T84" fmla="*/ 193 w 337"/>
                <a:gd name="T85" fmla="*/ 148 h 370"/>
                <a:gd name="T86" fmla="*/ 54 w 337"/>
                <a:gd name="T87" fmla="*/ 148 h 370"/>
                <a:gd name="T88" fmla="*/ 186 w 337"/>
                <a:gd name="T89" fmla="*/ 159 h 370"/>
                <a:gd name="T90" fmla="*/ 204 w 337"/>
                <a:gd name="T91" fmla="*/ 131 h 370"/>
                <a:gd name="T92" fmla="*/ 110 w 337"/>
                <a:gd name="T93" fmla="*/ 123 h 370"/>
                <a:gd name="T94" fmla="*/ 42 w 337"/>
                <a:gd name="T95" fmla="*/ 99 h 370"/>
                <a:gd name="T96" fmla="*/ 113 w 337"/>
                <a:gd name="T97" fmla="*/ 13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 h="370">
                  <a:moveTo>
                    <a:pt x="31" y="333"/>
                  </a:moveTo>
                  <a:lnTo>
                    <a:pt x="31" y="333"/>
                  </a:lnTo>
                  <a:cubicBezTo>
                    <a:pt x="31" y="334"/>
                    <a:pt x="31" y="334"/>
                    <a:pt x="31" y="334"/>
                  </a:cubicBezTo>
                  <a:cubicBezTo>
                    <a:pt x="33" y="337"/>
                    <a:pt x="35" y="340"/>
                    <a:pt x="37" y="343"/>
                  </a:cubicBezTo>
                  <a:cubicBezTo>
                    <a:pt x="48" y="334"/>
                    <a:pt x="59" y="325"/>
                    <a:pt x="68" y="316"/>
                  </a:cubicBezTo>
                  <a:cubicBezTo>
                    <a:pt x="64" y="313"/>
                    <a:pt x="59" y="311"/>
                    <a:pt x="55" y="309"/>
                  </a:cubicBezTo>
                  <a:cubicBezTo>
                    <a:pt x="48" y="316"/>
                    <a:pt x="42" y="320"/>
                    <a:pt x="29" y="320"/>
                  </a:cubicBezTo>
                  <a:cubicBezTo>
                    <a:pt x="27" y="320"/>
                    <a:pt x="26" y="318"/>
                    <a:pt x="27" y="316"/>
                  </a:cubicBezTo>
                  <a:cubicBezTo>
                    <a:pt x="29" y="309"/>
                    <a:pt x="27" y="291"/>
                    <a:pt x="27" y="282"/>
                  </a:cubicBezTo>
                  <a:cubicBezTo>
                    <a:pt x="26" y="280"/>
                    <a:pt x="25" y="278"/>
                    <a:pt x="24" y="276"/>
                  </a:cubicBezTo>
                  <a:cubicBezTo>
                    <a:pt x="20" y="277"/>
                    <a:pt x="16" y="277"/>
                    <a:pt x="10" y="277"/>
                  </a:cubicBezTo>
                  <a:cubicBezTo>
                    <a:pt x="7" y="277"/>
                    <a:pt x="6" y="274"/>
                    <a:pt x="8" y="272"/>
                  </a:cubicBezTo>
                  <a:cubicBezTo>
                    <a:pt x="17" y="264"/>
                    <a:pt x="16" y="253"/>
                    <a:pt x="17" y="238"/>
                  </a:cubicBezTo>
                  <a:cubicBezTo>
                    <a:pt x="12" y="241"/>
                    <a:pt x="4" y="247"/>
                    <a:pt x="0" y="249"/>
                  </a:cubicBezTo>
                  <a:cubicBezTo>
                    <a:pt x="4" y="288"/>
                    <a:pt x="17" y="313"/>
                    <a:pt x="31" y="333"/>
                  </a:cubicBezTo>
                  <a:lnTo>
                    <a:pt x="31" y="333"/>
                  </a:lnTo>
                  <a:close/>
                  <a:moveTo>
                    <a:pt x="58" y="370"/>
                  </a:moveTo>
                  <a:lnTo>
                    <a:pt x="58" y="370"/>
                  </a:lnTo>
                  <a:cubicBezTo>
                    <a:pt x="173" y="293"/>
                    <a:pt x="218" y="153"/>
                    <a:pt x="321" y="65"/>
                  </a:cubicBezTo>
                  <a:lnTo>
                    <a:pt x="306" y="62"/>
                  </a:lnTo>
                  <a:cubicBezTo>
                    <a:pt x="303" y="61"/>
                    <a:pt x="303" y="61"/>
                    <a:pt x="303" y="58"/>
                  </a:cubicBezTo>
                  <a:lnTo>
                    <a:pt x="306" y="37"/>
                  </a:lnTo>
                  <a:cubicBezTo>
                    <a:pt x="211" y="133"/>
                    <a:pt x="158" y="292"/>
                    <a:pt x="50" y="360"/>
                  </a:cubicBezTo>
                  <a:cubicBezTo>
                    <a:pt x="53" y="363"/>
                    <a:pt x="55" y="366"/>
                    <a:pt x="58" y="370"/>
                  </a:cubicBezTo>
                  <a:lnTo>
                    <a:pt x="58" y="370"/>
                  </a:lnTo>
                  <a:close/>
                  <a:moveTo>
                    <a:pt x="325" y="18"/>
                  </a:moveTo>
                  <a:lnTo>
                    <a:pt x="325" y="18"/>
                  </a:lnTo>
                  <a:cubicBezTo>
                    <a:pt x="321" y="22"/>
                    <a:pt x="316" y="26"/>
                    <a:pt x="312" y="30"/>
                  </a:cubicBezTo>
                  <a:lnTo>
                    <a:pt x="309" y="57"/>
                  </a:lnTo>
                  <a:lnTo>
                    <a:pt x="327" y="60"/>
                  </a:lnTo>
                  <a:cubicBezTo>
                    <a:pt x="330" y="58"/>
                    <a:pt x="333" y="55"/>
                    <a:pt x="337" y="52"/>
                  </a:cubicBezTo>
                  <a:lnTo>
                    <a:pt x="334" y="46"/>
                  </a:lnTo>
                  <a:cubicBezTo>
                    <a:pt x="329" y="47"/>
                    <a:pt x="324" y="45"/>
                    <a:pt x="322" y="40"/>
                  </a:cubicBezTo>
                  <a:cubicBezTo>
                    <a:pt x="320" y="34"/>
                    <a:pt x="323" y="29"/>
                    <a:pt x="328" y="27"/>
                  </a:cubicBezTo>
                  <a:lnTo>
                    <a:pt x="325" y="18"/>
                  </a:lnTo>
                  <a:lnTo>
                    <a:pt x="325" y="18"/>
                  </a:lnTo>
                  <a:close/>
                  <a:moveTo>
                    <a:pt x="75" y="317"/>
                  </a:moveTo>
                  <a:lnTo>
                    <a:pt x="75" y="317"/>
                  </a:lnTo>
                  <a:cubicBezTo>
                    <a:pt x="64" y="328"/>
                    <a:pt x="53" y="338"/>
                    <a:pt x="41" y="347"/>
                  </a:cubicBezTo>
                  <a:lnTo>
                    <a:pt x="41" y="348"/>
                  </a:lnTo>
                  <a:cubicBezTo>
                    <a:pt x="43" y="351"/>
                    <a:pt x="45" y="353"/>
                    <a:pt x="47" y="355"/>
                  </a:cubicBezTo>
                  <a:cubicBezTo>
                    <a:pt x="103" y="320"/>
                    <a:pt x="145" y="259"/>
                    <a:pt x="186" y="194"/>
                  </a:cubicBezTo>
                  <a:cubicBezTo>
                    <a:pt x="221" y="138"/>
                    <a:pt x="259" y="75"/>
                    <a:pt x="307" y="27"/>
                  </a:cubicBezTo>
                  <a:cubicBezTo>
                    <a:pt x="307" y="27"/>
                    <a:pt x="308" y="27"/>
                    <a:pt x="308" y="26"/>
                  </a:cubicBezTo>
                  <a:cubicBezTo>
                    <a:pt x="313" y="22"/>
                    <a:pt x="318" y="17"/>
                    <a:pt x="323" y="13"/>
                  </a:cubicBezTo>
                  <a:lnTo>
                    <a:pt x="319" y="0"/>
                  </a:lnTo>
                  <a:cubicBezTo>
                    <a:pt x="300" y="15"/>
                    <a:pt x="283" y="33"/>
                    <a:pt x="267" y="52"/>
                  </a:cubicBezTo>
                  <a:cubicBezTo>
                    <a:pt x="267" y="52"/>
                    <a:pt x="267" y="53"/>
                    <a:pt x="267" y="53"/>
                  </a:cubicBezTo>
                  <a:cubicBezTo>
                    <a:pt x="236" y="90"/>
                    <a:pt x="210" y="132"/>
                    <a:pt x="185" y="171"/>
                  </a:cubicBezTo>
                  <a:cubicBezTo>
                    <a:pt x="172" y="191"/>
                    <a:pt x="159" y="212"/>
                    <a:pt x="145" y="232"/>
                  </a:cubicBezTo>
                  <a:cubicBezTo>
                    <a:pt x="145" y="232"/>
                    <a:pt x="145" y="232"/>
                    <a:pt x="145" y="232"/>
                  </a:cubicBezTo>
                  <a:cubicBezTo>
                    <a:pt x="139" y="241"/>
                    <a:pt x="133" y="249"/>
                    <a:pt x="127" y="256"/>
                  </a:cubicBezTo>
                  <a:cubicBezTo>
                    <a:pt x="127" y="257"/>
                    <a:pt x="127" y="257"/>
                    <a:pt x="127" y="257"/>
                  </a:cubicBezTo>
                  <a:cubicBezTo>
                    <a:pt x="122" y="263"/>
                    <a:pt x="118" y="269"/>
                    <a:pt x="114" y="274"/>
                  </a:cubicBezTo>
                  <a:cubicBezTo>
                    <a:pt x="113" y="274"/>
                    <a:pt x="113" y="275"/>
                    <a:pt x="113" y="275"/>
                  </a:cubicBezTo>
                  <a:cubicBezTo>
                    <a:pt x="107" y="283"/>
                    <a:pt x="100" y="291"/>
                    <a:pt x="93" y="298"/>
                  </a:cubicBezTo>
                  <a:cubicBezTo>
                    <a:pt x="93" y="299"/>
                    <a:pt x="93" y="299"/>
                    <a:pt x="92" y="299"/>
                  </a:cubicBezTo>
                  <a:cubicBezTo>
                    <a:pt x="87" y="305"/>
                    <a:pt x="81" y="311"/>
                    <a:pt x="75" y="317"/>
                  </a:cubicBezTo>
                  <a:lnTo>
                    <a:pt x="75" y="317"/>
                  </a:lnTo>
                  <a:lnTo>
                    <a:pt x="75" y="317"/>
                  </a:lnTo>
                  <a:close/>
                  <a:moveTo>
                    <a:pt x="73" y="312"/>
                  </a:moveTo>
                  <a:lnTo>
                    <a:pt x="73" y="312"/>
                  </a:lnTo>
                  <a:cubicBezTo>
                    <a:pt x="77" y="307"/>
                    <a:pt x="81" y="303"/>
                    <a:pt x="85" y="299"/>
                  </a:cubicBezTo>
                  <a:cubicBezTo>
                    <a:pt x="59" y="295"/>
                    <a:pt x="44" y="282"/>
                    <a:pt x="39" y="267"/>
                  </a:cubicBezTo>
                  <a:cubicBezTo>
                    <a:pt x="35" y="270"/>
                    <a:pt x="32" y="273"/>
                    <a:pt x="29" y="274"/>
                  </a:cubicBezTo>
                  <a:cubicBezTo>
                    <a:pt x="30" y="276"/>
                    <a:pt x="31" y="277"/>
                    <a:pt x="31" y="279"/>
                  </a:cubicBezTo>
                  <a:cubicBezTo>
                    <a:pt x="32" y="279"/>
                    <a:pt x="32" y="279"/>
                    <a:pt x="32" y="280"/>
                  </a:cubicBezTo>
                  <a:cubicBezTo>
                    <a:pt x="43" y="297"/>
                    <a:pt x="55" y="302"/>
                    <a:pt x="73" y="312"/>
                  </a:cubicBezTo>
                  <a:lnTo>
                    <a:pt x="73" y="312"/>
                  </a:lnTo>
                  <a:close/>
                  <a:moveTo>
                    <a:pt x="90" y="294"/>
                  </a:moveTo>
                  <a:lnTo>
                    <a:pt x="90" y="294"/>
                  </a:lnTo>
                  <a:cubicBezTo>
                    <a:pt x="94" y="289"/>
                    <a:pt x="98" y="284"/>
                    <a:pt x="102" y="279"/>
                  </a:cubicBezTo>
                  <a:cubicBezTo>
                    <a:pt x="54" y="293"/>
                    <a:pt x="24" y="217"/>
                    <a:pt x="106" y="186"/>
                  </a:cubicBezTo>
                  <a:cubicBezTo>
                    <a:pt x="100" y="184"/>
                    <a:pt x="94" y="182"/>
                    <a:pt x="88" y="179"/>
                  </a:cubicBezTo>
                  <a:cubicBezTo>
                    <a:pt x="35" y="203"/>
                    <a:pt x="17" y="284"/>
                    <a:pt x="90" y="294"/>
                  </a:cubicBezTo>
                  <a:lnTo>
                    <a:pt x="90" y="294"/>
                  </a:lnTo>
                  <a:close/>
                  <a:moveTo>
                    <a:pt x="110" y="270"/>
                  </a:moveTo>
                  <a:lnTo>
                    <a:pt x="110" y="270"/>
                  </a:lnTo>
                  <a:cubicBezTo>
                    <a:pt x="114" y="265"/>
                    <a:pt x="118" y="260"/>
                    <a:pt x="122" y="254"/>
                  </a:cubicBezTo>
                  <a:cubicBezTo>
                    <a:pt x="124" y="240"/>
                    <a:pt x="120" y="224"/>
                    <a:pt x="103" y="216"/>
                  </a:cubicBezTo>
                  <a:cubicBezTo>
                    <a:pt x="98" y="219"/>
                    <a:pt x="93" y="222"/>
                    <a:pt x="89" y="226"/>
                  </a:cubicBezTo>
                  <a:cubicBezTo>
                    <a:pt x="115" y="230"/>
                    <a:pt x="115" y="263"/>
                    <a:pt x="91" y="263"/>
                  </a:cubicBezTo>
                  <a:cubicBezTo>
                    <a:pt x="72" y="263"/>
                    <a:pt x="73" y="239"/>
                    <a:pt x="81" y="227"/>
                  </a:cubicBezTo>
                  <a:cubicBezTo>
                    <a:pt x="81" y="227"/>
                    <a:pt x="82" y="226"/>
                    <a:pt x="82" y="226"/>
                  </a:cubicBezTo>
                  <a:lnTo>
                    <a:pt x="82" y="226"/>
                  </a:lnTo>
                  <a:cubicBezTo>
                    <a:pt x="86" y="221"/>
                    <a:pt x="92" y="216"/>
                    <a:pt x="101" y="211"/>
                  </a:cubicBezTo>
                  <a:cubicBezTo>
                    <a:pt x="101" y="211"/>
                    <a:pt x="101" y="211"/>
                    <a:pt x="102" y="211"/>
                  </a:cubicBezTo>
                  <a:cubicBezTo>
                    <a:pt x="108" y="208"/>
                    <a:pt x="116" y="205"/>
                    <a:pt x="125" y="203"/>
                  </a:cubicBezTo>
                  <a:cubicBezTo>
                    <a:pt x="125" y="202"/>
                    <a:pt x="126" y="202"/>
                    <a:pt x="126" y="202"/>
                  </a:cubicBezTo>
                  <a:cubicBezTo>
                    <a:pt x="131" y="201"/>
                    <a:pt x="137" y="200"/>
                    <a:pt x="144" y="199"/>
                  </a:cubicBezTo>
                  <a:cubicBezTo>
                    <a:pt x="139" y="197"/>
                    <a:pt x="133" y="195"/>
                    <a:pt x="127" y="193"/>
                  </a:cubicBezTo>
                  <a:cubicBezTo>
                    <a:pt x="123" y="192"/>
                    <a:pt x="119" y="190"/>
                    <a:pt x="115" y="189"/>
                  </a:cubicBezTo>
                  <a:cubicBezTo>
                    <a:pt x="26" y="218"/>
                    <a:pt x="62" y="296"/>
                    <a:pt x="110" y="270"/>
                  </a:cubicBezTo>
                  <a:lnTo>
                    <a:pt x="110" y="270"/>
                  </a:lnTo>
                  <a:close/>
                  <a:moveTo>
                    <a:pt x="128" y="246"/>
                  </a:moveTo>
                  <a:lnTo>
                    <a:pt x="128" y="246"/>
                  </a:lnTo>
                  <a:cubicBezTo>
                    <a:pt x="132" y="241"/>
                    <a:pt x="136" y="235"/>
                    <a:pt x="140" y="230"/>
                  </a:cubicBezTo>
                  <a:cubicBezTo>
                    <a:pt x="139" y="225"/>
                    <a:pt x="133" y="215"/>
                    <a:pt x="125" y="208"/>
                  </a:cubicBezTo>
                  <a:cubicBezTo>
                    <a:pt x="120" y="210"/>
                    <a:pt x="114" y="211"/>
                    <a:pt x="109" y="214"/>
                  </a:cubicBezTo>
                  <a:cubicBezTo>
                    <a:pt x="123" y="221"/>
                    <a:pt x="128" y="234"/>
                    <a:pt x="128" y="246"/>
                  </a:cubicBezTo>
                  <a:lnTo>
                    <a:pt x="128" y="246"/>
                  </a:lnTo>
                  <a:close/>
                  <a:moveTo>
                    <a:pt x="144" y="224"/>
                  </a:moveTo>
                  <a:lnTo>
                    <a:pt x="144" y="224"/>
                  </a:lnTo>
                  <a:cubicBezTo>
                    <a:pt x="148" y="218"/>
                    <a:pt x="152" y="212"/>
                    <a:pt x="156" y="206"/>
                  </a:cubicBezTo>
                  <a:cubicBezTo>
                    <a:pt x="155" y="205"/>
                    <a:pt x="154" y="205"/>
                    <a:pt x="153" y="204"/>
                  </a:cubicBezTo>
                  <a:cubicBezTo>
                    <a:pt x="147" y="205"/>
                    <a:pt x="140" y="205"/>
                    <a:pt x="132" y="207"/>
                  </a:cubicBezTo>
                  <a:cubicBezTo>
                    <a:pt x="137" y="212"/>
                    <a:pt x="141" y="219"/>
                    <a:pt x="144" y="224"/>
                  </a:cubicBezTo>
                  <a:lnTo>
                    <a:pt x="144" y="224"/>
                  </a:lnTo>
                  <a:close/>
                  <a:moveTo>
                    <a:pt x="159" y="202"/>
                  </a:moveTo>
                  <a:lnTo>
                    <a:pt x="159" y="202"/>
                  </a:lnTo>
                  <a:cubicBezTo>
                    <a:pt x="163" y="195"/>
                    <a:pt x="167" y="189"/>
                    <a:pt x="171" y="183"/>
                  </a:cubicBezTo>
                  <a:cubicBezTo>
                    <a:pt x="156" y="179"/>
                    <a:pt x="127" y="181"/>
                    <a:pt x="110" y="181"/>
                  </a:cubicBezTo>
                  <a:cubicBezTo>
                    <a:pt x="116" y="184"/>
                    <a:pt x="122" y="186"/>
                    <a:pt x="129" y="188"/>
                  </a:cubicBezTo>
                  <a:cubicBezTo>
                    <a:pt x="138" y="191"/>
                    <a:pt x="147" y="194"/>
                    <a:pt x="154" y="199"/>
                  </a:cubicBezTo>
                  <a:cubicBezTo>
                    <a:pt x="155" y="199"/>
                    <a:pt x="155" y="199"/>
                    <a:pt x="155" y="199"/>
                  </a:cubicBezTo>
                  <a:cubicBezTo>
                    <a:pt x="156" y="200"/>
                    <a:pt x="158" y="201"/>
                    <a:pt x="159" y="202"/>
                  </a:cubicBezTo>
                  <a:lnTo>
                    <a:pt x="159" y="202"/>
                  </a:lnTo>
                  <a:close/>
                  <a:moveTo>
                    <a:pt x="174" y="178"/>
                  </a:moveTo>
                  <a:lnTo>
                    <a:pt x="174" y="178"/>
                  </a:lnTo>
                  <a:cubicBezTo>
                    <a:pt x="177" y="173"/>
                    <a:pt x="180" y="169"/>
                    <a:pt x="183" y="164"/>
                  </a:cubicBezTo>
                  <a:cubicBezTo>
                    <a:pt x="166" y="159"/>
                    <a:pt x="138" y="160"/>
                    <a:pt x="121" y="160"/>
                  </a:cubicBezTo>
                  <a:cubicBezTo>
                    <a:pt x="100" y="161"/>
                    <a:pt x="79" y="161"/>
                    <a:pt x="62" y="157"/>
                  </a:cubicBezTo>
                  <a:cubicBezTo>
                    <a:pt x="71" y="165"/>
                    <a:pt x="82" y="170"/>
                    <a:pt x="94" y="175"/>
                  </a:cubicBezTo>
                  <a:cubicBezTo>
                    <a:pt x="102" y="177"/>
                    <a:pt x="123" y="175"/>
                    <a:pt x="130" y="175"/>
                  </a:cubicBezTo>
                  <a:cubicBezTo>
                    <a:pt x="146" y="175"/>
                    <a:pt x="163" y="175"/>
                    <a:pt x="174" y="178"/>
                  </a:cubicBezTo>
                  <a:lnTo>
                    <a:pt x="174" y="178"/>
                  </a:lnTo>
                  <a:close/>
                  <a:moveTo>
                    <a:pt x="186" y="159"/>
                  </a:moveTo>
                  <a:lnTo>
                    <a:pt x="186" y="159"/>
                  </a:lnTo>
                  <a:cubicBezTo>
                    <a:pt x="188" y="155"/>
                    <a:pt x="191" y="152"/>
                    <a:pt x="193" y="148"/>
                  </a:cubicBezTo>
                  <a:cubicBezTo>
                    <a:pt x="171" y="139"/>
                    <a:pt x="136" y="142"/>
                    <a:pt x="113" y="142"/>
                  </a:cubicBezTo>
                  <a:cubicBezTo>
                    <a:pt x="87" y="142"/>
                    <a:pt x="60" y="141"/>
                    <a:pt x="43" y="126"/>
                  </a:cubicBezTo>
                  <a:cubicBezTo>
                    <a:pt x="46" y="135"/>
                    <a:pt x="50" y="142"/>
                    <a:pt x="54" y="148"/>
                  </a:cubicBezTo>
                  <a:cubicBezTo>
                    <a:pt x="80" y="159"/>
                    <a:pt x="128" y="153"/>
                    <a:pt x="158" y="155"/>
                  </a:cubicBezTo>
                  <a:cubicBezTo>
                    <a:pt x="168" y="155"/>
                    <a:pt x="178" y="156"/>
                    <a:pt x="186" y="159"/>
                  </a:cubicBezTo>
                  <a:lnTo>
                    <a:pt x="186" y="159"/>
                  </a:lnTo>
                  <a:close/>
                  <a:moveTo>
                    <a:pt x="196" y="143"/>
                  </a:moveTo>
                  <a:lnTo>
                    <a:pt x="196" y="143"/>
                  </a:lnTo>
                  <a:cubicBezTo>
                    <a:pt x="199" y="139"/>
                    <a:pt x="201" y="135"/>
                    <a:pt x="204" y="131"/>
                  </a:cubicBezTo>
                  <a:cubicBezTo>
                    <a:pt x="195" y="128"/>
                    <a:pt x="187" y="126"/>
                    <a:pt x="178" y="125"/>
                  </a:cubicBezTo>
                  <a:cubicBezTo>
                    <a:pt x="178" y="125"/>
                    <a:pt x="178" y="125"/>
                    <a:pt x="177" y="125"/>
                  </a:cubicBezTo>
                  <a:cubicBezTo>
                    <a:pt x="155" y="121"/>
                    <a:pt x="133" y="122"/>
                    <a:pt x="110" y="123"/>
                  </a:cubicBezTo>
                  <a:cubicBezTo>
                    <a:pt x="95" y="123"/>
                    <a:pt x="81" y="122"/>
                    <a:pt x="69" y="118"/>
                  </a:cubicBezTo>
                  <a:cubicBezTo>
                    <a:pt x="68" y="118"/>
                    <a:pt x="68" y="118"/>
                    <a:pt x="68" y="118"/>
                  </a:cubicBezTo>
                  <a:cubicBezTo>
                    <a:pt x="58" y="115"/>
                    <a:pt x="49" y="109"/>
                    <a:pt x="42" y="99"/>
                  </a:cubicBezTo>
                  <a:cubicBezTo>
                    <a:pt x="41" y="100"/>
                    <a:pt x="40" y="101"/>
                    <a:pt x="39" y="102"/>
                  </a:cubicBezTo>
                  <a:cubicBezTo>
                    <a:pt x="40" y="107"/>
                    <a:pt x="40" y="111"/>
                    <a:pt x="41" y="115"/>
                  </a:cubicBezTo>
                  <a:cubicBezTo>
                    <a:pt x="55" y="134"/>
                    <a:pt x="83" y="137"/>
                    <a:pt x="113" y="137"/>
                  </a:cubicBezTo>
                  <a:cubicBezTo>
                    <a:pt x="138" y="137"/>
                    <a:pt x="173" y="133"/>
                    <a:pt x="196" y="143"/>
                  </a:cubicBezTo>
                  <a:lnTo>
                    <a:pt x="196" y="143"/>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4" name="Freeform 9">
              <a:extLst>
                <a:ext uri="{FF2B5EF4-FFF2-40B4-BE49-F238E27FC236}">
                  <a16:creationId xmlns:a16="http://schemas.microsoft.com/office/drawing/2014/main" id="{0375D7A7-1E67-CF3A-F80C-50846D74CCD8}"/>
                </a:ext>
              </a:extLst>
            </p:cNvPr>
            <p:cNvSpPr>
              <a:spLocks noEditPoints="1"/>
            </p:cNvSpPr>
            <p:nvPr userDrawn="1"/>
          </p:nvSpPr>
          <p:spPr bwMode="auto">
            <a:xfrm>
              <a:off x="7613650" y="406400"/>
              <a:ext cx="296863" cy="406400"/>
            </a:xfrm>
            <a:custGeom>
              <a:avLst/>
              <a:gdLst>
                <a:gd name="T0" fmla="*/ 366 w 366"/>
                <a:gd name="T1" fmla="*/ 110 h 496"/>
                <a:gd name="T2" fmla="*/ 303 w 366"/>
                <a:gd name="T3" fmla="*/ 97 h 496"/>
                <a:gd name="T4" fmla="*/ 328 w 366"/>
                <a:gd name="T5" fmla="*/ 122 h 496"/>
                <a:gd name="T6" fmla="*/ 47 w 366"/>
                <a:gd name="T7" fmla="*/ 454 h 496"/>
                <a:gd name="T8" fmla="*/ 91 w 366"/>
                <a:gd name="T9" fmla="*/ 402 h 496"/>
                <a:gd name="T10" fmla="*/ 89 w 366"/>
                <a:gd name="T11" fmla="*/ 397 h 496"/>
                <a:gd name="T12" fmla="*/ 47 w 366"/>
                <a:gd name="T13" fmla="*/ 454 h 496"/>
                <a:gd name="T14" fmla="*/ 101 w 366"/>
                <a:gd name="T15" fmla="*/ 421 h 496"/>
                <a:gd name="T16" fmla="*/ 119 w 366"/>
                <a:gd name="T17" fmla="*/ 448 h 496"/>
                <a:gd name="T18" fmla="*/ 69 w 366"/>
                <a:gd name="T19" fmla="*/ 471 h 496"/>
                <a:gd name="T20" fmla="*/ 101 w 366"/>
                <a:gd name="T21" fmla="*/ 421 h 496"/>
                <a:gd name="T22" fmla="*/ 82 w 366"/>
                <a:gd name="T23" fmla="*/ 381 h 496"/>
                <a:gd name="T24" fmla="*/ 28 w 366"/>
                <a:gd name="T25" fmla="*/ 378 h 496"/>
                <a:gd name="T26" fmla="*/ 7 w 366"/>
                <a:gd name="T27" fmla="*/ 362 h 496"/>
                <a:gd name="T28" fmla="*/ 6 w 366"/>
                <a:gd name="T29" fmla="*/ 357 h 496"/>
                <a:gd name="T30" fmla="*/ 68 w 366"/>
                <a:gd name="T31" fmla="*/ 329 h 496"/>
                <a:gd name="T32" fmla="*/ 67 w 366"/>
                <a:gd name="T33" fmla="*/ 324 h 496"/>
                <a:gd name="T34" fmla="*/ 6 w 366"/>
                <a:gd name="T35" fmla="*/ 357 h 496"/>
                <a:gd name="T36" fmla="*/ 0 w 366"/>
                <a:gd name="T37" fmla="*/ 302 h 496"/>
                <a:gd name="T38" fmla="*/ 15 w 366"/>
                <a:gd name="T39" fmla="*/ 284 h 496"/>
                <a:gd name="T40" fmla="*/ 67 w 366"/>
                <a:gd name="T41" fmla="*/ 267 h 496"/>
                <a:gd name="T42" fmla="*/ 0 w 366"/>
                <a:gd name="T43" fmla="*/ 302 h 496"/>
                <a:gd name="T44" fmla="*/ 68 w 366"/>
                <a:gd name="T45" fmla="*/ 262 h 496"/>
                <a:gd name="T46" fmla="*/ 23 w 366"/>
                <a:gd name="T47" fmla="*/ 228 h 496"/>
                <a:gd name="T48" fmla="*/ 17 w 366"/>
                <a:gd name="T49" fmla="*/ 202 h 496"/>
                <a:gd name="T50" fmla="*/ 19 w 366"/>
                <a:gd name="T51" fmla="*/ 196 h 496"/>
                <a:gd name="T52" fmla="*/ 82 w 366"/>
                <a:gd name="T53" fmla="*/ 213 h 496"/>
                <a:gd name="T54" fmla="*/ 84 w 366"/>
                <a:gd name="T55" fmla="*/ 208 h 496"/>
                <a:gd name="T56" fmla="*/ 19 w 366"/>
                <a:gd name="T57" fmla="*/ 196 h 496"/>
                <a:gd name="T58" fmla="*/ 40 w 366"/>
                <a:gd name="T59" fmla="*/ 149 h 496"/>
                <a:gd name="T60" fmla="*/ 60 w 366"/>
                <a:gd name="T61" fmla="*/ 142 h 496"/>
                <a:gd name="T62" fmla="*/ 111 w 366"/>
                <a:gd name="T63" fmla="*/ 162 h 496"/>
                <a:gd name="T64" fmla="*/ 40 w 366"/>
                <a:gd name="T65" fmla="*/ 149 h 496"/>
                <a:gd name="T66" fmla="*/ 114 w 366"/>
                <a:gd name="T67" fmla="*/ 157 h 496"/>
                <a:gd name="T68" fmla="*/ 95 w 366"/>
                <a:gd name="T69" fmla="*/ 99 h 496"/>
                <a:gd name="T70" fmla="*/ 102 w 366"/>
                <a:gd name="T71" fmla="*/ 72 h 496"/>
                <a:gd name="T72" fmla="*/ 106 w 366"/>
                <a:gd name="T73" fmla="*/ 69 h 496"/>
                <a:gd name="T74" fmla="*/ 150 w 366"/>
                <a:gd name="T75" fmla="*/ 121 h 496"/>
                <a:gd name="T76" fmla="*/ 155 w 366"/>
                <a:gd name="T77" fmla="*/ 117 h 496"/>
                <a:gd name="T78" fmla="*/ 106 w 366"/>
                <a:gd name="T79" fmla="*/ 69 h 496"/>
                <a:gd name="T80" fmla="*/ 149 w 366"/>
                <a:gd name="T81" fmla="*/ 37 h 496"/>
                <a:gd name="T82" fmla="*/ 170 w 366"/>
                <a:gd name="T83" fmla="*/ 42 h 496"/>
                <a:gd name="T84" fmla="*/ 200 w 366"/>
                <a:gd name="T85" fmla="*/ 90 h 496"/>
                <a:gd name="T86" fmla="*/ 149 w 366"/>
                <a:gd name="T87" fmla="*/ 37 h 496"/>
                <a:gd name="T88" fmla="*/ 206 w 366"/>
                <a:gd name="T89" fmla="*/ 88 h 496"/>
                <a:gd name="T90" fmla="*/ 222 w 366"/>
                <a:gd name="T91" fmla="*/ 21 h 496"/>
                <a:gd name="T92" fmla="*/ 243 w 366"/>
                <a:gd name="T93"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6" h="496">
                  <a:moveTo>
                    <a:pt x="358" y="119"/>
                  </a:moveTo>
                  <a:lnTo>
                    <a:pt x="358" y="119"/>
                  </a:lnTo>
                  <a:cubicBezTo>
                    <a:pt x="360" y="116"/>
                    <a:pt x="363" y="113"/>
                    <a:pt x="366" y="110"/>
                  </a:cubicBezTo>
                  <a:cubicBezTo>
                    <a:pt x="351" y="105"/>
                    <a:pt x="337" y="102"/>
                    <a:pt x="323" y="99"/>
                  </a:cubicBezTo>
                  <a:cubicBezTo>
                    <a:pt x="323" y="99"/>
                    <a:pt x="322" y="99"/>
                    <a:pt x="322" y="99"/>
                  </a:cubicBezTo>
                  <a:cubicBezTo>
                    <a:pt x="316" y="98"/>
                    <a:pt x="309" y="98"/>
                    <a:pt x="303" y="97"/>
                  </a:cubicBezTo>
                  <a:cubicBezTo>
                    <a:pt x="305" y="101"/>
                    <a:pt x="307" y="106"/>
                    <a:pt x="307" y="112"/>
                  </a:cubicBezTo>
                  <a:cubicBezTo>
                    <a:pt x="310" y="115"/>
                    <a:pt x="312" y="119"/>
                    <a:pt x="312" y="123"/>
                  </a:cubicBezTo>
                  <a:cubicBezTo>
                    <a:pt x="316" y="121"/>
                    <a:pt x="322" y="120"/>
                    <a:pt x="328" y="122"/>
                  </a:cubicBezTo>
                  <a:cubicBezTo>
                    <a:pt x="333" y="111"/>
                    <a:pt x="348" y="109"/>
                    <a:pt x="358" y="119"/>
                  </a:cubicBezTo>
                  <a:lnTo>
                    <a:pt x="358" y="119"/>
                  </a:lnTo>
                  <a:close/>
                  <a:moveTo>
                    <a:pt x="47" y="454"/>
                  </a:moveTo>
                  <a:lnTo>
                    <a:pt x="47" y="454"/>
                  </a:lnTo>
                  <a:lnTo>
                    <a:pt x="98" y="416"/>
                  </a:lnTo>
                  <a:cubicBezTo>
                    <a:pt x="96" y="411"/>
                    <a:pt x="93" y="407"/>
                    <a:pt x="91" y="402"/>
                  </a:cubicBezTo>
                  <a:lnTo>
                    <a:pt x="48" y="429"/>
                  </a:lnTo>
                  <a:cubicBezTo>
                    <a:pt x="45" y="431"/>
                    <a:pt x="42" y="426"/>
                    <a:pt x="45" y="424"/>
                  </a:cubicBezTo>
                  <a:lnTo>
                    <a:pt x="89" y="397"/>
                  </a:lnTo>
                  <a:cubicBezTo>
                    <a:pt x="87" y="394"/>
                    <a:pt x="85" y="390"/>
                    <a:pt x="84" y="386"/>
                  </a:cubicBezTo>
                  <a:lnTo>
                    <a:pt x="25" y="414"/>
                  </a:lnTo>
                  <a:cubicBezTo>
                    <a:pt x="31" y="427"/>
                    <a:pt x="38" y="441"/>
                    <a:pt x="47" y="454"/>
                  </a:cubicBezTo>
                  <a:lnTo>
                    <a:pt x="47" y="454"/>
                  </a:lnTo>
                  <a:close/>
                  <a:moveTo>
                    <a:pt x="101" y="421"/>
                  </a:moveTo>
                  <a:lnTo>
                    <a:pt x="101" y="421"/>
                  </a:lnTo>
                  <a:lnTo>
                    <a:pt x="50" y="459"/>
                  </a:lnTo>
                  <a:cubicBezTo>
                    <a:pt x="58" y="472"/>
                    <a:pt x="68" y="484"/>
                    <a:pt x="79" y="496"/>
                  </a:cubicBezTo>
                  <a:lnTo>
                    <a:pt x="119" y="448"/>
                  </a:lnTo>
                  <a:cubicBezTo>
                    <a:pt x="116" y="445"/>
                    <a:pt x="114" y="441"/>
                    <a:pt x="111" y="437"/>
                  </a:cubicBezTo>
                  <a:lnTo>
                    <a:pt x="73" y="475"/>
                  </a:lnTo>
                  <a:cubicBezTo>
                    <a:pt x="70" y="478"/>
                    <a:pt x="67" y="474"/>
                    <a:pt x="69" y="471"/>
                  </a:cubicBezTo>
                  <a:lnTo>
                    <a:pt x="108" y="433"/>
                  </a:lnTo>
                  <a:cubicBezTo>
                    <a:pt x="106" y="429"/>
                    <a:pt x="103" y="425"/>
                    <a:pt x="101" y="421"/>
                  </a:cubicBezTo>
                  <a:lnTo>
                    <a:pt x="101" y="421"/>
                  </a:lnTo>
                  <a:close/>
                  <a:moveTo>
                    <a:pt x="23" y="408"/>
                  </a:moveTo>
                  <a:lnTo>
                    <a:pt x="23" y="408"/>
                  </a:lnTo>
                  <a:lnTo>
                    <a:pt x="82" y="381"/>
                  </a:lnTo>
                  <a:cubicBezTo>
                    <a:pt x="80" y="377"/>
                    <a:pt x="79" y="373"/>
                    <a:pt x="78" y="369"/>
                  </a:cubicBezTo>
                  <a:lnTo>
                    <a:pt x="29" y="384"/>
                  </a:lnTo>
                  <a:cubicBezTo>
                    <a:pt x="26" y="385"/>
                    <a:pt x="24" y="379"/>
                    <a:pt x="28" y="378"/>
                  </a:cubicBezTo>
                  <a:lnTo>
                    <a:pt x="76" y="364"/>
                  </a:lnTo>
                  <a:cubicBezTo>
                    <a:pt x="74" y="359"/>
                    <a:pt x="73" y="354"/>
                    <a:pt x="72" y="348"/>
                  </a:cubicBezTo>
                  <a:lnTo>
                    <a:pt x="7" y="362"/>
                  </a:lnTo>
                  <a:cubicBezTo>
                    <a:pt x="11" y="378"/>
                    <a:pt x="16" y="393"/>
                    <a:pt x="23" y="408"/>
                  </a:cubicBezTo>
                  <a:lnTo>
                    <a:pt x="23" y="408"/>
                  </a:lnTo>
                  <a:close/>
                  <a:moveTo>
                    <a:pt x="6" y="357"/>
                  </a:moveTo>
                  <a:lnTo>
                    <a:pt x="6" y="357"/>
                  </a:lnTo>
                  <a:lnTo>
                    <a:pt x="70" y="343"/>
                  </a:lnTo>
                  <a:cubicBezTo>
                    <a:pt x="69" y="338"/>
                    <a:pt x="69" y="334"/>
                    <a:pt x="68" y="329"/>
                  </a:cubicBezTo>
                  <a:lnTo>
                    <a:pt x="17" y="334"/>
                  </a:lnTo>
                  <a:cubicBezTo>
                    <a:pt x="13" y="334"/>
                    <a:pt x="13" y="329"/>
                    <a:pt x="16" y="328"/>
                  </a:cubicBezTo>
                  <a:lnTo>
                    <a:pt x="67" y="324"/>
                  </a:lnTo>
                  <a:cubicBezTo>
                    <a:pt x="66" y="319"/>
                    <a:pt x="66" y="314"/>
                    <a:pt x="66" y="308"/>
                  </a:cubicBezTo>
                  <a:lnTo>
                    <a:pt x="0" y="307"/>
                  </a:lnTo>
                  <a:cubicBezTo>
                    <a:pt x="1" y="324"/>
                    <a:pt x="3" y="340"/>
                    <a:pt x="6" y="357"/>
                  </a:cubicBezTo>
                  <a:lnTo>
                    <a:pt x="6" y="357"/>
                  </a:lnTo>
                  <a:close/>
                  <a:moveTo>
                    <a:pt x="0" y="302"/>
                  </a:moveTo>
                  <a:lnTo>
                    <a:pt x="0" y="302"/>
                  </a:lnTo>
                  <a:lnTo>
                    <a:pt x="66" y="303"/>
                  </a:lnTo>
                  <a:cubicBezTo>
                    <a:pt x="65" y="298"/>
                    <a:pt x="65" y="294"/>
                    <a:pt x="66" y="290"/>
                  </a:cubicBezTo>
                  <a:lnTo>
                    <a:pt x="15" y="284"/>
                  </a:lnTo>
                  <a:cubicBezTo>
                    <a:pt x="11" y="284"/>
                    <a:pt x="12" y="278"/>
                    <a:pt x="16" y="278"/>
                  </a:cubicBezTo>
                  <a:lnTo>
                    <a:pt x="66" y="284"/>
                  </a:lnTo>
                  <a:cubicBezTo>
                    <a:pt x="66" y="278"/>
                    <a:pt x="67" y="273"/>
                    <a:pt x="67" y="267"/>
                  </a:cubicBezTo>
                  <a:lnTo>
                    <a:pt x="4" y="254"/>
                  </a:lnTo>
                  <a:cubicBezTo>
                    <a:pt x="1" y="270"/>
                    <a:pt x="0" y="286"/>
                    <a:pt x="0" y="302"/>
                  </a:cubicBezTo>
                  <a:lnTo>
                    <a:pt x="0" y="302"/>
                  </a:lnTo>
                  <a:close/>
                  <a:moveTo>
                    <a:pt x="4" y="249"/>
                  </a:moveTo>
                  <a:lnTo>
                    <a:pt x="4" y="249"/>
                  </a:lnTo>
                  <a:lnTo>
                    <a:pt x="68" y="262"/>
                  </a:lnTo>
                  <a:cubicBezTo>
                    <a:pt x="69" y="257"/>
                    <a:pt x="70" y="253"/>
                    <a:pt x="71" y="249"/>
                  </a:cubicBezTo>
                  <a:lnTo>
                    <a:pt x="22" y="233"/>
                  </a:lnTo>
                  <a:cubicBezTo>
                    <a:pt x="18" y="232"/>
                    <a:pt x="20" y="227"/>
                    <a:pt x="23" y="228"/>
                  </a:cubicBezTo>
                  <a:lnTo>
                    <a:pt x="72" y="243"/>
                  </a:lnTo>
                  <a:cubicBezTo>
                    <a:pt x="73" y="239"/>
                    <a:pt x="74" y="235"/>
                    <a:pt x="75" y="231"/>
                  </a:cubicBezTo>
                  <a:lnTo>
                    <a:pt x="17" y="202"/>
                  </a:lnTo>
                  <a:cubicBezTo>
                    <a:pt x="11" y="217"/>
                    <a:pt x="7" y="233"/>
                    <a:pt x="4" y="249"/>
                  </a:cubicBezTo>
                  <a:lnTo>
                    <a:pt x="4" y="249"/>
                  </a:lnTo>
                  <a:close/>
                  <a:moveTo>
                    <a:pt x="19" y="196"/>
                  </a:moveTo>
                  <a:lnTo>
                    <a:pt x="19" y="196"/>
                  </a:lnTo>
                  <a:lnTo>
                    <a:pt x="77" y="225"/>
                  </a:lnTo>
                  <a:cubicBezTo>
                    <a:pt x="79" y="221"/>
                    <a:pt x="80" y="217"/>
                    <a:pt x="82" y="213"/>
                  </a:cubicBezTo>
                  <a:lnTo>
                    <a:pt x="37" y="186"/>
                  </a:lnTo>
                  <a:cubicBezTo>
                    <a:pt x="34" y="184"/>
                    <a:pt x="37" y="179"/>
                    <a:pt x="40" y="181"/>
                  </a:cubicBezTo>
                  <a:lnTo>
                    <a:pt x="84" y="208"/>
                  </a:lnTo>
                  <a:cubicBezTo>
                    <a:pt x="86" y="203"/>
                    <a:pt x="88" y="199"/>
                    <a:pt x="90" y="195"/>
                  </a:cubicBezTo>
                  <a:lnTo>
                    <a:pt x="38" y="154"/>
                  </a:lnTo>
                  <a:cubicBezTo>
                    <a:pt x="30" y="168"/>
                    <a:pt x="24" y="182"/>
                    <a:pt x="19" y="196"/>
                  </a:cubicBezTo>
                  <a:lnTo>
                    <a:pt x="19" y="196"/>
                  </a:lnTo>
                  <a:close/>
                  <a:moveTo>
                    <a:pt x="40" y="149"/>
                  </a:moveTo>
                  <a:lnTo>
                    <a:pt x="40" y="149"/>
                  </a:lnTo>
                  <a:lnTo>
                    <a:pt x="93" y="190"/>
                  </a:lnTo>
                  <a:cubicBezTo>
                    <a:pt x="95" y="186"/>
                    <a:pt x="97" y="183"/>
                    <a:pt x="99" y="179"/>
                  </a:cubicBezTo>
                  <a:lnTo>
                    <a:pt x="60" y="142"/>
                  </a:lnTo>
                  <a:cubicBezTo>
                    <a:pt x="58" y="140"/>
                    <a:pt x="62" y="136"/>
                    <a:pt x="64" y="138"/>
                  </a:cubicBezTo>
                  <a:lnTo>
                    <a:pt x="102" y="174"/>
                  </a:lnTo>
                  <a:cubicBezTo>
                    <a:pt x="105" y="170"/>
                    <a:pt x="108" y="166"/>
                    <a:pt x="111" y="162"/>
                  </a:cubicBezTo>
                  <a:lnTo>
                    <a:pt x="67" y="111"/>
                  </a:lnTo>
                  <a:cubicBezTo>
                    <a:pt x="57" y="123"/>
                    <a:pt x="48" y="136"/>
                    <a:pt x="40" y="149"/>
                  </a:cubicBezTo>
                  <a:lnTo>
                    <a:pt x="40" y="149"/>
                  </a:lnTo>
                  <a:close/>
                  <a:moveTo>
                    <a:pt x="70" y="106"/>
                  </a:moveTo>
                  <a:lnTo>
                    <a:pt x="70" y="106"/>
                  </a:lnTo>
                  <a:lnTo>
                    <a:pt x="114" y="157"/>
                  </a:lnTo>
                  <a:cubicBezTo>
                    <a:pt x="117" y="154"/>
                    <a:pt x="120" y="150"/>
                    <a:pt x="123" y="147"/>
                  </a:cubicBezTo>
                  <a:lnTo>
                    <a:pt x="90" y="102"/>
                  </a:lnTo>
                  <a:cubicBezTo>
                    <a:pt x="88" y="99"/>
                    <a:pt x="93" y="96"/>
                    <a:pt x="95" y="99"/>
                  </a:cubicBezTo>
                  <a:lnTo>
                    <a:pt x="127" y="143"/>
                  </a:lnTo>
                  <a:cubicBezTo>
                    <a:pt x="130" y="139"/>
                    <a:pt x="133" y="136"/>
                    <a:pt x="137" y="133"/>
                  </a:cubicBezTo>
                  <a:lnTo>
                    <a:pt x="102" y="72"/>
                  </a:lnTo>
                  <a:cubicBezTo>
                    <a:pt x="91" y="83"/>
                    <a:pt x="80" y="94"/>
                    <a:pt x="70" y="106"/>
                  </a:cubicBezTo>
                  <a:lnTo>
                    <a:pt x="70" y="106"/>
                  </a:lnTo>
                  <a:close/>
                  <a:moveTo>
                    <a:pt x="106" y="69"/>
                  </a:moveTo>
                  <a:lnTo>
                    <a:pt x="106" y="69"/>
                  </a:lnTo>
                  <a:lnTo>
                    <a:pt x="141" y="129"/>
                  </a:lnTo>
                  <a:cubicBezTo>
                    <a:pt x="144" y="126"/>
                    <a:pt x="147" y="123"/>
                    <a:pt x="150" y="121"/>
                  </a:cubicBezTo>
                  <a:lnTo>
                    <a:pt x="127" y="68"/>
                  </a:lnTo>
                  <a:cubicBezTo>
                    <a:pt x="126" y="64"/>
                    <a:pt x="131" y="62"/>
                    <a:pt x="133" y="66"/>
                  </a:cubicBezTo>
                  <a:lnTo>
                    <a:pt x="155" y="117"/>
                  </a:lnTo>
                  <a:cubicBezTo>
                    <a:pt x="159" y="114"/>
                    <a:pt x="163" y="111"/>
                    <a:pt x="167" y="108"/>
                  </a:cubicBezTo>
                  <a:lnTo>
                    <a:pt x="144" y="40"/>
                  </a:lnTo>
                  <a:cubicBezTo>
                    <a:pt x="131" y="49"/>
                    <a:pt x="118" y="58"/>
                    <a:pt x="106" y="69"/>
                  </a:cubicBezTo>
                  <a:lnTo>
                    <a:pt x="106" y="69"/>
                  </a:lnTo>
                  <a:close/>
                  <a:moveTo>
                    <a:pt x="149" y="37"/>
                  </a:moveTo>
                  <a:lnTo>
                    <a:pt x="149" y="37"/>
                  </a:lnTo>
                  <a:lnTo>
                    <a:pt x="172" y="105"/>
                  </a:lnTo>
                  <a:cubicBezTo>
                    <a:pt x="176" y="103"/>
                    <a:pt x="179" y="101"/>
                    <a:pt x="183" y="99"/>
                  </a:cubicBezTo>
                  <a:lnTo>
                    <a:pt x="170" y="42"/>
                  </a:lnTo>
                  <a:cubicBezTo>
                    <a:pt x="169" y="38"/>
                    <a:pt x="174" y="37"/>
                    <a:pt x="175" y="40"/>
                  </a:cubicBezTo>
                  <a:lnTo>
                    <a:pt x="188" y="96"/>
                  </a:lnTo>
                  <a:cubicBezTo>
                    <a:pt x="192" y="94"/>
                    <a:pt x="196" y="92"/>
                    <a:pt x="200" y="90"/>
                  </a:cubicBezTo>
                  <a:lnTo>
                    <a:pt x="191" y="16"/>
                  </a:lnTo>
                  <a:cubicBezTo>
                    <a:pt x="176" y="22"/>
                    <a:pt x="162" y="29"/>
                    <a:pt x="149" y="37"/>
                  </a:cubicBezTo>
                  <a:lnTo>
                    <a:pt x="149" y="37"/>
                  </a:lnTo>
                  <a:close/>
                  <a:moveTo>
                    <a:pt x="196" y="14"/>
                  </a:moveTo>
                  <a:lnTo>
                    <a:pt x="196" y="14"/>
                  </a:lnTo>
                  <a:lnTo>
                    <a:pt x="206" y="88"/>
                  </a:lnTo>
                  <a:cubicBezTo>
                    <a:pt x="210" y="86"/>
                    <a:pt x="214" y="84"/>
                    <a:pt x="219" y="83"/>
                  </a:cubicBezTo>
                  <a:lnTo>
                    <a:pt x="217" y="21"/>
                  </a:lnTo>
                  <a:cubicBezTo>
                    <a:pt x="217" y="17"/>
                    <a:pt x="222" y="17"/>
                    <a:pt x="222" y="21"/>
                  </a:cubicBezTo>
                  <a:lnTo>
                    <a:pt x="224" y="81"/>
                  </a:lnTo>
                  <a:cubicBezTo>
                    <a:pt x="229" y="79"/>
                    <a:pt x="233" y="78"/>
                    <a:pt x="237" y="77"/>
                  </a:cubicBezTo>
                  <a:lnTo>
                    <a:pt x="243" y="0"/>
                  </a:lnTo>
                  <a:cubicBezTo>
                    <a:pt x="227" y="3"/>
                    <a:pt x="211" y="8"/>
                    <a:pt x="196" y="14"/>
                  </a:cubicBezTo>
                  <a:lnTo>
                    <a:pt x="196" y="14"/>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5" name="Freeform 10">
              <a:extLst>
                <a:ext uri="{FF2B5EF4-FFF2-40B4-BE49-F238E27FC236}">
                  <a16:creationId xmlns:a16="http://schemas.microsoft.com/office/drawing/2014/main" id="{FB124E21-02A5-C056-2D6F-5FA0D0D9C0FF}"/>
                </a:ext>
              </a:extLst>
            </p:cNvPr>
            <p:cNvSpPr>
              <a:spLocks noEditPoints="1"/>
            </p:cNvSpPr>
            <p:nvPr userDrawn="1"/>
          </p:nvSpPr>
          <p:spPr bwMode="auto">
            <a:xfrm>
              <a:off x="7700963" y="400050"/>
              <a:ext cx="238125" cy="323850"/>
            </a:xfrm>
            <a:custGeom>
              <a:avLst/>
              <a:gdLst>
                <a:gd name="T0" fmla="*/ 134 w 292"/>
                <a:gd name="T1" fmla="*/ 82 h 393"/>
                <a:gd name="T2" fmla="*/ 164 w 292"/>
                <a:gd name="T3" fmla="*/ 19 h 393"/>
                <a:gd name="T4" fmla="*/ 187 w 292"/>
                <a:gd name="T5" fmla="*/ 0 h 393"/>
                <a:gd name="T6" fmla="*/ 193 w 292"/>
                <a:gd name="T7" fmla="*/ 0 h 393"/>
                <a:gd name="T8" fmla="*/ 188 w 292"/>
                <a:gd name="T9" fmla="*/ 77 h 393"/>
                <a:gd name="T10" fmla="*/ 194 w 292"/>
                <a:gd name="T11" fmla="*/ 78 h 393"/>
                <a:gd name="T12" fmla="*/ 193 w 292"/>
                <a:gd name="T13" fmla="*/ 0 h 393"/>
                <a:gd name="T14" fmla="*/ 246 w 292"/>
                <a:gd name="T15" fmla="*/ 5 h 393"/>
                <a:gd name="T16" fmla="*/ 258 w 292"/>
                <a:gd name="T17" fmla="*/ 22 h 393"/>
                <a:gd name="T18" fmla="*/ 248 w 292"/>
                <a:gd name="T19" fmla="*/ 90 h 393"/>
                <a:gd name="T20" fmla="*/ 246 w 292"/>
                <a:gd name="T21" fmla="*/ 5 h 393"/>
                <a:gd name="T22" fmla="*/ 144 w 292"/>
                <a:gd name="T23" fmla="*/ 176 h 393"/>
                <a:gd name="T24" fmla="*/ 128 w 292"/>
                <a:gd name="T25" fmla="*/ 177 h 393"/>
                <a:gd name="T26" fmla="*/ 149 w 292"/>
                <a:gd name="T27" fmla="*/ 197 h 393"/>
                <a:gd name="T28" fmla="*/ 167 w 292"/>
                <a:gd name="T29" fmla="*/ 103 h 393"/>
                <a:gd name="T30" fmla="*/ 141 w 292"/>
                <a:gd name="T31" fmla="*/ 137 h 393"/>
                <a:gd name="T32" fmla="*/ 135 w 292"/>
                <a:gd name="T33" fmla="*/ 138 h 393"/>
                <a:gd name="T34" fmla="*/ 133 w 292"/>
                <a:gd name="T35" fmla="*/ 154 h 393"/>
                <a:gd name="T36" fmla="*/ 142 w 292"/>
                <a:gd name="T37" fmla="*/ 152 h 393"/>
                <a:gd name="T38" fmla="*/ 144 w 292"/>
                <a:gd name="T39" fmla="*/ 174 h 393"/>
                <a:gd name="T40" fmla="*/ 123 w 292"/>
                <a:gd name="T41" fmla="*/ 123 h 393"/>
                <a:gd name="T42" fmla="*/ 126 w 292"/>
                <a:gd name="T43" fmla="*/ 124 h 393"/>
                <a:gd name="T44" fmla="*/ 111 w 292"/>
                <a:gd name="T45" fmla="*/ 115 h 393"/>
                <a:gd name="T46" fmla="*/ 138 w 292"/>
                <a:gd name="T47" fmla="*/ 172 h 393"/>
                <a:gd name="T48" fmla="*/ 113 w 292"/>
                <a:gd name="T49" fmla="*/ 140 h 393"/>
                <a:gd name="T50" fmla="*/ 123 w 292"/>
                <a:gd name="T51" fmla="*/ 123 h 393"/>
                <a:gd name="T52" fmla="*/ 105 w 292"/>
                <a:gd name="T53" fmla="*/ 164 h 393"/>
                <a:gd name="T54" fmla="*/ 54 w 292"/>
                <a:gd name="T55" fmla="*/ 162 h 393"/>
                <a:gd name="T56" fmla="*/ 59 w 292"/>
                <a:gd name="T57" fmla="*/ 164 h 393"/>
                <a:gd name="T58" fmla="*/ 121 w 292"/>
                <a:gd name="T59" fmla="*/ 175 h 393"/>
                <a:gd name="T60" fmla="*/ 101 w 292"/>
                <a:gd name="T61" fmla="*/ 119 h 393"/>
                <a:gd name="T62" fmla="*/ 101 w 292"/>
                <a:gd name="T63" fmla="*/ 159 h 393"/>
                <a:gd name="T64" fmla="*/ 56 w 292"/>
                <a:gd name="T65" fmla="*/ 168 h 393"/>
                <a:gd name="T66" fmla="*/ 128 w 292"/>
                <a:gd name="T67" fmla="*/ 196 h 393"/>
                <a:gd name="T68" fmla="*/ 56 w 292"/>
                <a:gd name="T69" fmla="*/ 169 h 393"/>
                <a:gd name="T70" fmla="*/ 55 w 292"/>
                <a:gd name="T71" fmla="*/ 250 h 393"/>
                <a:gd name="T72" fmla="*/ 25 w 292"/>
                <a:gd name="T73" fmla="*/ 276 h 393"/>
                <a:gd name="T74" fmla="*/ 19 w 292"/>
                <a:gd name="T75" fmla="*/ 285 h 393"/>
                <a:gd name="T76" fmla="*/ 21 w 292"/>
                <a:gd name="T77" fmla="*/ 340 h 393"/>
                <a:gd name="T78" fmla="*/ 69 w 292"/>
                <a:gd name="T79" fmla="*/ 310 h 393"/>
                <a:gd name="T80" fmla="*/ 75 w 292"/>
                <a:gd name="T81" fmla="*/ 336 h 393"/>
                <a:gd name="T82" fmla="*/ 37 w 292"/>
                <a:gd name="T83" fmla="*/ 256 h 393"/>
                <a:gd name="T84" fmla="*/ 13 w 292"/>
                <a:gd name="T85" fmla="*/ 247 h 393"/>
                <a:gd name="T86" fmla="*/ 37 w 292"/>
                <a:gd name="T87" fmla="*/ 256 h 393"/>
                <a:gd name="T88" fmla="*/ 17 w 292"/>
                <a:gd name="T89" fmla="*/ 369 h 393"/>
                <a:gd name="T90" fmla="*/ 17 w 292"/>
                <a:gd name="T91" fmla="*/ 369 h 393"/>
                <a:gd name="T92" fmla="*/ 14 w 292"/>
                <a:gd name="T93" fmla="*/ 265 h 393"/>
                <a:gd name="T94" fmla="*/ 15 w 292"/>
                <a:gd name="T95" fmla="*/ 281 h 393"/>
                <a:gd name="T96" fmla="*/ 14 w 292"/>
                <a:gd name="T97" fmla="*/ 26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2" h="393">
                  <a:moveTo>
                    <a:pt x="139" y="5"/>
                  </a:moveTo>
                  <a:lnTo>
                    <a:pt x="139" y="5"/>
                  </a:lnTo>
                  <a:lnTo>
                    <a:pt x="134" y="82"/>
                  </a:lnTo>
                  <a:cubicBezTo>
                    <a:pt x="139" y="81"/>
                    <a:pt x="144" y="80"/>
                    <a:pt x="149" y="79"/>
                  </a:cubicBezTo>
                  <a:lnTo>
                    <a:pt x="159" y="18"/>
                  </a:lnTo>
                  <a:cubicBezTo>
                    <a:pt x="159" y="15"/>
                    <a:pt x="165" y="16"/>
                    <a:pt x="164" y="19"/>
                  </a:cubicBezTo>
                  <a:lnTo>
                    <a:pt x="155" y="78"/>
                  </a:lnTo>
                  <a:cubicBezTo>
                    <a:pt x="159" y="78"/>
                    <a:pt x="163" y="78"/>
                    <a:pt x="167" y="77"/>
                  </a:cubicBezTo>
                  <a:lnTo>
                    <a:pt x="187" y="0"/>
                  </a:lnTo>
                  <a:cubicBezTo>
                    <a:pt x="171" y="1"/>
                    <a:pt x="155" y="2"/>
                    <a:pt x="139" y="5"/>
                  </a:cubicBezTo>
                  <a:lnTo>
                    <a:pt x="139" y="5"/>
                  </a:lnTo>
                  <a:close/>
                  <a:moveTo>
                    <a:pt x="193" y="0"/>
                  </a:moveTo>
                  <a:lnTo>
                    <a:pt x="193" y="0"/>
                  </a:lnTo>
                  <a:lnTo>
                    <a:pt x="173" y="77"/>
                  </a:lnTo>
                  <a:cubicBezTo>
                    <a:pt x="178" y="77"/>
                    <a:pt x="183" y="77"/>
                    <a:pt x="188" y="77"/>
                  </a:cubicBezTo>
                  <a:lnTo>
                    <a:pt x="207" y="17"/>
                  </a:lnTo>
                  <a:cubicBezTo>
                    <a:pt x="208" y="13"/>
                    <a:pt x="214" y="15"/>
                    <a:pt x="213" y="18"/>
                  </a:cubicBezTo>
                  <a:lnTo>
                    <a:pt x="194" y="78"/>
                  </a:lnTo>
                  <a:cubicBezTo>
                    <a:pt x="199" y="78"/>
                    <a:pt x="203" y="79"/>
                    <a:pt x="208" y="80"/>
                  </a:cubicBezTo>
                  <a:lnTo>
                    <a:pt x="240" y="4"/>
                  </a:lnTo>
                  <a:cubicBezTo>
                    <a:pt x="224" y="2"/>
                    <a:pt x="208" y="0"/>
                    <a:pt x="193" y="0"/>
                  </a:cubicBezTo>
                  <a:lnTo>
                    <a:pt x="193" y="0"/>
                  </a:lnTo>
                  <a:close/>
                  <a:moveTo>
                    <a:pt x="246" y="5"/>
                  </a:moveTo>
                  <a:lnTo>
                    <a:pt x="246" y="5"/>
                  </a:lnTo>
                  <a:lnTo>
                    <a:pt x="214" y="81"/>
                  </a:lnTo>
                  <a:cubicBezTo>
                    <a:pt x="218" y="81"/>
                    <a:pt x="222" y="82"/>
                    <a:pt x="226" y="83"/>
                  </a:cubicBezTo>
                  <a:lnTo>
                    <a:pt x="258" y="22"/>
                  </a:lnTo>
                  <a:cubicBezTo>
                    <a:pt x="260" y="19"/>
                    <a:pt x="265" y="21"/>
                    <a:pt x="263" y="25"/>
                  </a:cubicBezTo>
                  <a:lnTo>
                    <a:pt x="232" y="85"/>
                  </a:lnTo>
                  <a:cubicBezTo>
                    <a:pt x="237" y="86"/>
                    <a:pt x="243" y="88"/>
                    <a:pt x="248" y="90"/>
                  </a:cubicBezTo>
                  <a:lnTo>
                    <a:pt x="292" y="17"/>
                  </a:lnTo>
                  <a:cubicBezTo>
                    <a:pt x="277" y="12"/>
                    <a:pt x="261" y="8"/>
                    <a:pt x="246" y="5"/>
                  </a:cubicBezTo>
                  <a:lnTo>
                    <a:pt x="246" y="5"/>
                  </a:lnTo>
                  <a:close/>
                  <a:moveTo>
                    <a:pt x="144" y="174"/>
                  </a:moveTo>
                  <a:lnTo>
                    <a:pt x="144" y="174"/>
                  </a:lnTo>
                  <a:cubicBezTo>
                    <a:pt x="144" y="175"/>
                    <a:pt x="144" y="175"/>
                    <a:pt x="144" y="176"/>
                  </a:cubicBezTo>
                  <a:cubicBezTo>
                    <a:pt x="143" y="176"/>
                    <a:pt x="143" y="176"/>
                    <a:pt x="142" y="177"/>
                  </a:cubicBezTo>
                  <a:cubicBezTo>
                    <a:pt x="142" y="177"/>
                    <a:pt x="142" y="177"/>
                    <a:pt x="142" y="177"/>
                  </a:cubicBezTo>
                  <a:cubicBezTo>
                    <a:pt x="137" y="178"/>
                    <a:pt x="132" y="177"/>
                    <a:pt x="128" y="177"/>
                  </a:cubicBezTo>
                  <a:cubicBezTo>
                    <a:pt x="127" y="177"/>
                    <a:pt x="127" y="177"/>
                    <a:pt x="126" y="178"/>
                  </a:cubicBezTo>
                  <a:cubicBezTo>
                    <a:pt x="127" y="183"/>
                    <a:pt x="130" y="190"/>
                    <a:pt x="136" y="196"/>
                  </a:cubicBezTo>
                  <a:cubicBezTo>
                    <a:pt x="140" y="196"/>
                    <a:pt x="144" y="196"/>
                    <a:pt x="149" y="197"/>
                  </a:cubicBezTo>
                  <a:lnTo>
                    <a:pt x="161" y="145"/>
                  </a:lnTo>
                  <a:cubicBezTo>
                    <a:pt x="147" y="141"/>
                    <a:pt x="144" y="117"/>
                    <a:pt x="162" y="113"/>
                  </a:cubicBezTo>
                  <a:cubicBezTo>
                    <a:pt x="162" y="109"/>
                    <a:pt x="164" y="106"/>
                    <a:pt x="167" y="103"/>
                  </a:cubicBezTo>
                  <a:cubicBezTo>
                    <a:pt x="157" y="104"/>
                    <a:pt x="147" y="105"/>
                    <a:pt x="138" y="107"/>
                  </a:cubicBezTo>
                  <a:lnTo>
                    <a:pt x="141" y="136"/>
                  </a:lnTo>
                  <a:cubicBezTo>
                    <a:pt x="141" y="136"/>
                    <a:pt x="141" y="136"/>
                    <a:pt x="141" y="137"/>
                  </a:cubicBezTo>
                  <a:lnTo>
                    <a:pt x="141" y="140"/>
                  </a:lnTo>
                  <a:cubicBezTo>
                    <a:pt x="141" y="143"/>
                    <a:pt x="136" y="144"/>
                    <a:pt x="135" y="140"/>
                  </a:cubicBezTo>
                  <a:lnTo>
                    <a:pt x="135" y="138"/>
                  </a:lnTo>
                  <a:lnTo>
                    <a:pt x="124" y="130"/>
                  </a:lnTo>
                  <a:cubicBezTo>
                    <a:pt x="121" y="132"/>
                    <a:pt x="119" y="136"/>
                    <a:pt x="119" y="140"/>
                  </a:cubicBezTo>
                  <a:cubicBezTo>
                    <a:pt x="119" y="148"/>
                    <a:pt x="125" y="154"/>
                    <a:pt x="133" y="154"/>
                  </a:cubicBezTo>
                  <a:cubicBezTo>
                    <a:pt x="134" y="154"/>
                    <a:pt x="135" y="154"/>
                    <a:pt x="137" y="154"/>
                  </a:cubicBezTo>
                  <a:lnTo>
                    <a:pt x="137" y="153"/>
                  </a:lnTo>
                  <a:cubicBezTo>
                    <a:pt x="136" y="149"/>
                    <a:pt x="142" y="148"/>
                    <a:pt x="142" y="152"/>
                  </a:cubicBezTo>
                  <a:lnTo>
                    <a:pt x="142" y="155"/>
                  </a:lnTo>
                  <a:cubicBezTo>
                    <a:pt x="143" y="155"/>
                    <a:pt x="143" y="155"/>
                    <a:pt x="143" y="156"/>
                  </a:cubicBezTo>
                  <a:lnTo>
                    <a:pt x="144" y="174"/>
                  </a:lnTo>
                  <a:cubicBezTo>
                    <a:pt x="144" y="174"/>
                    <a:pt x="144" y="174"/>
                    <a:pt x="144" y="174"/>
                  </a:cubicBezTo>
                  <a:lnTo>
                    <a:pt x="144" y="174"/>
                  </a:lnTo>
                  <a:close/>
                  <a:moveTo>
                    <a:pt x="123" y="123"/>
                  </a:moveTo>
                  <a:lnTo>
                    <a:pt x="123" y="123"/>
                  </a:lnTo>
                  <a:lnTo>
                    <a:pt x="125" y="124"/>
                  </a:lnTo>
                  <a:cubicBezTo>
                    <a:pt x="125" y="124"/>
                    <a:pt x="125" y="124"/>
                    <a:pt x="126" y="124"/>
                  </a:cubicBezTo>
                  <a:lnTo>
                    <a:pt x="135" y="131"/>
                  </a:lnTo>
                  <a:lnTo>
                    <a:pt x="133" y="108"/>
                  </a:lnTo>
                  <a:cubicBezTo>
                    <a:pt x="125" y="110"/>
                    <a:pt x="118" y="112"/>
                    <a:pt x="111" y="115"/>
                  </a:cubicBezTo>
                  <a:cubicBezTo>
                    <a:pt x="97" y="130"/>
                    <a:pt x="98" y="147"/>
                    <a:pt x="107" y="159"/>
                  </a:cubicBezTo>
                  <a:cubicBezTo>
                    <a:pt x="108" y="159"/>
                    <a:pt x="108" y="159"/>
                    <a:pt x="108" y="159"/>
                  </a:cubicBezTo>
                  <a:cubicBezTo>
                    <a:pt x="115" y="168"/>
                    <a:pt x="127" y="173"/>
                    <a:pt x="138" y="172"/>
                  </a:cubicBezTo>
                  <a:lnTo>
                    <a:pt x="137" y="159"/>
                  </a:lnTo>
                  <a:cubicBezTo>
                    <a:pt x="136" y="160"/>
                    <a:pt x="134" y="160"/>
                    <a:pt x="133" y="160"/>
                  </a:cubicBezTo>
                  <a:cubicBezTo>
                    <a:pt x="122" y="160"/>
                    <a:pt x="113" y="151"/>
                    <a:pt x="113" y="140"/>
                  </a:cubicBezTo>
                  <a:cubicBezTo>
                    <a:pt x="113" y="135"/>
                    <a:pt x="116" y="130"/>
                    <a:pt x="119" y="126"/>
                  </a:cubicBezTo>
                  <a:cubicBezTo>
                    <a:pt x="118" y="124"/>
                    <a:pt x="121" y="121"/>
                    <a:pt x="123" y="123"/>
                  </a:cubicBezTo>
                  <a:lnTo>
                    <a:pt x="123" y="123"/>
                  </a:lnTo>
                  <a:close/>
                  <a:moveTo>
                    <a:pt x="121" y="175"/>
                  </a:moveTo>
                  <a:lnTo>
                    <a:pt x="121" y="175"/>
                  </a:lnTo>
                  <a:cubicBezTo>
                    <a:pt x="115" y="172"/>
                    <a:pt x="109" y="169"/>
                    <a:pt x="105" y="164"/>
                  </a:cubicBezTo>
                  <a:cubicBezTo>
                    <a:pt x="85" y="169"/>
                    <a:pt x="68" y="154"/>
                    <a:pt x="62" y="142"/>
                  </a:cubicBezTo>
                  <a:cubicBezTo>
                    <a:pt x="55" y="147"/>
                    <a:pt x="48" y="153"/>
                    <a:pt x="42" y="159"/>
                  </a:cubicBezTo>
                  <a:lnTo>
                    <a:pt x="54" y="162"/>
                  </a:lnTo>
                  <a:cubicBezTo>
                    <a:pt x="55" y="162"/>
                    <a:pt x="55" y="162"/>
                    <a:pt x="55" y="162"/>
                  </a:cubicBezTo>
                  <a:lnTo>
                    <a:pt x="58" y="163"/>
                  </a:lnTo>
                  <a:cubicBezTo>
                    <a:pt x="58" y="163"/>
                    <a:pt x="59" y="163"/>
                    <a:pt x="59" y="164"/>
                  </a:cubicBezTo>
                  <a:cubicBezTo>
                    <a:pt x="60" y="164"/>
                    <a:pt x="60" y="164"/>
                    <a:pt x="60" y="165"/>
                  </a:cubicBezTo>
                  <a:cubicBezTo>
                    <a:pt x="74" y="181"/>
                    <a:pt x="108" y="181"/>
                    <a:pt x="121" y="175"/>
                  </a:cubicBezTo>
                  <a:lnTo>
                    <a:pt x="121" y="175"/>
                  </a:lnTo>
                  <a:close/>
                  <a:moveTo>
                    <a:pt x="101" y="159"/>
                  </a:moveTo>
                  <a:lnTo>
                    <a:pt x="101" y="159"/>
                  </a:lnTo>
                  <a:cubicBezTo>
                    <a:pt x="93" y="148"/>
                    <a:pt x="92" y="134"/>
                    <a:pt x="101" y="119"/>
                  </a:cubicBezTo>
                  <a:cubicBezTo>
                    <a:pt x="89" y="124"/>
                    <a:pt x="77" y="131"/>
                    <a:pt x="66" y="139"/>
                  </a:cubicBezTo>
                  <a:cubicBezTo>
                    <a:pt x="71" y="149"/>
                    <a:pt x="85" y="161"/>
                    <a:pt x="101" y="159"/>
                  </a:cubicBezTo>
                  <a:lnTo>
                    <a:pt x="101" y="159"/>
                  </a:lnTo>
                  <a:close/>
                  <a:moveTo>
                    <a:pt x="56" y="169"/>
                  </a:moveTo>
                  <a:lnTo>
                    <a:pt x="56" y="169"/>
                  </a:lnTo>
                  <a:lnTo>
                    <a:pt x="56" y="168"/>
                  </a:lnTo>
                  <a:cubicBezTo>
                    <a:pt x="54" y="174"/>
                    <a:pt x="54" y="186"/>
                    <a:pt x="55" y="192"/>
                  </a:cubicBezTo>
                  <a:cubicBezTo>
                    <a:pt x="66" y="196"/>
                    <a:pt x="79" y="196"/>
                    <a:pt x="94" y="196"/>
                  </a:cubicBezTo>
                  <a:cubicBezTo>
                    <a:pt x="106" y="196"/>
                    <a:pt x="117" y="196"/>
                    <a:pt x="128" y="196"/>
                  </a:cubicBezTo>
                  <a:cubicBezTo>
                    <a:pt x="124" y="191"/>
                    <a:pt x="122" y="185"/>
                    <a:pt x="121" y="181"/>
                  </a:cubicBezTo>
                  <a:cubicBezTo>
                    <a:pt x="104" y="187"/>
                    <a:pt x="71" y="185"/>
                    <a:pt x="56" y="169"/>
                  </a:cubicBezTo>
                  <a:lnTo>
                    <a:pt x="56" y="169"/>
                  </a:lnTo>
                  <a:close/>
                  <a:moveTo>
                    <a:pt x="66" y="255"/>
                  </a:moveTo>
                  <a:lnTo>
                    <a:pt x="66" y="255"/>
                  </a:lnTo>
                  <a:cubicBezTo>
                    <a:pt x="62" y="254"/>
                    <a:pt x="59" y="252"/>
                    <a:pt x="55" y="250"/>
                  </a:cubicBezTo>
                  <a:cubicBezTo>
                    <a:pt x="51" y="253"/>
                    <a:pt x="47" y="255"/>
                    <a:pt x="44" y="258"/>
                  </a:cubicBezTo>
                  <a:cubicBezTo>
                    <a:pt x="44" y="258"/>
                    <a:pt x="43" y="259"/>
                    <a:pt x="43" y="259"/>
                  </a:cubicBezTo>
                  <a:cubicBezTo>
                    <a:pt x="36" y="265"/>
                    <a:pt x="30" y="271"/>
                    <a:pt x="25" y="276"/>
                  </a:cubicBezTo>
                  <a:cubicBezTo>
                    <a:pt x="25" y="276"/>
                    <a:pt x="25" y="277"/>
                    <a:pt x="25" y="277"/>
                  </a:cubicBezTo>
                  <a:cubicBezTo>
                    <a:pt x="23" y="279"/>
                    <a:pt x="21" y="282"/>
                    <a:pt x="19" y="284"/>
                  </a:cubicBezTo>
                  <a:cubicBezTo>
                    <a:pt x="19" y="285"/>
                    <a:pt x="19" y="285"/>
                    <a:pt x="19" y="285"/>
                  </a:cubicBezTo>
                  <a:cubicBezTo>
                    <a:pt x="12" y="295"/>
                    <a:pt x="9" y="304"/>
                    <a:pt x="8" y="312"/>
                  </a:cubicBezTo>
                  <a:cubicBezTo>
                    <a:pt x="6" y="324"/>
                    <a:pt x="7" y="340"/>
                    <a:pt x="0" y="350"/>
                  </a:cubicBezTo>
                  <a:cubicBezTo>
                    <a:pt x="11" y="349"/>
                    <a:pt x="14" y="346"/>
                    <a:pt x="21" y="340"/>
                  </a:cubicBezTo>
                  <a:cubicBezTo>
                    <a:pt x="14" y="310"/>
                    <a:pt x="36" y="271"/>
                    <a:pt x="66" y="255"/>
                  </a:cubicBezTo>
                  <a:lnTo>
                    <a:pt x="66" y="255"/>
                  </a:lnTo>
                  <a:close/>
                  <a:moveTo>
                    <a:pt x="69" y="310"/>
                  </a:moveTo>
                  <a:lnTo>
                    <a:pt x="69" y="310"/>
                  </a:lnTo>
                  <a:cubicBezTo>
                    <a:pt x="68" y="311"/>
                    <a:pt x="68" y="312"/>
                    <a:pt x="67" y="314"/>
                  </a:cubicBezTo>
                  <a:cubicBezTo>
                    <a:pt x="61" y="326"/>
                    <a:pt x="68" y="336"/>
                    <a:pt x="75" y="336"/>
                  </a:cubicBezTo>
                  <a:cubicBezTo>
                    <a:pt x="93" y="336"/>
                    <a:pt x="92" y="311"/>
                    <a:pt x="69" y="310"/>
                  </a:cubicBezTo>
                  <a:lnTo>
                    <a:pt x="69" y="310"/>
                  </a:lnTo>
                  <a:close/>
                  <a:moveTo>
                    <a:pt x="37" y="256"/>
                  </a:moveTo>
                  <a:lnTo>
                    <a:pt x="37" y="256"/>
                  </a:lnTo>
                  <a:cubicBezTo>
                    <a:pt x="28" y="249"/>
                    <a:pt x="17" y="240"/>
                    <a:pt x="12" y="229"/>
                  </a:cubicBezTo>
                  <a:cubicBezTo>
                    <a:pt x="11" y="235"/>
                    <a:pt x="11" y="241"/>
                    <a:pt x="13" y="247"/>
                  </a:cubicBezTo>
                  <a:lnTo>
                    <a:pt x="13" y="247"/>
                  </a:lnTo>
                  <a:cubicBezTo>
                    <a:pt x="15" y="256"/>
                    <a:pt x="19" y="264"/>
                    <a:pt x="23" y="270"/>
                  </a:cubicBezTo>
                  <a:cubicBezTo>
                    <a:pt x="27" y="266"/>
                    <a:pt x="32" y="261"/>
                    <a:pt x="37" y="256"/>
                  </a:cubicBezTo>
                  <a:lnTo>
                    <a:pt x="37" y="256"/>
                  </a:lnTo>
                  <a:close/>
                  <a:moveTo>
                    <a:pt x="17" y="369"/>
                  </a:moveTo>
                  <a:lnTo>
                    <a:pt x="17" y="369"/>
                  </a:lnTo>
                  <a:cubicBezTo>
                    <a:pt x="17" y="377"/>
                    <a:pt x="18" y="385"/>
                    <a:pt x="17" y="393"/>
                  </a:cubicBezTo>
                  <a:cubicBezTo>
                    <a:pt x="26" y="392"/>
                    <a:pt x="29" y="390"/>
                    <a:pt x="34" y="385"/>
                  </a:cubicBezTo>
                  <a:cubicBezTo>
                    <a:pt x="28" y="381"/>
                    <a:pt x="22" y="376"/>
                    <a:pt x="17" y="369"/>
                  </a:cubicBezTo>
                  <a:lnTo>
                    <a:pt x="17" y="369"/>
                  </a:lnTo>
                  <a:close/>
                  <a:moveTo>
                    <a:pt x="14" y="265"/>
                  </a:moveTo>
                  <a:lnTo>
                    <a:pt x="14" y="265"/>
                  </a:lnTo>
                  <a:lnTo>
                    <a:pt x="3" y="271"/>
                  </a:lnTo>
                  <a:lnTo>
                    <a:pt x="9" y="283"/>
                  </a:lnTo>
                  <a:cubicBezTo>
                    <a:pt x="11" y="282"/>
                    <a:pt x="13" y="281"/>
                    <a:pt x="15" y="281"/>
                  </a:cubicBezTo>
                  <a:cubicBezTo>
                    <a:pt x="16" y="279"/>
                    <a:pt x="18" y="277"/>
                    <a:pt x="20" y="275"/>
                  </a:cubicBezTo>
                  <a:cubicBezTo>
                    <a:pt x="18" y="272"/>
                    <a:pt x="16" y="268"/>
                    <a:pt x="14" y="265"/>
                  </a:cubicBezTo>
                  <a:lnTo>
                    <a:pt x="14" y="265"/>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6" name="Freeform 11">
              <a:extLst>
                <a:ext uri="{FF2B5EF4-FFF2-40B4-BE49-F238E27FC236}">
                  <a16:creationId xmlns:a16="http://schemas.microsoft.com/office/drawing/2014/main" id="{FD42C70B-C72B-02BF-16BD-BB8E559E3FF8}"/>
                </a:ext>
              </a:extLst>
            </p:cNvPr>
            <p:cNvSpPr>
              <a:spLocks noEditPoints="1"/>
            </p:cNvSpPr>
            <p:nvPr userDrawn="1"/>
          </p:nvSpPr>
          <p:spPr bwMode="auto">
            <a:xfrm>
              <a:off x="7686675" y="476250"/>
              <a:ext cx="280988" cy="304800"/>
            </a:xfrm>
            <a:custGeom>
              <a:avLst/>
              <a:gdLst>
                <a:gd name="T0" fmla="*/ 1 w 346"/>
                <a:gd name="T1" fmla="*/ 230 h 372"/>
                <a:gd name="T2" fmla="*/ 27 w 346"/>
                <a:gd name="T3" fmla="*/ 197 h 372"/>
                <a:gd name="T4" fmla="*/ 1 w 346"/>
                <a:gd name="T5" fmla="*/ 223 h 372"/>
                <a:gd name="T6" fmla="*/ 1 w 346"/>
                <a:gd name="T7" fmla="*/ 214 h 372"/>
                <a:gd name="T8" fmla="*/ 2 w 346"/>
                <a:gd name="T9" fmla="*/ 188 h 372"/>
                <a:gd name="T10" fmla="*/ 3 w 346"/>
                <a:gd name="T11" fmla="*/ 179 h 372"/>
                <a:gd name="T12" fmla="*/ 29 w 346"/>
                <a:gd name="T13" fmla="*/ 168 h 372"/>
                <a:gd name="T14" fmla="*/ 5 w 346"/>
                <a:gd name="T15" fmla="*/ 169 h 372"/>
                <a:gd name="T16" fmla="*/ 7 w 346"/>
                <a:gd name="T17" fmla="*/ 161 h 372"/>
                <a:gd name="T18" fmla="*/ 32 w 346"/>
                <a:gd name="T19" fmla="*/ 127 h 372"/>
                <a:gd name="T20" fmla="*/ 36 w 346"/>
                <a:gd name="T21" fmla="*/ 96 h 372"/>
                <a:gd name="T22" fmla="*/ 56 w 346"/>
                <a:gd name="T23" fmla="*/ 72 h 372"/>
                <a:gd name="T24" fmla="*/ 68 w 346"/>
                <a:gd name="T25" fmla="*/ 75 h 372"/>
                <a:gd name="T26" fmla="*/ 214 w 346"/>
                <a:gd name="T27" fmla="*/ 53 h 372"/>
                <a:gd name="T28" fmla="*/ 203 w 346"/>
                <a:gd name="T29" fmla="*/ 80 h 372"/>
                <a:gd name="T30" fmla="*/ 214 w 346"/>
                <a:gd name="T31" fmla="*/ 53 h 372"/>
                <a:gd name="T32" fmla="*/ 187 w 346"/>
                <a:gd name="T33" fmla="*/ 64 h 372"/>
                <a:gd name="T34" fmla="*/ 199 w 346"/>
                <a:gd name="T35" fmla="*/ 53 h 372"/>
                <a:gd name="T36" fmla="*/ 205 w 346"/>
                <a:gd name="T37" fmla="*/ 50 h 372"/>
                <a:gd name="T38" fmla="*/ 210 w 346"/>
                <a:gd name="T39" fmla="*/ 23 h 372"/>
                <a:gd name="T40" fmla="*/ 182 w 346"/>
                <a:gd name="T41" fmla="*/ 27 h 372"/>
                <a:gd name="T42" fmla="*/ 186 w 346"/>
                <a:gd name="T43" fmla="*/ 49 h 372"/>
                <a:gd name="T44" fmla="*/ 172 w 346"/>
                <a:gd name="T45" fmla="*/ 105 h 372"/>
                <a:gd name="T46" fmla="*/ 197 w 346"/>
                <a:gd name="T47" fmla="*/ 70 h 372"/>
                <a:gd name="T48" fmla="*/ 225 w 346"/>
                <a:gd name="T49" fmla="*/ 90 h 372"/>
                <a:gd name="T50" fmla="*/ 232 w 346"/>
                <a:gd name="T51" fmla="*/ 80 h 372"/>
                <a:gd name="T52" fmla="*/ 242 w 346"/>
                <a:gd name="T53" fmla="*/ 51 h 372"/>
                <a:gd name="T54" fmla="*/ 222 w 346"/>
                <a:gd name="T55" fmla="*/ 60 h 372"/>
                <a:gd name="T56" fmla="*/ 203 w 346"/>
                <a:gd name="T57" fmla="*/ 88 h 372"/>
                <a:gd name="T58" fmla="*/ 225 w 346"/>
                <a:gd name="T59" fmla="*/ 90 h 372"/>
                <a:gd name="T60" fmla="*/ 200 w 346"/>
                <a:gd name="T61" fmla="*/ 247 h 372"/>
                <a:gd name="T62" fmla="*/ 200 w 346"/>
                <a:gd name="T63" fmla="*/ 247 h 372"/>
                <a:gd name="T64" fmla="*/ 262 w 346"/>
                <a:gd name="T65" fmla="*/ 176 h 372"/>
                <a:gd name="T66" fmla="*/ 262 w 346"/>
                <a:gd name="T67" fmla="*/ 176 h 372"/>
                <a:gd name="T68" fmla="*/ 303 w 346"/>
                <a:gd name="T69" fmla="*/ 125 h 372"/>
                <a:gd name="T70" fmla="*/ 303 w 346"/>
                <a:gd name="T71" fmla="*/ 125 h 372"/>
                <a:gd name="T72" fmla="*/ 302 w 346"/>
                <a:gd name="T73" fmla="*/ 148 h 372"/>
                <a:gd name="T74" fmla="*/ 303 w 346"/>
                <a:gd name="T75" fmla="*/ 132 h 372"/>
                <a:gd name="T76" fmla="*/ 189 w 346"/>
                <a:gd name="T77" fmla="*/ 269 h 372"/>
                <a:gd name="T78" fmla="*/ 257 w 346"/>
                <a:gd name="T79" fmla="*/ 205 h 372"/>
                <a:gd name="T80" fmla="*/ 257 w 346"/>
                <a:gd name="T81" fmla="*/ 181 h 372"/>
                <a:gd name="T82" fmla="*/ 194 w 346"/>
                <a:gd name="T83" fmla="*/ 255 h 372"/>
                <a:gd name="T84" fmla="*/ 189 w 346"/>
                <a:gd name="T85" fmla="*/ 269 h 372"/>
                <a:gd name="T86" fmla="*/ 68 w 346"/>
                <a:gd name="T87" fmla="*/ 369 h 372"/>
                <a:gd name="T88" fmla="*/ 101 w 346"/>
                <a:gd name="T89" fmla="*/ 350 h 372"/>
                <a:gd name="T90" fmla="*/ 129 w 346"/>
                <a:gd name="T91" fmla="*/ 325 h 372"/>
                <a:gd name="T92" fmla="*/ 148 w 346"/>
                <a:gd name="T93" fmla="*/ 305 h 372"/>
                <a:gd name="T94" fmla="*/ 176 w 346"/>
                <a:gd name="T95" fmla="*/ 271 h 372"/>
                <a:gd name="T96" fmla="*/ 191 w 346"/>
                <a:gd name="T97" fmla="*/ 250 h 372"/>
                <a:gd name="T98" fmla="*/ 253 w 346"/>
                <a:gd name="T99" fmla="*/ 160 h 372"/>
                <a:gd name="T100" fmla="*/ 279 w 346"/>
                <a:gd name="T101" fmla="*/ 125 h 372"/>
                <a:gd name="T102" fmla="*/ 295 w 346"/>
                <a:gd name="T103" fmla="*/ 106 h 372"/>
                <a:gd name="T104" fmla="*/ 341 w 346"/>
                <a:gd name="T105" fmla="*/ 64 h 372"/>
                <a:gd name="T106" fmla="*/ 343 w 346"/>
                <a:gd name="T107" fmla="*/ 63 h 372"/>
                <a:gd name="T108" fmla="*/ 331 w 346"/>
                <a:gd name="T109" fmla="*/ 52 h 372"/>
                <a:gd name="T110" fmla="*/ 68 w 346"/>
                <a:gd name="T111" fmla="*/ 369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6" h="372">
                  <a:moveTo>
                    <a:pt x="1" y="223"/>
                  </a:moveTo>
                  <a:lnTo>
                    <a:pt x="1" y="223"/>
                  </a:lnTo>
                  <a:cubicBezTo>
                    <a:pt x="1" y="225"/>
                    <a:pt x="1" y="228"/>
                    <a:pt x="1" y="230"/>
                  </a:cubicBezTo>
                  <a:cubicBezTo>
                    <a:pt x="7" y="226"/>
                    <a:pt x="15" y="220"/>
                    <a:pt x="20" y="219"/>
                  </a:cubicBezTo>
                  <a:cubicBezTo>
                    <a:pt x="22" y="212"/>
                    <a:pt x="24" y="205"/>
                    <a:pt x="28" y="196"/>
                  </a:cubicBezTo>
                  <a:cubicBezTo>
                    <a:pt x="28" y="197"/>
                    <a:pt x="27" y="197"/>
                    <a:pt x="27" y="197"/>
                  </a:cubicBezTo>
                  <a:cubicBezTo>
                    <a:pt x="27" y="197"/>
                    <a:pt x="27" y="197"/>
                    <a:pt x="27" y="197"/>
                  </a:cubicBezTo>
                  <a:cubicBezTo>
                    <a:pt x="15" y="204"/>
                    <a:pt x="3" y="218"/>
                    <a:pt x="1" y="223"/>
                  </a:cubicBezTo>
                  <a:lnTo>
                    <a:pt x="1" y="223"/>
                  </a:lnTo>
                  <a:close/>
                  <a:moveTo>
                    <a:pt x="2" y="188"/>
                  </a:moveTo>
                  <a:lnTo>
                    <a:pt x="2" y="188"/>
                  </a:lnTo>
                  <a:cubicBezTo>
                    <a:pt x="1" y="196"/>
                    <a:pt x="0" y="205"/>
                    <a:pt x="1" y="214"/>
                  </a:cubicBezTo>
                  <a:cubicBezTo>
                    <a:pt x="3" y="210"/>
                    <a:pt x="7" y="206"/>
                    <a:pt x="11" y="202"/>
                  </a:cubicBezTo>
                  <a:lnTo>
                    <a:pt x="2" y="188"/>
                  </a:lnTo>
                  <a:lnTo>
                    <a:pt x="2" y="188"/>
                  </a:lnTo>
                  <a:close/>
                  <a:moveTo>
                    <a:pt x="5" y="169"/>
                  </a:moveTo>
                  <a:lnTo>
                    <a:pt x="5" y="169"/>
                  </a:lnTo>
                  <a:cubicBezTo>
                    <a:pt x="4" y="172"/>
                    <a:pt x="4" y="176"/>
                    <a:pt x="3" y="179"/>
                  </a:cubicBezTo>
                  <a:lnTo>
                    <a:pt x="15" y="198"/>
                  </a:lnTo>
                  <a:cubicBezTo>
                    <a:pt x="17" y="197"/>
                    <a:pt x="20" y="195"/>
                    <a:pt x="22" y="194"/>
                  </a:cubicBezTo>
                  <a:cubicBezTo>
                    <a:pt x="12" y="174"/>
                    <a:pt x="10" y="178"/>
                    <a:pt x="29" y="168"/>
                  </a:cubicBezTo>
                  <a:cubicBezTo>
                    <a:pt x="28" y="165"/>
                    <a:pt x="27" y="162"/>
                    <a:pt x="26" y="159"/>
                  </a:cubicBezTo>
                  <a:cubicBezTo>
                    <a:pt x="21" y="160"/>
                    <a:pt x="12" y="164"/>
                    <a:pt x="5" y="169"/>
                  </a:cubicBezTo>
                  <a:lnTo>
                    <a:pt x="5" y="169"/>
                  </a:lnTo>
                  <a:close/>
                  <a:moveTo>
                    <a:pt x="36" y="96"/>
                  </a:moveTo>
                  <a:lnTo>
                    <a:pt x="36" y="96"/>
                  </a:lnTo>
                  <a:cubicBezTo>
                    <a:pt x="23" y="116"/>
                    <a:pt x="13" y="138"/>
                    <a:pt x="7" y="161"/>
                  </a:cubicBezTo>
                  <a:cubicBezTo>
                    <a:pt x="13" y="157"/>
                    <a:pt x="20" y="155"/>
                    <a:pt x="24" y="153"/>
                  </a:cubicBezTo>
                  <a:cubicBezTo>
                    <a:pt x="23" y="145"/>
                    <a:pt x="23" y="136"/>
                    <a:pt x="27" y="126"/>
                  </a:cubicBezTo>
                  <a:cubicBezTo>
                    <a:pt x="28" y="123"/>
                    <a:pt x="32" y="123"/>
                    <a:pt x="32" y="127"/>
                  </a:cubicBezTo>
                  <a:cubicBezTo>
                    <a:pt x="34" y="141"/>
                    <a:pt x="49" y="152"/>
                    <a:pt x="60" y="161"/>
                  </a:cubicBezTo>
                  <a:cubicBezTo>
                    <a:pt x="62" y="159"/>
                    <a:pt x="65" y="156"/>
                    <a:pt x="68" y="154"/>
                  </a:cubicBezTo>
                  <a:cubicBezTo>
                    <a:pt x="52" y="142"/>
                    <a:pt x="40" y="125"/>
                    <a:pt x="36" y="96"/>
                  </a:cubicBezTo>
                  <a:lnTo>
                    <a:pt x="36" y="96"/>
                  </a:lnTo>
                  <a:close/>
                  <a:moveTo>
                    <a:pt x="56" y="72"/>
                  </a:moveTo>
                  <a:lnTo>
                    <a:pt x="56" y="72"/>
                  </a:lnTo>
                  <a:cubicBezTo>
                    <a:pt x="53" y="75"/>
                    <a:pt x="50" y="78"/>
                    <a:pt x="47" y="82"/>
                  </a:cubicBezTo>
                  <a:cubicBezTo>
                    <a:pt x="53" y="90"/>
                    <a:pt x="59" y="95"/>
                    <a:pt x="67" y="98"/>
                  </a:cubicBezTo>
                  <a:cubicBezTo>
                    <a:pt x="66" y="91"/>
                    <a:pt x="66" y="81"/>
                    <a:pt x="68" y="75"/>
                  </a:cubicBezTo>
                  <a:lnTo>
                    <a:pt x="56" y="72"/>
                  </a:lnTo>
                  <a:lnTo>
                    <a:pt x="56" y="72"/>
                  </a:lnTo>
                  <a:close/>
                  <a:moveTo>
                    <a:pt x="214" y="53"/>
                  </a:moveTo>
                  <a:lnTo>
                    <a:pt x="214" y="53"/>
                  </a:lnTo>
                  <a:cubicBezTo>
                    <a:pt x="211" y="55"/>
                    <a:pt x="208" y="56"/>
                    <a:pt x="204" y="56"/>
                  </a:cubicBezTo>
                  <a:cubicBezTo>
                    <a:pt x="203" y="64"/>
                    <a:pt x="202" y="72"/>
                    <a:pt x="203" y="80"/>
                  </a:cubicBezTo>
                  <a:lnTo>
                    <a:pt x="218" y="64"/>
                  </a:lnTo>
                  <a:cubicBezTo>
                    <a:pt x="215" y="60"/>
                    <a:pt x="214" y="57"/>
                    <a:pt x="214" y="53"/>
                  </a:cubicBezTo>
                  <a:lnTo>
                    <a:pt x="214" y="53"/>
                  </a:lnTo>
                  <a:close/>
                  <a:moveTo>
                    <a:pt x="197" y="70"/>
                  </a:moveTo>
                  <a:lnTo>
                    <a:pt x="197" y="70"/>
                  </a:lnTo>
                  <a:cubicBezTo>
                    <a:pt x="193" y="69"/>
                    <a:pt x="189" y="68"/>
                    <a:pt x="187" y="64"/>
                  </a:cubicBezTo>
                  <a:cubicBezTo>
                    <a:pt x="186" y="62"/>
                    <a:pt x="192" y="63"/>
                    <a:pt x="193" y="63"/>
                  </a:cubicBezTo>
                  <a:cubicBezTo>
                    <a:pt x="195" y="63"/>
                    <a:pt x="196" y="62"/>
                    <a:pt x="198" y="62"/>
                  </a:cubicBezTo>
                  <a:cubicBezTo>
                    <a:pt x="198" y="59"/>
                    <a:pt x="198" y="56"/>
                    <a:pt x="199" y="53"/>
                  </a:cubicBezTo>
                  <a:cubicBezTo>
                    <a:pt x="199" y="53"/>
                    <a:pt x="199" y="52"/>
                    <a:pt x="199" y="52"/>
                  </a:cubicBezTo>
                  <a:cubicBezTo>
                    <a:pt x="199" y="51"/>
                    <a:pt x="199" y="50"/>
                    <a:pt x="199" y="49"/>
                  </a:cubicBezTo>
                  <a:cubicBezTo>
                    <a:pt x="200" y="46"/>
                    <a:pt x="205" y="46"/>
                    <a:pt x="205" y="50"/>
                  </a:cubicBezTo>
                  <a:cubicBezTo>
                    <a:pt x="221" y="49"/>
                    <a:pt x="218" y="25"/>
                    <a:pt x="201" y="29"/>
                  </a:cubicBezTo>
                  <a:cubicBezTo>
                    <a:pt x="197" y="29"/>
                    <a:pt x="196" y="24"/>
                    <a:pt x="200" y="23"/>
                  </a:cubicBezTo>
                  <a:cubicBezTo>
                    <a:pt x="204" y="22"/>
                    <a:pt x="207" y="22"/>
                    <a:pt x="210" y="23"/>
                  </a:cubicBezTo>
                  <a:cubicBezTo>
                    <a:pt x="208" y="0"/>
                    <a:pt x="172" y="14"/>
                    <a:pt x="192" y="32"/>
                  </a:cubicBezTo>
                  <a:cubicBezTo>
                    <a:pt x="195" y="34"/>
                    <a:pt x="192" y="39"/>
                    <a:pt x="189" y="36"/>
                  </a:cubicBezTo>
                  <a:cubicBezTo>
                    <a:pt x="185" y="33"/>
                    <a:pt x="183" y="30"/>
                    <a:pt x="182" y="27"/>
                  </a:cubicBezTo>
                  <a:cubicBezTo>
                    <a:pt x="169" y="29"/>
                    <a:pt x="172" y="45"/>
                    <a:pt x="181" y="48"/>
                  </a:cubicBezTo>
                  <a:lnTo>
                    <a:pt x="181" y="47"/>
                  </a:lnTo>
                  <a:cubicBezTo>
                    <a:pt x="182" y="44"/>
                    <a:pt x="187" y="45"/>
                    <a:pt x="186" y="49"/>
                  </a:cubicBezTo>
                  <a:lnTo>
                    <a:pt x="185" y="51"/>
                  </a:lnTo>
                  <a:cubicBezTo>
                    <a:pt x="185" y="52"/>
                    <a:pt x="185" y="52"/>
                    <a:pt x="185" y="52"/>
                  </a:cubicBezTo>
                  <a:lnTo>
                    <a:pt x="172" y="105"/>
                  </a:lnTo>
                  <a:cubicBezTo>
                    <a:pt x="175" y="105"/>
                    <a:pt x="177" y="106"/>
                    <a:pt x="179" y="106"/>
                  </a:cubicBezTo>
                  <a:lnTo>
                    <a:pt x="199" y="85"/>
                  </a:lnTo>
                  <a:cubicBezTo>
                    <a:pt x="197" y="80"/>
                    <a:pt x="197" y="75"/>
                    <a:pt x="197" y="70"/>
                  </a:cubicBezTo>
                  <a:lnTo>
                    <a:pt x="197" y="70"/>
                  </a:lnTo>
                  <a:close/>
                  <a:moveTo>
                    <a:pt x="225" y="90"/>
                  </a:moveTo>
                  <a:lnTo>
                    <a:pt x="225" y="90"/>
                  </a:lnTo>
                  <a:cubicBezTo>
                    <a:pt x="222" y="85"/>
                    <a:pt x="221" y="79"/>
                    <a:pt x="222" y="74"/>
                  </a:cubicBezTo>
                  <a:cubicBezTo>
                    <a:pt x="222" y="71"/>
                    <a:pt x="225" y="76"/>
                    <a:pt x="225" y="76"/>
                  </a:cubicBezTo>
                  <a:cubicBezTo>
                    <a:pt x="227" y="78"/>
                    <a:pt x="229" y="79"/>
                    <a:pt x="232" y="80"/>
                  </a:cubicBezTo>
                  <a:cubicBezTo>
                    <a:pt x="236" y="73"/>
                    <a:pt x="241" y="66"/>
                    <a:pt x="246" y="60"/>
                  </a:cubicBezTo>
                  <a:cubicBezTo>
                    <a:pt x="252" y="52"/>
                    <a:pt x="257" y="45"/>
                    <a:pt x="263" y="38"/>
                  </a:cubicBezTo>
                  <a:cubicBezTo>
                    <a:pt x="253" y="26"/>
                    <a:pt x="237" y="33"/>
                    <a:pt x="242" y="51"/>
                  </a:cubicBezTo>
                  <a:cubicBezTo>
                    <a:pt x="243" y="55"/>
                    <a:pt x="237" y="56"/>
                    <a:pt x="236" y="52"/>
                  </a:cubicBezTo>
                  <a:cubicBezTo>
                    <a:pt x="235" y="48"/>
                    <a:pt x="235" y="45"/>
                    <a:pt x="235" y="42"/>
                  </a:cubicBezTo>
                  <a:cubicBezTo>
                    <a:pt x="223" y="38"/>
                    <a:pt x="214" y="49"/>
                    <a:pt x="222" y="60"/>
                  </a:cubicBezTo>
                  <a:cubicBezTo>
                    <a:pt x="225" y="57"/>
                    <a:pt x="228" y="61"/>
                    <a:pt x="226" y="64"/>
                  </a:cubicBezTo>
                  <a:lnTo>
                    <a:pt x="204" y="87"/>
                  </a:lnTo>
                  <a:cubicBezTo>
                    <a:pt x="204" y="88"/>
                    <a:pt x="204" y="88"/>
                    <a:pt x="203" y="88"/>
                  </a:cubicBezTo>
                  <a:lnTo>
                    <a:pt x="186" y="107"/>
                  </a:lnTo>
                  <a:cubicBezTo>
                    <a:pt x="193" y="109"/>
                    <a:pt x="201" y="110"/>
                    <a:pt x="209" y="113"/>
                  </a:cubicBezTo>
                  <a:cubicBezTo>
                    <a:pt x="214" y="105"/>
                    <a:pt x="220" y="97"/>
                    <a:pt x="225" y="90"/>
                  </a:cubicBezTo>
                  <a:lnTo>
                    <a:pt x="225" y="90"/>
                  </a:lnTo>
                  <a:close/>
                  <a:moveTo>
                    <a:pt x="200" y="247"/>
                  </a:moveTo>
                  <a:lnTo>
                    <a:pt x="200" y="247"/>
                  </a:lnTo>
                  <a:cubicBezTo>
                    <a:pt x="231" y="234"/>
                    <a:pt x="241" y="209"/>
                    <a:pt x="240" y="189"/>
                  </a:cubicBezTo>
                  <a:cubicBezTo>
                    <a:pt x="233" y="199"/>
                    <a:pt x="226" y="210"/>
                    <a:pt x="219" y="219"/>
                  </a:cubicBezTo>
                  <a:cubicBezTo>
                    <a:pt x="213" y="229"/>
                    <a:pt x="206" y="238"/>
                    <a:pt x="200" y="247"/>
                  </a:cubicBezTo>
                  <a:lnTo>
                    <a:pt x="200" y="247"/>
                  </a:lnTo>
                  <a:close/>
                  <a:moveTo>
                    <a:pt x="262" y="176"/>
                  </a:moveTo>
                  <a:lnTo>
                    <a:pt x="262" y="176"/>
                  </a:lnTo>
                  <a:cubicBezTo>
                    <a:pt x="275" y="162"/>
                    <a:pt x="280" y="148"/>
                    <a:pt x="280" y="134"/>
                  </a:cubicBezTo>
                  <a:cubicBezTo>
                    <a:pt x="272" y="143"/>
                    <a:pt x="265" y="152"/>
                    <a:pt x="259" y="162"/>
                  </a:cubicBezTo>
                  <a:cubicBezTo>
                    <a:pt x="260" y="166"/>
                    <a:pt x="261" y="171"/>
                    <a:pt x="262" y="176"/>
                  </a:cubicBezTo>
                  <a:lnTo>
                    <a:pt x="262" y="176"/>
                  </a:lnTo>
                  <a:close/>
                  <a:moveTo>
                    <a:pt x="303" y="125"/>
                  </a:moveTo>
                  <a:lnTo>
                    <a:pt x="303" y="125"/>
                  </a:lnTo>
                  <a:cubicBezTo>
                    <a:pt x="317" y="114"/>
                    <a:pt x="322" y="102"/>
                    <a:pt x="322" y="87"/>
                  </a:cubicBezTo>
                  <a:cubicBezTo>
                    <a:pt x="314" y="94"/>
                    <a:pt x="307" y="101"/>
                    <a:pt x="300" y="109"/>
                  </a:cubicBezTo>
                  <a:cubicBezTo>
                    <a:pt x="301" y="115"/>
                    <a:pt x="302" y="120"/>
                    <a:pt x="303" y="125"/>
                  </a:cubicBezTo>
                  <a:lnTo>
                    <a:pt x="303" y="125"/>
                  </a:lnTo>
                  <a:close/>
                  <a:moveTo>
                    <a:pt x="302" y="148"/>
                  </a:moveTo>
                  <a:lnTo>
                    <a:pt x="302" y="148"/>
                  </a:lnTo>
                  <a:cubicBezTo>
                    <a:pt x="331" y="135"/>
                    <a:pt x="344" y="104"/>
                    <a:pt x="341" y="71"/>
                  </a:cubicBezTo>
                  <a:cubicBezTo>
                    <a:pt x="336" y="75"/>
                    <a:pt x="332" y="78"/>
                    <a:pt x="327" y="82"/>
                  </a:cubicBezTo>
                  <a:cubicBezTo>
                    <a:pt x="329" y="102"/>
                    <a:pt x="322" y="118"/>
                    <a:pt x="303" y="132"/>
                  </a:cubicBezTo>
                  <a:cubicBezTo>
                    <a:pt x="303" y="138"/>
                    <a:pt x="303" y="143"/>
                    <a:pt x="302" y="148"/>
                  </a:cubicBezTo>
                  <a:lnTo>
                    <a:pt x="302" y="148"/>
                  </a:lnTo>
                  <a:close/>
                  <a:moveTo>
                    <a:pt x="189" y="269"/>
                  </a:moveTo>
                  <a:lnTo>
                    <a:pt x="189" y="269"/>
                  </a:lnTo>
                  <a:cubicBezTo>
                    <a:pt x="189" y="269"/>
                    <a:pt x="189" y="269"/>
                    <a:pt x="189" y="269"/>
                  </a:cubicBezTo>
                  <a:cubicBezTo>
                    <a:pt x="222" y="266"/>
                    <a:pt x="251" y="240"/>
                    <a:pt x="257" y="205"/>
                  </a:cubicBezTo>
                  <a:cubicBezTo>
                    <a:pt x="257" y="204"/>
                    <a:pt x="257" y="204"/>
                    <a:pt x="257" y="204"/>
                  </a:cubicBezTo>
                  <a:cubicBezTo>
                    <a:pt x="258" y="197"/>
                    <a:pt x="258" y="190"/>
                    <a:pt x="257" y="182"/>
                  </a:cubicBezTo>
                  <a:cubicBezTo>
                    <a:pt x="257" y="182"/>
                    <a:pt x="257" y="181"/>
                    <a:pt x="257" y="181"/>
                  </a:cubicBezTo>
                  <a:cubicBezTo>
                    <a:pt x="257" y="177"/>
                    <a:pt x="256" y="172"/>
                    <a:pt x="254" y="168"/>
                  </a:cubicBezTo>
                  <a:cubicBezTo>
                    <a:pt x="251" y="172"/>
                    <a:pt x="248" y="177"/>
                    <a:pt x="244" y="182"/>
                  </a:cubicBezTo>
                  <a:cubicBezTo>
                    <a:pt x="249" y="207"/>
                    <a:pt x="238" y="242"/>
                    <a:pt x="194" y="255"/>
                  </a:cubicBezTo>
                  <a:cubicBezTo>
                    <a:pt x="191" y="260"/>
                    <a:pt x="187" y="264"/>
                    <a:pt x="184" y="269"/>
                  </a:cubicBezTo>
                  <a:cubicBezTo>
                    <a:pt x="185" y="269"/>
                    <a:pt x="187" y="269"/>
                    <a:pt x="189" y="269"/>
                  </a:cubicBezTo>
                  <a:lnTo>
                    <a:pt x="189" y="269"/>
                  </a:lnTo>
                  <a:close/>
                  <a:moveTo>
                    <a:pt x="68" y="369"/>
                  </a:moveTo>
                  <a:lnTo>
                    <a:pt x="68" y="369"/>
                  </a:lnTo>
                  <a:cubicBezTo>
                    <a:pt x="68" y="369"/>
                    <a:pt x="68" y="369"/>
                    <a:pt x="68" y="369"/>
                  </a:cubicBezTo>
                  <a:cubicBezTo>
                    <a:pt x="68" y="370"/>
                    <a:pt x="69" y="371"/>
                    <a:pt x="70" y="372"/>
                  </a:cubicBezTo>
                  <a:cubicBezTo>
                    <a:pt x="81" y="366"/>
                    <a:pt x="91" y="358"/>
                    <a:pt x="101" y="350"/>
                  </a:cubicBezTo>
                  <a:cubicBezTo>
                    <a:pt x="101" y="350"/>
                    <a:pt x="101" y="350"/>
                    <a:pt x="101" y="350"/>
                  </a:cubicBezTo>
                  <a:cubicBezTo>
                    <a:pt x="106" y="346"/>
                    <a:pt x="111" y="342"/>
                    <a:pt x="115" y="338"/>
                  </a:cubicBezTo>
                  <a:cubicBezTo>
                    <a:pt x="115" y="338"/>
                    <a:pt x="116" y="338"/>
                    <a:pt x="116" y="338"/>
                  </a:cubicBezTo>
                  <a:cubicBezTo>
                    <a:pt x="120" y="334"/>
                    <a:pt x="125" y="329"/>
                    <a:pt x="129" y="325"/>
                  </a:cubicBezTo>
                  <a:cubicBezTo>
                    <a:pt x="129" y="325"/>
                    <a:pt x="130" y="325"/>
                    <a:pt x="130" y="324"/>
                  </a:cubicBezTo>
                  <a:cubicBezTo>
                    <a:pt x="136" y="319"/>
                    <a:pt x="141" y="312"/>
                    <a:pt x="147" y="306"/>
                  </a:cubicBezTo>
                  <a:cubicBezTo>
                    <a:pt x="147" y="306"/>
                    <a:pt x="147" y="305"/>
                    <a:pt x="148" y="305"/>
                  </a:cubicBezTo>
                  <a:cubicBezTo>
                    <a:pt x="153" y="300"/>
                    <a:pt x="158" y="294"/>
                    <a:pt x="162" y="288"/>
                  </a:cubicBezTo>
                  <a:cubicBezTo>
                    <a:pt x="163" y="287"/>
                    <a:pt x="163" y="287"/>
                    <a:pt x="163" y="287"/>
                  </a:cubicBezTo>
                  <a:cubicBezTo>
                    <a:pt x="167" y="282"/>
                    <a:pt x="172" y="276"/>
                    <a:pt x="176" y="271"/>
                  </a:cubicBezTo>
                  <a:cubicBezTo>
                    <a:pt x="176" y="270"/>
                    <a:pt x="176" y="270"/>
                    <a:pt x="176" y="270"/>
                  </a:cubicBezTo>
                  <a:cubicBezTo>
                    <a:pt x="181" y="264"/>
                    <a:pt x="186" y="257"/>
                    <a:pt x="190" y="251"/>
                  </a:cubicBezTo>
                  <a:cubicBezTo>
                    <a:pt x="190" y="251"/>
                    <a:pt x="190" y="251"/>
                    <a:pt x="191" y="250"/>
                  </a:cubicBezTo>
                  <a:cubicBezTo>
                    <a:pt x="207" y="227"/>
                    <a:pt x="223" y="203"/>
                    <a:pt x="239" y="180"/>
                  </a:cubicBezTo>
                  <a:cubicBezTo>
                    <a:pt x="239" y="180"/>
                    <a:pt x="239" y="180"/>
                    <a:pt x="239" y="180"/>
                  </a:cubicBezTo>
                  <a:cubicBezTo>
                    <a:pt x="244" y="173"/>
                    <a:pt x="248" y="167"/>
                    <a:pt x="253" y="160"/>
                  </a:cubicBezTo>
                  <a:cubicBezTo>
                    <a:pt x="253" y="160"/>
                    <a:pt x="253" y="160"/>
                    <a:pt x="253" y="160"/>
                  </a:cubicBezTo>
                  <a:cubicBezTo>
                    <a:pt x="261" y="149"/>
                    <a:pt x="269" y="138"/>
                    <a:pt x="277" y="128"/>
                  </a:cubicBezTo>
                  <a:cubicBezTo>
                    <a:pt x="278" y="127"/>
                    <a:pt x="279" y="126"/>
                    <a:pt x="279" y="125"/>
                  </a:cubicBezTo>
                  <a:cubicBezTo>
                    <a:pt x="280" y="125"/>
                    <a:pt x="280" y="124"/>
                    <a:pt x="280" y="124"/>
                  </a:cubicBezTo>
                  <a:cubicBezTo>
                    <a:pt x="285" y="118"/>
                    <a:pt x="290" y="113"/>
                    <a:pt x="295" y="107"/>
                  </a:cubicBezTo>
                  <a:cubicBezTo>
                    <a:pt x="295" y="107"/>
                    <a:pt x="295" y="107"/>
                    <a:pt x="295" y="106"/>
                  </a:cubicBezTo>
                  <a:cubicBezTo>
                    <a:pt x="304" y="97"/>
                    <a:pt x="313" y="87"/>
                    <a:pt x="322" y="79"/>
                  </a:cubicBezTo>
                  <a:cubicBezTo>
                    <a:pt x="322" y="79"/>
                    <a:pt x="323" y="79"/>
                    <a:pt x="323" y="79"/>
                  </a:cubicBezTo>
                  <a:cubicBezTo>
                    <a:pt x="329" y="73"/>
                    <a:pt x="335" y="69"/>
                    <a:pt x="341" y="64"/>
                  </a:cubicBezTo>
                  <a:cubicBezTo>
                    <a:pt x="341" y="64"/>
                    <a:pt x="342" y="64"/>
                    <a:pt x="342" y="64"/>
                  </a:cubicBezTo>
                  <a:lnTo>
                    <a:pt x="343" y="63"/>
                  </a:lnTo>
                  <a:cubicBezTo>
                    <a:pt x="343" y="63"/>
                    <a:pt x="343" y="63"/>
                    <a:pt x="343" y="63"/>
                  </a:cubicBezTo>
                  <a:cubicBezTo>
                    <a:pt x="344" y="62"/>
                    <a:pt x="345" y="61"/>
                    <a:pt x="346" y="61"/>
                  </a:cubicBezTo>
                  <a:lnTo>
                    <a:pt x="340" y="45"/>
                  </a:lnTo>
                  <a:cubicBezTo>
                    <a:pt x="337" y="47"/>
                    <a:pt x="334" y="50"/>
                    <a:pt x="331" y="52"/>
                  </a:cubicBezTo>
                  <a:cubicBezTo>
                    <a:pt x="331" y="52"/>
                    <a:pt x="331" y="53"/>
                    <a:pt x="331" y="53"/>
                  </a:cubicBezTo>
                  <a:cubicBezTo>
                    <a:pt x="225" y="140"/>
                    <a:pt x="180" y="283"/>
                    <a:pt x="63" y="361"/>
                  </a:cubicBezTo>
                  <a:cubicBezTo>
                    <a:pt x="65" y="364"/>
                    <a:pt x="66" y="366"/>
                    <a:pt x="68" y="369"/>
                  </a:cubicBezTo>
                  <a:lnTo>
                    <a:pt x="68" y="369"/>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7" name="Freeform 12">
              <a:extLst>
                <a:ext uri="{FF2B5EF4-FFF2-40B4-BE49-F238E27FC236}">
                  <a16:creationId xmlns:a16="http://schemas.microsoft.com/office/drawing/2014/main" id="{F5539213-4F7F-2105-A3FB-10E097A76B51}"/>
                </a:ext>
              </a:extLst>
            </p:cNvPr>
            <p:cNvSpPr>
              <a:spLocks noEditPoints="1"/>
            </p:cNvSpPr>
            <p:nvPr userDrawn="1"/>
          </p:nvSpPr>
          <p:spPr bwMode="auto">
            <a:xfrm>
              <a:off x="7694613" y="509588"/>
              <a:ext cx="328613" cy="385762"/>
            </a:xfrm>
            <a:custGeom>
              <a:avLst/>
              <a:gdLst>
                <a:gd name="T0" fmla="*/ 159 w 404"/>
                <a:gd name="T1" fmla="*/ 338 h 470"/>
                <a:gd name="T2" fmla="*/ 185 w 404"/>
                <a:gd name="T3" fmla="*/ 332 h 470"/>
                <a:gd name="T4" fmla="*/ 193 w 404"/>
                <a:gd name="T5" fmla="*/ 297 h 470"/>
                <a:gd name="T6" fmla="*/ 161 w 404"/>
                <a:gd name="T7" fmla="*/ 281 h 470"/>
                <a:gd name="T8" fmla="*/ 137 w 404"/>
                <a:gd name="T9" fmla="*/ 310 h 470"/>
                <a:gd name="T10" fmla="*/ 83 w 404"/>
                <a:gd name="T11" fmla="*/ 444 h 470"/>
                <a:gd name="T12" fmla="*/ 107 w 404"/>
                <a:gd name="T13" fmla="*/ 433 h 470"/>
                <a:gd name="T14" fmla="*/ 155 w 404"/>
                <a:gd name="T15" fmla="*/ 343 h 470"/>
                <a:gd name="T16" fmla="*/ 84 w 404"/>
                <a:gd name="T17" fmla="*/ 429 h 470"/>
                <a:gd name="T18" fmla="*/ 57 w 404"/>
                <a:gd name="T19" fmla="*/ 416 h 470"/>
                <a:gd name="T20" fmla="*/ 59 w 404"/>
                <a:gd name="T21" fmla="*/ 345 h 470"/>
                <a:gd name="T22" fmla="*/ 83 w 404"/>
                <a:gd name="T23" fmla="*/ 444 h 470"/>
                <a:gd name="T24" fmla="*/ 90 w 404"/>
                <a:gd name="T25" fmla="*/ 448 h 470"/>
                <a:gd name="T26" fmla="*/ 108 w 404"/>
                <a:gd name="T27" fmla="*/ 438 h 470"/>
                <a:gd name="T28" fmla="*/ 115 w 404"/>
                <a:gd name="T29" fmla="*/ 434 h 470"/>
                <a:gd name="T30" fmla="*/ 127 w 404"/>
                <a:gd name="T31" fmla="*/ 424 h 470"/>
                <a:gd name="T32" fmla="*/ 161 w 404"/>
                <a:gd name="T33" fmla="*/ 344 h 470"/>
                <a:gd name="T34" fmla="*/ 280 w 404"/>
                <a:gd name="T35" fmla="*/ 459 h 470"/>
                <a:gd name="T36" fmla="*/ 166 w 404"/>
                <a:gd name="T37" fmla="*/ 345 h 470"/>
                <a:gd name="T38" fmla="*/ 161 w 404"/>
                <a:gd name="T39" fmla="*/ 268 h 470"/>
                <a:gd name="T40" fmla="*/ 166 w 404"/>
                <a:gd name="T41" fmla="*/ 275 h 470"/>
                <a:gd name="T42" fmla="*/ 161 w 404"/>
                <a:gd name="T43" fmla="*/ 268 h 470"/>
                <a:gd name="T44" fmla="*/ 199 w 404"/>
                <a:gd name="T45" fmla="*/ 297 h 470"/>
                <a:gd name="T46" fmla="*/ 331 w 404"/>
                <a:gd name="T47" fmla="*/ 362 h 470"/>
                <a:gd name="T48" fmla="*/ 368 w 404"/>
                <a:gd name="T49" fmla="*/ 285 h 470"/>
                <a:gd name="T50" fmla="*/ 323 w 404"/>
                <a:gd name="T51" fmla="*/ 281 h 470"/>
                <a:gd name="T52" fmla="*/ 368 w 404"/>
                <a:gd name="T53" fmla="*/ 279 h 470"/>
                <a:gd name="T54" fmla="*/ 377 w 404"/>
                <a:gd name="T55" fmla="*/ 243 h 470"/>
                <a:gd name="T56" fmla="*/ 345 w 404"/>
                <a:gd name="T57" fmla="*/ 219 h 470"/>
                <a:gd name="T58" fmla="*/ 347 w 404"/>
                <a:gd name="T59" fmla="*/ 245 h 470"/>
                <a:gd name="T60" fmla="*/ 383 w 404"/>
                <a:gd name="T61" fmla="*/ 239 h 470"/>
                <a:gd name="T62" fmla="*/ 367 w 404"/>
                <a:gd name="T63" fmla="*/ 129 h 470"/>
                <a:gd name="T64" fmla="*/ 182 w 404"/>
                <a:gd name="T65" fmla="*/ 233 h 470"/>
                <a:gd name="T66" fmla="*/ 175 w 404"/>
                <a:gd name="T67" fmla="*/ 239 h 470"/>
                <a:gd name="T68" fmla="*/ 170 w 404"/>
                <a:gd name="T69" fmla="*/ 234 h 470"/>
                <a:gd name="T70" fmla="*/ 187 w 404"/>
                <a:gd name="T71" fmla="*/ 282 h 470"/>
                <a:gd name="T72" fmla="*/ 174 w 404"/>
                <a:gd name="T73" fmla="*/ 239 h 470"/>
                <a:gd name="T74" fmla="*/ 273 w 404"/>
                <a:gd name="T75" fmla="*/ 38 h 470"/>
                <a:gd name="T76" fmla="*/ 262 w 404"/>
                <a:gd name="T77" fmla="*/ 38 h 470"/>
                <a:gd name="T78" fmla="*/ 273 w 404"/>
                <a:gd name="T79" fmla="*/ 38 h 470"/>
                <a:gd name="T80" fmla="*/ 282 w 404"/>
                <a:gd name="T81" fmla="*/ 26 h 470"/>
                <a:gd name="T82" fmla="*/ 288 w 404"/>
                <a:gd name="T83" fmla="*/ 20 h 470"/>
                <a:gd name="T84" fmla="*/ 258 w 404"/>
                <a:gd name="T85" fmla="*/ 56 h 470"/>
                <a:gd name="T86" fmla="*/ 254 w 404"/>
                <a:gd name="T87" fmla="*/ 52 h 470"/>
                <a:gd name="T88" fmla="*/ 98 w 404"/>
                <a:gd name="T89" fmla="*/ 6 h 470"/>
                <a:gd name="T90" fmla="*/ 87 w 404"/>
                <a:gd name="T91" fmla="*/ 6 h 470"/>
                <a:gd name="T92" fmla="*/ 98 w 404"/>
                <a:gd name="T93" fmla="*/ 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4" h="470">
                  <a:moveTo>
                    <a:pt x="159" y="338"/>
                  </a:moveTo>
                  <a:lnTo>
                    <a:pt x="159" y="338"/>
                  </a:lnTo>
                  <a:cubicBezTo>
                    <a:pt x="159" y="338"/>
                    <a:pt x="159" y="338"/>
                    <a:pt x="159" y="338"/>
                  </a:cubicBezTo>
                  <a:cubicBezTo>
                    <a:pt x="161" y="339"/>
                    <a:pt x="164" y="339"/>
                    <a:pt x="166" y="339"/>
                  </a:cubicBezTo>
                  <a:cubicBezTo>
                    <a:pt x="173" y="339"/>
                    <a:pt x="180" y="337"/>
                    <a:pt x="185" y="332"/>
                  </a:cubicBezTo>
                  <a:cubicBezTo>
                    <a:pt x="185" y="332"/>
                    <a:pt x="185" y="332"/>
                    <a:pt x="185" y="332"/>
                  </a:cubicBezTo>
                  <a:cubicBezTo>
                    <a:pt x="192" y="327"/>
                    <a:pt x="196" y="319"/>
                    <a:pt x="196" y="310"/>
                  </a:cubicBezTo>
                  <a:cubicBezTo>
                    <a:pt x="196" y="305"/>
                    <a:pt x="195" y="301"/>
                    <a:pt x="193" y="298"/>
                  </a:cubicBezTo>
                  <a:cubicBezTo>
                    <a:pt x="193" y="297"/>
                    <a:pt x="193" y="297"/>
                    <a:pt x="193" y="297"/>
                  </a:cubicBezTo>
                  <a:cubicBezTo>
                    <a:pt x="188" y="287"/>
                    <a:pt x="178" y="281"/>
                    <a:pt x="166" y="281"/>
                  </a:cubicBezTo>
                  <a:cubicBezTo>
                    <a:pt x="165" y="281"/>
                    <a:pt x="163" y="281"/>
                    <a:pt x="162" y="281"/>
                  </a:cubicBezTo>
                  <a:lnTo>
                    <a:pt x="161" y="281"/>
                  </a:lnTo>
                  <a:cubicBezTo>
                    <a:pt x="156" y="282"/>
                    <a:pt x="151" y="284"/>
                    <a:pt x="147" y="288"/>
                  </a:cubicBezTo>
                  <a:lnTo>
                    <a:pt x="147" y="288"/>
                  </a:lnTo>
                  <a:cubicBezTo>
                    <a:pt x="141" y="293"/>
                    <a:pt x="137" y="301"/>
                    <a:pt x="137" y="310"/>
                  </a:cubicBezTo>
                  <a:cubicBezTo>
                    <a:pt x="137" y="323"/>
                    <a:pt x="146" y="335"/>
                    <a:pt x="159" y="338"/>
                  </a:cubicBezTo>
                  <a:lnTo>
                    <a:pt x="159" y="338"/>
                  </a:lnTo>
                  <a:close/>
                  <a:moveTo>
                    <a:pt x="83" y="444"/>
                  </a:moveTo>
                  <a:lnTo>
                    <a:pt x="83" y="444"/>
                  </a:lnTo>
                  <a:cubicBezTo>
                    <a:pt x="91" y="441"/>
                    <a:pt x="99" y="438"/>
                    <a:pt x="106" y="433"/>
                  </a:cubicBezTo>
                  <a:cubicBezTo>
                    <a:pt x="106" y="433"/>
                    <a:pt x="106" y="433"/>
                    <a:pt x="107" y="433"/>
                  </a:cubicBezTo>
                  <a:cubicBezTo>
                    <a:pt x="113" y="429"/>
                    <a:pt x="119" y="424"/>
                    <a:pt x="124" y="419"/>
                  </a:cubicBezTo>
                  <a:cubicBezTo>
                    <a:pt x="124" y="419"/>
                    <a:pt x="124" y="419"/>
                    <a:pt x="124" y="419"/>
                  </a:cubicBezTo>
                  <a:cubicBezTo>
                    <a:pt x="149" y="394"/>
                    <a:pt x="156" y="361"/>
                    <a:pt x="155" y="343"/>
                  </a:cubicBezTo>
                  <a:cubicBezTo>
                    <a:pt x="150" y="341"/>
                    <a:pt x="144" y="338"/>
                    <a:pt x="140" y="333"/>
                  </a:cubicBezTo>
                  <a:cubicBezTo>
                    <a:pt x="143" y="366"/>
                    <a:pt x="133" y="405"/>
                    <a:pt x="86" y="429"/>
                  </a:cubicBezTo>
                  <a:cubicBezTo>
                    <a:pt x="85" y="429"/>
                    <a:pt x="85" y="429"/>
                    <a:pt x="84" y="429"/>
                  </a:cubicBezTo>
                  <a:cubicBezTo>
                    <a:pt x="84" y="429"/>
                    <a:pt x="83" y="429"/>
                    <a:pt x="83" y="429"/>
                  </a:cubicBezTo>
                  <a:cubicBezTo>
                    <a:pt x="75" y="426"/>
                    <a:pt x="66" y="422"/>
                    <a:pt x="59" y="417"/>
                  </a:cubicBezTo>
                  <a:cubicBezTo>
                    <a:pt x="58" y="416"/>
                    <a:pt x="58" y="416"/>
                    <a:pt x="57" y="416"/>
                  </a:cubicBezTo>
                  <a:cubicBezTo>
                    <a:pt x="51" y="411"/>
                    <a:pt x="45" y="405"/>
                    <a:pt x="41" y="398"/>
                  </a:cubicBezTo>
                  <a:cubicBezTo>
                    <a:pt x="41" y="397"/>
                    <a:pt x="41" y="397"/>
                    <a:pt x="40" y="397"/>
                  </a:cubicBezTo>
                  <a:cubicBezTo>
                    <a:pt x="31" y="381"/>
                    <a:pt x="33" y="361"/>
                    <a:pt x="59" y="345"/>
                  </a:cubicBezTo>
                  <a:cubicBezTo>
                    <a:pt x="58" y="341"/>
                    <a:pt x="56" y="337"/>
                    <a:pt x="54" y="333"/>
                  </a:cubicBezTo>
                  <a:cubicBezTo>
                    <a:pt x="0" y="370"/>
                    <a:pt x="22" y="416"/>
                    <a:pt x="83" y="444"/>
                  </a:cubicBezTo>
                  <a:lnTo>
                    <a:pt x="83" y="444"/>
                  </a:lnTo>
                  <a:close/>
                  <a:moveTo>
                    <a:pt x="108" y="438"/>
                  </a:moveTo>
                  <a:lnTo>
                    <a:pt x="108" y="438"/>
                  </a:lnTo>
                  <a:cubicBezTo>
                    <a:pt x="103" y="442"/>
                    <a:pt x="97" y="445"/>
                    <a:pt x="90" y="448"/>
                  </a:cubicBezTo>
                  <a:cubicBezTo>
                    <a:pt x="122" y="461"/>
                    <a:pt x="164" y="470"/>
                    <a:pt x="208" y="469"/>
                  </a:cubicBezTo>
                  <a:cubicBezTo>
                    <a:pt x="182" y="459"/>
                    <a:pt x="133" y="443"/>
                    <a:pt x="108" y="438"/>
                  </a:cubicBezTo>
                  <a:lnTo>
                    <a:pt x="108" y="438"/>
                  </a:lnTo>
                  <a:close/>
                  <a:moveTo>
                    <a:pt x="127" y="424"/>
                  </a:moveTo>
                  <a:lnTo>
                    <a:pt x="127" y="424"/>
                  </a:lnTo>
                  <a:cubicBezTo>
                    <a:pt x="123" y="428"/>
                    <a:pt x="119" y="431"/>
                    <a:pt x="115" y="434"/>
                  </a:cubicBezTo>
                  <a:cubicBezTo>
                    <a:pt x="146" y="441"/>
                    <a:pt x="202" y="459"/>
                    <a:pt x="222" y="468"/>
                  </a:cubicBezTo>
                  <a:cubicBezTo>
                    <a:pt x="234" y="468"/>
                    <a:pt x="246" y="466"/>
                    <a:pt x="258" y="464"/>
                  </a:cubicBezTo>
                  <a:cubicBezTo>
                    <a:pt x="224" y="453"/>
                    <a:pt x="157" y="432"/>
                    <a:pt x="127" y="424"/>
                  </a:cubicBezTo>
                  <a:lnTo>
                    <a:pt x="127" y="424"/>
                  </a:lnTo>
                  <a:close/>
                  <a:moveTo>
                    <a:pt x="161" y="344"/>
                  </a:moveTo>
                  <a:lnTo>
                    <a:pt x="161" y="344"/>
                  </a:lnTo>
                  <a:cubicBezTo>
                    <a:pt x="161" y="363"/>
                    <a:pt x="154" y="395"/>
                    <a:pt x="131" y="420"/>
                  </a:cubicBezTo>
                  <a:cubicBezTo>
                    <a:pt x="166" y="428"/>
                    <a:pt x="241" y="452"/>
                    <a:pt x="269" y="462"/>
                  </a:cubicBezTo>
                  <a:cubicBezTo>
                    <a:pt x="273" y="461"/>
                    <a:pt x="277" y="460"/>
                    <a:pt x="280" y="459"/>
                  </a:cubicBezTo>
                  <a:cubicBezTo>
                    <a:pt x="276" y="437"/>
                    <a:pt x="276" y="405"/>
                    <a:pt x="287" y="370"/>
                  </a:cubicBezTo>
                  <a:cubicBezTo>
                    <a:pt x="256" y="368"/>
                    <a:pt x="220" y="358"/>
                    <a:pt x="187" y="338"/>
                  </a:cubicBezTo>
                  <a:cubicBezTo>
                    <a:pt x="181" y="342"/>
                    <a:pt x="174" y="345"/>
                    <a:pt x="166" y="345"/>
                  </a:cubicBezTo>
                  <a:cubicBezTo>
                    <a:pt x="164" y="345"/>
                    <a:pt x="163" y="345"/>
                    <a:pt x="161" y="344"/>
                  </a:cubicBezTo>
                  <a:lnTo>
                    <a:pt x="161" y="344"/>
                  </a:lnTo>
                  <a:close/>
                  <a:moveTo>
                    <a:pt x="161" y="268"/>
                  </a:moveTo>
                  <a:lnTo>
                    <a:pt x="161" y="268"/>
                  </a:lnTo>
                  <a:cubicBezTo>
                    <a:pt x="161" y="271"/>
                    <a:pt x="162" y="273"/>
                    <a:pt x="163" y="275"/>
                  </a:cubicBezTo>
                  <a:cubicBezTo>
                    <a:pt x="164" y="275"/>
                    <a:pt x="165" y="275"/>
                    <a:pt x="166" y="275"/>
                  </a:cubicBezTo>
                  <a:cubicBezTo>
                    <a:pt x="172" y="275"/>
                    <a:pt x="177" y="276"/>
                    <a:pt x="182" y="279"/>
                  </a:cubicBezTo>
                  <a:cubicBezTo>
                    <a:pt x="185" y="263"/>
                    <a:pt x="170" y="257"/>
                    <a:pt x="161" y="268"/>
                  </a:cubicBezTo>
                  <a:lnTo>
                    <a:pt x="161" y="268"/>
                  </a:lnTo>
                  <a:close/>
                  <a:moveTo>
                    <a:pt x="181" y="240"/>
                  </a:moveTo>
                  <a:lnTo>
                    <a:pt x="181" y="240"/>
                  </a:lnTo>
                  <a:cubicBezTo>
                    <a:pt x="206" y="246"/>
                    <a:pt x="214" y="278"/>
                    <a:pt x="199" y="297"/>
                  </a:cubicBezTo>
                  <a:cubicBezTo>
                    <a:pt x="200" y="301"/>
                    <a:pt x="201" y="305"/>
                    <a:pt x="201" y="310"/>
                  </a:cubicBezTo>
                  <a:cubicBezTo>
                    <a:pt x="201" y="319"/>
                    <a:pt x="197" y="328"/>
                    <a:pt x="191" y="334"/>
                  </a:cubicBezTo>
                  <a:cubicBezTo>
                    <a:pt x="240" y="364"/>
                    <a:pt x="295" y="369"/>
                    <a:pt x="331" y="362"/>
                  </a:cubicBezTo>
                  <a:cubicBezTo>
                    <a:pt x="369" y="354"/>
                    <a:pt x="382" y="333"/>
                    <a:pt x="359" y="312"/>
                  </a:cubicBezTo>
                  <a:cubicBezTo>
                    <a:pt x="354" y="308"/>
                    <a:pt x="366" y="297"/>
                    <a:pt x="374" y="296"/>
                  </a:cubicBezTo>
                  <a:cubicBezTo>
                    <a:pt x="375" y="291"/>
                    <a:pt x="373" y="287"/>
                    <a:pt x="368" y="285"/>
                  </a:cubicBezTo>
                  <a:cubicBezTo>
                    <a:pt x="357" y="284"/>
                    <a:pt x="338" y="290"/>
                    <a:pt x="325" y="293"/>
                  </a:cubicBezTo>
                  <a:cubicBezTo>
                    <a:pt x="325" y="295"/>
                    <a:pt x="321" y="296"/>
                    <a:pt x="320" y="293"/>
                  </a:cubicBezTo>
                  <a:cubicBezTo>
                    <a:pt x="319" y="289"/>
                    <a:pt x="322" y="283"/>
                    <a:pt x="323" y="281"/>
                  </a:cubicBezTo>
                  <a:cubicBezTo>
                    <a:pt x="325" y="277"/>
                    <a:pt x="329" y="280"/>
                    <a:pt x="328" y="283"/>
                  </a:cubicBezTo>
                  <a:cubicBezTo>
                    <a:pt x="327" y="284"/>
                    <a:pt x="327" y="285"/>
                    <a:pt x="326" y="287"/>
                  </a:cubicBezTo>
                  <a:cubicBezTo>
                    <a:pt x="339" y="284"/>
                    <a:pt x="356" y="278"/>
                    <a:pt x="368" y="279"/>
                  </a:cubicBezTo>
                  <a:cubicBezTo>
                    <a:pt x="371" y="277"/>
                    <a:pt x="379" y="271"/>
                    <a:pt x="378" y="267"/>
                  </a:cubicBezTo>
                  <a:cubicBezTo>
                    <a:pt x="377" y="266"/>
                    <a:pt x="376" y="265"/>
                    <a:pt x="375" y="263"/>
                  </a:cubicBezTo>
                  <a:cubicBezTo>
                    <a:pt x="369" y="255"/>
                    <a:pt x="371" y="249"/>
                    <a:pt x="377" y="243"/>
                  </a:cubicBezTo>
                  <a:cubicBezTo>
                    <a:pt x="367" y="242"/>
                    <a:pt x="355" y="243"/>
                    <a:pt x="349" y="250"/>
                  </a:cubicBezTo>
                  <a:cubicBezTo>
                    <a:pt x="345" y="255"/>
                    <a:pt x="338" y="243"/>
                    <a:pt x="338" y="242"/>
                  </a:cubicBezTo>
                  <a:cubicBezTo>
                    <a:pt x="335" y="236"/>
                    <a:pt x="335" y="228"/>
                    <a:pt x="345" y="219"/>
                  </a:cubicBezTo>
                  <a:cubicBezTo>
                    <a:pt x="347" y="216"/>
                    <a:pt x="351" y="221"/>
                    <a:pt x="349" y="223"/>
                  </a:cubicBezTo>
                  <a:cubicBezTo>
                    <a:pt x="341" y="230"/>
                    <a:pt x="339" y="237"/>
                    <a:pt x="346" y="244"/>
                  </a:cubicBezTo>
                  <a:lnTo>
                    <a:pt x="347" y="245"/>
                  </a:lnTo>
                  <a:cubicBezTo>
                    <a:pt x="357" y="237"/>
                    <a:pt x="371" y="236"/>
                    <a:pt x="383" y="239"/>
                  </a:cubicBezTo>
                  <a:lnTo>
                    <a:pt x="383" y="239"/>
                  </a:lnTo>
                  <a:lnTo>
                    <a:pt x="383" y="239"/>
                  </a:lnTo>
                  <a:cubicBezTo>
                    <a:pt x="404" y="237"/>
                    <a:pt x="403" y="229"/>
                    <a:pt x="397" y="213"/>
                  </a:cubicBezTo>
                  <a:cubicBezTo>
                    <a:pt x="395" y="207"/>
                    <a:pt x="392" y="200"/>
                    <a:pt x="389" y="191"/>
                  </a:cubicBezTo>
                  <a:cubicBezTo>
                    <a:pt x="384" y="180"/>
                    <a:pt x="376" y="155"/>
                    <a:pt x="367" y="129"/>
                  </a:cubicBezTo>
                  <a:cubicBezTo>
                    <a:pt x="343" y="119"/>
                    <a:pt x="308" y="125"/>
                    <a:pt x="282" y="137"/>
                  </a:cubicBezTo>
                  <a:cubicBezTo>
                    <a:pt x="275" y="147"/>
                    <a:pt x="266" y="156"/>
                    <a:pt x="252" y="165"/>
                  </a:cubicBezTo>
                  <a:cubicBezTo>
                    <a:pt x="246" y="202"/>
                    <a:pt x="216" y="229"/>
                    <a:pt x="182" y="233"/>
                  </a:cubicBezTo>
                  <a:lnTo>
                    <a:pt x="181" y="240"/>
                  </a:lnTo>
                  <a:lnTo>
                    <a:pt x="181" y="240"/>
                  </a:lnTo>
                  <a:close/>
                  <a:moveTo>
                    <a:pt x="175" y="239"/>
                  </a:moveTo>
                  <a:lnTo>
                    <a:pt x="175" y="239"/>
                  </a:lnTo>
                  <a:lnTo>
                    <a:pt x="176" y="234"/>
                  </a:lnTo>
                  <a:cubicBezTo>
                    <a:pt x="174" y="234"/>
                    <a:pt x="172" y="234"/>
                    <a:pt x="170" y="234"/>
                  </a:cubicBezTo>
                  <a:cubicBezTo>
                    <a:pt x="166" y="239"/>
                    <a:pt x="162" y="244"/>
                    <a:pt x="158" y="249"/>
                  </a:cubicBezTo>
                  <a:cubicBezTo>
                    <a:pt x="158" y="253"/>
                    <a:pt x="158" y="258"/>
                    <a:pt x="159" y="261"/>
                  </a:cubicBezTo>
                  <a:cubicBezTo>
                    <a:pt x="171" y="252"/>
                    <a:pt x="194" y="258"/>
                    <a:pt x="187" y="282"/>
                  </a:cubicBezTo>
                  <a:cubicBezTo>
                    <a:pt x="190" y="284"/>
                    <a:pt x="193" y="287"/>
                    <a:pt x="196" y="291"/>
                  </a:cubicBezTo>
                  <a:cubicBezTo>
                    <a:pt x="208" y="274"/>
                    <a:pt x="198" y="245"/>
                    <a:pt x="173" y="245"/>
                  </a:cubicBezTo>
                  <a:cubicBezTo>
                    <a:pt x="170" y="244"/>
                    <a:pt x="170" y="239"/>
                    <a:pt x="174" y="239"/>
                  </a:cubicBezTo>
                  <a:cubicBezTo>
                    <a:pt x="174" y="239"/>
                    <a:pt x="175" y="239"/>
                    <a:pt x="175" y="239"/>
                  </a:cubicBezTo>
                  <a:lnTo>
                    <a:pt x="175" y="239"/>
                  </a:lnTo>
                  <a:close/>
                  <a:moveTo>
                    <a:pt x="273" y="38"/>
                  </a:moveTo>
                  <a:lnTo>
                    <a:pt x="273" y="38"/>
                  </a:lnTo>
                  <a:cubicBezTo>
                    <a:pt x="273" y="41"/>
                    <a:pt x="270" y="43"/>
                    <a:pt x="268" y="43"/>
                  </a:cubicBezTo>
                  <a:cubicBezTo>
                    <a:pt x="265" y="43"/>
                    <a:pt x="262" y="41"/>
                    <a:pt x="262" y="38"/>
                  </a:cubicBezTo>
                  <a:cubicBezTo>
                    <a:pt x="262" y="35"/>
                    <a:pt x="265" y="33"/>
                    <a:pt x="268" y="33"/>
                  </a:cubicBezTo>
                  <a:cubicBezTo>
                    <a:pt x="270" y="33"/>
                    <a:pt x="273" y="35"/>
                    <a:pt x="273" y="38"/>
                  </a:cubicBezTo>
                  <a:lnTo>
                    <a:pt x="273" y="38"/>
                  </a:lnTo>
                  <a:close/>
                  <a:moveTo>
                    <a:pt x="288" y="20"/>
                  </a:moveTo>
                  <a:lnTo>
                    <a:pt x="288" y="20"/>
                  </a:lnTo>
                  <a:cubicBezTo>
                    <a:pt x="288" y="24"/>
                    <a:pt x="285" y="26"/>
                    <a:pt x="282" y="26"/>
                  </a:cubicBezTo>
                  <a:cubicBezTo>
                    <a:pt x="279" y="26"/>
                    <a:pt x="276" y="24"/>
                    <a:pt x="276" y="20"/>
                  </a:cubicBezTo>
                  <a:cubicBezTo>
                    <a:pt x="276" y="17"/>
                    <a:pt x="279" y="15"/>
                    <a:pt x="282" y="15"/>
                  </a:cubicBezTo>
                  <a:cubicBezTo>
                    <a:pt x="285" y="15"/>
                    <a:pt x="288" y="17"/>
                    <a:pt x="288" y="20"/>
                  </a:cubicBezTo>
                  <a:lnTo>
                    <a:pt x="288" y="20"/>
                  </a:lnTo>
                  <a:close/>
                  <a:moveTo>
                    <a:pt x="258" y="56"/>
                  </a:moveTo>
                  <a:lnTo>
                    <a:pt x="258" y="56"/>
                  </a:lnTo>
                  <a:cubicBezTo>
                    <a:pt x="258" y="59"/>
                    <a:pt x="256" y="61"/>
                    <a:pt x="254" y="61"/>
                  </a:cubicBezTo>
                  <a:cubicBezTo>
                    <a:pt x="251" y="61"/>
                    <a:pt x="249" y="59"/>
                    <a:pt x="249" y="56"/>
                  </a:cubicBezTo>
                  <a:cubicBezTo>
                    <a:pt x="249" y="54"/>
                    <a:pt x="251" y="52"/>
                    <a:pt x="254" y="52"/>
                  </a:cubicBezTo>
                  <a:cubicBezTo>
                    <a:pt x="256" y="52"/>
                    <a:pt x="258" y="54"/>
                    <a:pt x="258" y="56"/>
                  </a:cubicBezTo>
                  <a:lnTo>
                    <a:pt x="258" y="56"/>
                  </a:lnTo>
                  <a:close/>
                  <a:moveTo>
                    <a:pt x="98" y="6"/>
                  </a:moveTo>
                  <a:lnTo>
                    <a:pt x="98" y="6"/>
                  </a:lnTo>
                  <a:cubicBezTo>
                    <a:pt x="98" y="9"/>
                    <a:pt x="95" y="12"/>
                    <a:pt x="92" y="12"/>
                  </a:cubicBezTo>
                  <a:cubicBezTo>
                    <a:pt x="89" y="12"/>
                    <a:pt x="87" y="9"/>
                    <a:pt x="87" y="6"/>
                  </a:cubicBezTo>
                  <a:cubicBezTo>
                    <a:pt x="87" y="3"/>
                    <a:pt x="89" y="0"/>
                    <a:pt x="92" y="0"/>
                  </a:cubicBezTo>
                  <a:cubicBezTo>
                    <a:pt x="95" y="0"/>
                    <a:pt x="98" y="3"/>
                    <a:pt x="98" y="6"/>
                  </a:cubicBezTo>
                  <a:lnTo>
                    <a:pt x="98" y="6"/>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8" name="Freeform 13">
              <a:extLst>
                <a:ext uri="{FF2B5EF4-FFF2-40B4-BE49-F238E27FC236}">
                  <a16:creationId xmlns:a16="http://schemas.microsoft.com/office/drawing/2014/main" id="{FFACB8FC-374A-F97F-4BCF-93906CBC44A2}"/>
                </a:ext>
              </a:extLst>
            </p:cNvPr>
            <p:cNvSpPr>
              <a:spLocks noEditPoints="1"/>
            </p:cNvSpPr>
            <p:nvPr userDrawn="1"/>
          </p:nvSpPr>
          <p:spPr bwMode="auto">
            <a:xfrm>
              <a:off x="7816850" y="631825"/>
              <a:ext cx="188913" cy="146050"/>
            </a:xfrm>
            <a:custGeom>
              <a:avLst/>
              <a:gdLst>
                <a:gd name="T0" fmla="*/ 15 w 232"/>
                <a:gd name="T1" fmla="*/ 172 h 178"/>
                <a:gd name="T2" fmla="*/ 15 w 232"/>
                <a:gd name="T3" fmla="*/ 172 h 178"/>
                <a:gd name="T4" fmla="*/ 25 w 232"/>
                <a:gd name="T5" fmla="*/ 162 h 178"/>
                <a:gd name="T6" fmla="*/ 15 w 232"/>
                <a:gd name="T7" fmla="*/ 152 h 178"/>
                <a:gd name="T8" fmla="*/ 5 w 232"/>
                <a:gd name="T9" fmla="*/ 162 h 178"/>
                <a:gd name="T10" fmla="*/ 15 w 232"/>
                <a:gd name="T11" fmla="*/ 172 h 178"/>
                <a:gd name="T12" fmla="*/ 15 w 232"/>
                <a:gd name="T13" fmla="*/ 172 h 178"/>
                <a:gd name="T14" fmla="*/ 15 w 232"/>
                <a:gd name="T15" fmla="*/ 178 h 178"/>
                <a:gd name="T16" fmla="*/ 15 w 232"/>
                <a:gd name="T17" fmla="*/ 178 h 178"/>
                <a:gd name="T18" fmla="*/ 0 w 232"/>
                <a:gd name="T19" fmla="*/ 162 h 178"/>
                <a:gd name="T20" fmla="*/ 15 w 232"/>
                <a:gd name="T21" fmla="*/ 146 h 178"/>
                <a:gd name="T22" fmla="*/ 31 w 232"/>
                <a:gd name="T23" fmla="*/ 162 h 178"/>
                <a:gd name="T24" fmla="*/ 15 w 232"/>
                <a:gd name="T25" fmla="*/ 178 h 178"/>
                <a:gd name="T26" fmla="*/ 15 w 232"/>
                <a:gd name="T27" fmla="*/ 178 h 178"/>
                <a:gd name="T28" fmla="*/ 232 w 232"/>
                <a:gd name="T29" fmla="*/ 91 h 178"/>
                <a:gd name="T30" fmla="*/ 232 w 232"/>
                <a:gd name="T31" fmla="*/ 91 h 178"/>
                <a:gd name="T32" fmla="*/ 232 w 232"/>
                <a:gd name="T33" fmla="*/ 91 h 178"/>
                <a:gd name="T34" fmla="*/ 232 w 232"/>
                <a:gd name="T35" fmla="*/ 91 h 178"/>
                <a:gd name="T36" fmla="*/ 232 w 232"/>
                <a:gd name="T37" fmla="*/ 91 h 178"/>
                <a:gd name="T38" fmla="*/ 232 w 232"/>
                <a:gd name="T39" fmla="*/ 91 h 178"/>
                <a:gd name="T40" fmla="*/ 149 w 232"/>
                <a:gd name="T41" fmla="*/ 27 h 178"/>
                <a:gd name="T42" fmla="*/ 149 w 232"/>
                <a:gd name="T43" fmla="*/ 27 h 178"/>
                <a:gd name="T44" fmla="*/ 147 w 232"/>
                <a:gd name="T45" fmla="*/ 11 h 178"/>
                <a:gd name="T46" fmla="*/ 124 w 232"/>
                <a:gd name="T47" fmla="*/ 23 h 178"/>
                <a:gd name="T48" fmla="*/ 135 w 232"/>
                <a:gd name="T49" fmla="*/ 26 h 178"/>
                <a:gd name="T50" fmla="*/ 149 w 232"/>
                <a:gd name="T51" fmla="*/ 27 h 178"/>
                <a:gd name="T52" fmla="*/ 149 w 232"/>
                <a:gd name="T53" fmla="*/ 27 h 178"/>
                <a:gd name="T54" fmla="*/ 153 w 232"/>
                <a:gd name="T55" fmla="*/ 9 h 178"/>
                <a:gd name="T56" fmla="*/ 153 w 232"/>
                <a:gd name="T57" fmla="*/ 9 h 178"/>
                <a:gd name="T58" fmla="*/ 155 w 232"/>
                <a:gd name="T59" fmla="*/ 28 h 178"/>
                <a:gd name="T60" fmla="*/ 166 w 232"/>
                <a:gd name="T61" fmla="*/ 27 h 178"/>
                <a:gd name="T62" fmla="*/ 163 w 232"/>
                <a:gd name="T63" fmla="*/ 17 h 178"/>
                <a:gd name="T64" fmla="*/ 164 w 232"/>
                <a:gd name="T65" fmla="*/ 7 h 178"/>
                <a:gd name="T66" fmla="*/ 153 w 232"/>
                <a:gd name="T67" fmla="*/ 9 h 178"/>
                <a:gd name="T68" fmla="*/ 153 w 232"/>
                <a:gd name="T69" fmla="*/ 9 h 178"/>
                <a:gd name="T70" fmla="*/ 177 w 232"/>
                <a:gd name="T71" fmla="*/ 1 h 178"/>
                <a:gd name="T72" fmla="*/ 177 w 232"/>
                <a:gd name="T73" fmla="*/ 1 h 178"/>
                <a:gd name="T74" fmla="*/ 187 w 232"/>
                <a:gd name="T75" fmla="*/ 1 h 178"/>
                <a:gd name="T76" fmla="*/ 190 w 232"/>
                <a:gd name="T77" fmla="*/ 4 h 178"/>
                <a:gd name="T78" fmla="*/ 182 w 232"/>
                <a:gd name="T79" fmla="*/ 10 h 178"/>
                <a:gd name="T80" fmla="*/ 183 w 232"/>
                <a:gd name="T81" fmla="*/ 15 h 178"/>
                <a:gd name="T82" fmla="*/ 175 w 232"/>
                <a:gd name="T83" fmla="*/ 32 h 178"/>
                <a:gd name="T84" fmla="*/ 175 w 232"/>
                <a:gd name="T85" fmla="*/ 32 h 178"/>
                <a:gd name="T86" fmla="*/ 154 w 232"/>
                <a:gd name="T87" fmla="*/ 33 h 178"/>
                <a:gd name="T88" fmla="*/ 152 w 232"/>
                <a:gd name="T89" fmla="*/ 33 h 178"/>
                <a:gd name="T90" fmla="*/ 119 w 232"/>
                <a:gd name="T91" fmla="*/ 27 h 178"/>
                <a:gd name="T92" fmla="*/ 119 w 232"/>
                <a:gd name="T93" fmla="*/ 27 h 178"/>
                <a:gd name="T94" fmla="*/ 114 w 232"/>
                <a:gd name="T95" fmla="*/ 24 h 178"/>
                <a:gd name="T96" fmla="*/ 116 w 232"/>
                <a:gd name="T97" fmla="*/ 22 h 178"/>
                <a:gd name="T98" fmla="*/ 117 w 232"/>
                <a:gd name="T99" fmla="*/ 21 h 178"/>
                <a:gd name="T100" fmla="*/ 177 w 232"/>
                <a:gd name="T101" fmla="*/ 1 h 178"/>
                <a:gd name="T102" fmla="*/ 177 w 232"/>
                <a:gd name="T103" fmla="*/ 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2" h="178">
                  <a:moveTo>
                    <a:pt x="15" y="172"/>
                  </a:moveTo>
                  <a:lnTo>
                    <a:pt x="15" y="172"/>
                  </a:lnTo>
                  <a:cubicBezTo>
                    <a:pt x="21" y="172"/>
                    <a:pt x="25" y="167"/>
                    <a:pt x="25" y="162"/>
                  </a:cubicBezTo>
                  <a:cubicBezTo>
                    <a:pt x="25" y="156"/>
                    <a:pt x="21" y="152"/>
                    <a:pt x="15" y="152"/>
                  </a:cubicBezTo>
                  <a:cubicBezTo>
                    <a:pt x="10" y="152"/>
                    <a:pt x="5" y="156"/>
                    <a:pt x="5" y="162"/>
                  </a:cubicBezTo>
                  <a:cubicBezTo>
                    <a:pt x="5" y="167"/>
                    <a:pt x="10" y="172"/>
                    <a:pt x="15" y="172"/>
                  </a:cubicBezTo>
                  <a:lnTo>
                    <a:pt x="15" y="172"/>
                  </a:lnTo>
                  <a:close/>
                  <a:moveTo>
                    <a:pt x="15" y="178"/>
                  </a:moveTo>
                  <a:lnTo>
                    <a:pt x="15" y="178"/>
                  </a:lnTo>
                  <a:cubicBezTo>
                    <a:pt x="7" y="178"/>
                    <a:pt x="0" y="170"/>
                    <a:pt x="0" y="162"/>
                  </a:cubicBezTo>
                  <a:cubicBezTo>
                    <a:pt x="0" y="153"/>
                    <a:pt x="7" y="146"/>
                    <a:pt x="15" y="146"/>
                  </a:cubicBezTo>
                  <a:cubicBezTo>
                    <a:pt x="24" y="146"/>
                    <a:pt x="31" y="153"/>
                    <a:pt x="31" y="162"/>
                  </a:cubicBezTo>
                  <a:cubicBezTo>
                    <a:pt x="31" y="170"/>
                    <a:pt x="24" y="178"/>
                    <a:pt x="15" y="178"/>
                  </a:cubicBezTo>
                  <a:lnTo>
                    <a:pt x="15" y="178"/>
                  </a:lnTo>
                  <a:close/>
                  <a:moveTo>
                    <a:pt x="232" y="91"/>
                  </a:moveTo>
                  <a:lnTo>
                    <a:pt x="232" y="91"/>
                  </a:lnTo>
                  <a:cubicBezTo>
                    <a:pt x="232" y="91"/>
                    <a:pt x="232" y="91"/>
                    <a:pt x="232" y="91"/>
                  </a:cubicBezTo>
                  <a:lnTo>
                    <a:pt x="232" y="91"/>
                  </a:lnTo>
                  <a:lnTo>
                    <a:pt x="232" y="91"/>
                  </a:lnTo>
                  <a:lnTo>
                    <a:pt x="232" y="91"/>
                  </a:lnTo>
                  <a:close/>
                  <a:moveTo>
                    <a:pt x="149" y="27"/>
                  </a:moveTo>
                  <a:lnTo>
                    <a:pt x="149" y="27"/>
                  </a:lnTo>
                  <a:cubicBezTo>
                    <a:pt x="147" y="23"/>
                    <a:pt x="147" y="17"/>
                    <a:pt x="147" y="11"/>
                  </a:cubicBezTo>
                  <a:cubicBezTo>
                    <a:pt x="139" y="13"/>
                    <a:pt x="131" y="17"/>
                    <a:pt x="124" y="23"/>
                  </a:cubicBezTo>
                  <a:cubicBezTo>
                    <a:pt x="126" y="23"/>
                    <a:pt x="130" y="25"/>
                    <a:pt x="135" y="26"/>
                  </a:cubicBezTo>
                  <a:cubicBezTo>
                    <a:pt x="139" y="26"/>
                    <a:pt x="144" y="27"/>
                    <a:pt x="149" y="27"/>
                  </a:cubicBezTo>
                  <a:lnTo>
                    <a:pt x="149" y="27"/>
                  </a:lnTo>
                  <a:close/>
                  <a:moveTo>
                    <a:pt x="153" y="9"/>
                  </a:moveTo>
                  <a:lnTo>
                    <a:pt x="153" y="9"/>
                  </a:lnTo>
                  <a:cubicBezTo>
                    <a:pt x="152" y="17"/>
                    <a:pt x="153" y="23"/>
                    <a:pt x="155" y="28"/>
                  </a:cubicBezTo>
                  <a:cubicBezTo>
                    <a:pt x="159" y="28"/>
                    <a:pt x="162" y="27"/>
                    <a:pt x="166" y="27"/>
                  </a:cubicBezTo>
                  <a:cubicBezTo>
                    <a:pt x="164" y="25"/>
                    <a:pt x="163" y="21"/>
                    <a:pt x="163" y="17"/>
                  </a:cubicBezTo>
                  <a:cubicBezTo>
                    <a:pt x="163" y="14"/>
                    <a:pt x="163" y="10"/>
                    <a:pt x="164" y="7"/>
                  </a:cubicBezTo>
                  <a:cubicBezTo>
                    <a:pt x="161" y="8"/>
                    <a:pt x="157" y="8"/>
                    <a:pt x="153" y="9"/>
                  </a:cubicBezTo>
                  <a:lnTo>
                    <a:pt x="153" y="9"/>
                  </a:lnTo>
                  <a:close/>
                  <a:moveTo>
                    <a:pt x="177" y="1"/>
                  </a:moveTo>
                  <a:lnTo>
                    <a:pt x="177" y="1"/>
                  </a:lnTo>
                  <a:cubicBezTo>
                    <a:pt x="180" y="1"/>
                    <a:pt x="184" y="0"/>
                    <a:pt x="187" y="1"/>
                  </a:cubicBezTo>
                  <a:cubicBezTo>
                    <a:pt x="189" y="1"/>
                    <a:pt x="190" y="3"/>
                    <a:pt x="190" y="4"/>
                  </a:cubicBezTo>
                  <a:cubicBezTo>
                    <a:pt x="190" y="7"/>
                    <a:pt x="185" y="9"/>
                    <a:pt x="182" y="10"/>
                  </a:cubicBezTo>
                  <a:cubicBezTo>
                    <a:pt x="182" y="12"/>
                    <a:pt x="183" y="14"/>
                    <a:pt x="183" y="15"/>
                  </a:cubicBezTo>
                  <a:cubicBezTo>
                    <a:pt x="184" y="23"/>
                    <a:pt x="180" y="30"/>
                    <a:pt x="175" y="32"/>
                  </a:cubicBezTo>
                  <a:cubicBezTo>
                    <a:pt x="175" y="32"/>
                    <a:pt x="175" y="32"/>
                    <a:pt x="175" y="32"/>
                  </a:cubicBezTo>
                  <a:cubicBezTo>
                    <a:pt x="168" y="33"/>
                    <a:pt x="161" y="33"/>
                    <a:pt x="154" y="33"/>
                  </a:cubicBezTo>
                  <a:cubicBezTo>
                    <a:pt x="153" y="33"/>
                    <a:pt x="153" y="33"/>
                    <a:pt x="152" y="33"/>
                  </a:cubicBezTo>
                  <a:cubicBezTo>
                    <a:pt x="141" y="33"/>
                    <a:pt x="129" y="31"/>
                    <a:pt x="119" y="27"/>
                  </a:cubicBezTo>
                  <a:cubicBezTo>
                    <a:pt x="119" y="27"/>
                    <a:pt x="119" y="27"/>
                    <a:pt x="119" y="27"/>
                  </a:cubicBezTo>
                  <a:cubicBezTo>
                    <a:pt x="116" y="30"/>
                    <a:pt x="112" y="27"/>
                    <a:pt x="114" y="24"/>
                  </a:cubicBezTo>
                  <a:cubicBezTo>
                    <a:pt x="114" y="24"/>
                    <a:pt x="115" y="23"/>
                    <a:pt x="116" y="22"/>
                  </a:cubicBezTo>
                  <a:cubicBezTo>
                    <a:pt x="116" y="22"/>
                    <a:pt x="117" y="21"/>
                    <a:pt x="117" y="21"/>
                  </a:cubicBezTo>
                  <a:cubicBezTo>
                    <a:pt x="123" y="15"/>
                    <a:pt x="142" y="1"/>
                    <a:pt x="177" y="1"/>
                  </a:cubicBezTo>
                  <a:lnTo>
                    <a:pt x="177" y="1"/>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9" name="Freeform 14">
              <a:extLst>
                <a:ext uri="{FF2B5EF4-FFF2-40B4-BE49-F238E27FC236}">
                  <a16:creationId xmlns:a16="http://schemas.microsoft.com/office/drawing/2014/main" id="{5086F604-AA6F-7757-E42D-F621BFBEDB46}"/>
                </a:ext>
              </a:extLst>
            </p:cNvPr>
            <p:cNvSpPr>
              <a:spLocks noEditPoints="1"/>
            </p:cNvSpPr>
            <p:nvPr userDrawn="1"/>
          </p:nvSpPr>
          <p:spPr bwMode="auto">
            <a:xfrm>
              <a:off x="8123238" y="455613"/>
              <a:ext cx="800100" cy="385762"/>
            </a:xfrm>
            <a:custGeom>
              <a:avLst/>
              <a:gdLst>
                <a:gd name="T0" fmla="*/ 44 w 986"/>
                <a:gd name="T1" fmla="*/ 12 h 469"/>
                <a:gd name="T2" fmla="*/ 100 w 986"/>
                <a:gd name="T3" fmla="*/ 110 h 469"/>
                <a:gd name="T4" fmla="*/ 112 w 986"/>
                <a:gd name="T5" fmla="*/ 49 h 469"/>
                <a:gd name="T6" fmla="*/ 238 w 986"/>
                <a:gd name="T7" fmla="*/ 9 h 469"/>
                <a:gd name="T8" fmla="*/ 265 w 986"/>
                <a:gd name="T9" fmla="*/ 94 h 469"/>
                <a:gd name="T10" fmla="*/ 297 w 986"/>
                <a:gd name="T11" fmla="*/ 110 h 469"/>
                <a:gd name="T12" fmla="*/ 368 w 986"/>
                <a:gd name="T13" fmla="*/ 2 h 469"/>
                <a:gd name="T14" fmla="*/ 431 w 986"/>
                <a:gd name="T15" fmla="*/ 0 h 469"/>
                <a:gd name="T16" fmla="*/ 506 w 986"/>
                <a:gd name="T17" fmla="*/ 2 h 469"/>
                <a:gd name="T18" fmla="*/ 562 w 986"/>
                <a:gd name="T19" fmla="*/ 110 h 469"/>
                <a:gd name="T20" fmla="*/ 595 w 986"/>
                <a:gd name="T21" fmla="*/ 104 h 469"/>
                <a:gd name="T22" fmla="*/ 653 w 986"/>
                <a:gd name="T23" fmla="*/ 16 h 469"/>
                <a:gd name="T24" fmla="*/ 623 w 986"/>
                <a:gd name="T25" fmla="*/ 103 h 469"/>
                <a:gd name="T26" fmla="*/ 741 w 986"/>
                <a:gd name="T27" fmla="*/ 112 h 469"/>
                <a:gd name="T28" fmla="*/ 805 w 986"/>
                <a:gd name="T29" fmla="*/ 2 h 469"/>
                <a:gd name="T30" fmla="*/ 887 w 986"/>
                <a:gd name="T31" fmla="*/ 110 h 469"/>
                <a:gd name="T32" fmla="*/ 805 w 986"/>
                <a:gd name="T33" fmla="*/ 2 h 469"/>
                <a:gd name="T34" fmla="*/ 938 w 986"/>
                <a:gd name="T35" fmla="*/ 59 h 469"/>
                <a:gd name="T36" fmla="*/ 926 w 986"/>
                <a:gd name="T37" fmla="*/ 2 h 469"/>
                <a:gd name="T38" fmla="*/ 54 w 986"/>
                <a:gd name="T39" fmla="*/ 281 h 469"/>
                <a:gd name="T40" fmla="*/ 96 w 986"/>
                <a:gd name="T41" fmla="*/ 251 h 469"/>
                <a:gd name="T42" fmla="*/ 205 w 986"/>
                <a:gd name="T43" fmla="*/ 291 h 469"/>
                <a:gd name="T44" fmla="*/ 256 w 986"/>
                <a:gd name="T45" fmla="*/ 288 h 469"/>
                <a:gd name="T46" fmla="*/ 303 w 986"/>
                <a:gd name="T47" fmla="*/ 179 h 469"/>
                <a:gd name="T48" fmla="*/ 303 w 986"/>
                <a:gd name="T49" fmla="*/ 179 h 469"/>
                <a:gd name="T50" fmla="*/ 421 w 986"/>
                <a:gd name="T51" fmla="*/ 278 h 469"/>
                <a:gd name="T52" fmla="*/ 467 w 986"/>
                <a:gd name="T53" fmla="*/ 180 h 469"/>
                <a:gd name="T54" fmla="*/ 525 w 986"/>
                <a:gd name="T55" fmla="*/ 190 h 469"/>
                <a:gd name="T56" fmla="*/ 495 w 986"/>
                <a:gd name="T57" fmla="*/ 288 h 469"/>
                <a:gd name="T58" fmla="*/ 575 w 986"/>
                <a:gd name="T59" fmla="*/ 285 h 469"/>
                <a:gd name="T60" fmla="*/ 618 w 986"/>
                <a:gd name="T61" fmla="*/ 282 h 469"/>
                <a:gd name="T62" fmla="*/ 620 w 986"/>
                <a:gd name="T63" fmla="*/ 227 h 469"/>
                <a:gd name="T64" fmla="*/ 625 w 986"/>
                <a:gd name="T65" fmla="*/ 241 h 469"/>
                <a:gd name="T66" fmla="*/ 697 w 986"/>
                <a:gd name="T67" fmla="*/ 180 h 469"/>
                <a:gd name="T68" fmla="*/ 752 w 986"/>
                <a:gd name="T69" fmla="*/ 288 h 469"/>
                <a:gd name="T70" fmla="*/ 851 w 986"/>
                <a:gd name="T71" fmla="*/ 191 h 469"/>
                <a:gd name="T72" fmla="*/ 900 w 986"/>
                <a:gd name="T73" fmla="*/ 287 h 469"/>
                <a:gd name="T74" fmla="*/ 888 w 986"/>
                <a:gd name="T75" fmla="*/ 291 h 469"/>
                <a:gd name="T76" fmla="*/ 871 w 986"/>
                <a:gd name="T77" fmla="*/ 174 h 469"/>
                <a:gd name="T78" fmla="*/ 820 w 986"/>
                <a:gd name="T79" fmla="*/ 188 h 469"/>
                <a:gd name="T80" fmla="*/ 954 w 986"/>
                <a:gd name="T81" fmla="*/ 190 h 469"/>
                <a:gd name="T82" fmla="*/ 25 w 986"/>
                <a:gd name="T83" fmla="*/ 457 h 469"/>
                <a:gd name="T84" fmla="*/ 46 w 986"/>
                <a:gd name="T85" fmla="*/ 359 h 469"/>
                <a:gd name="T86" fmla="*/ 171 w 986"/>
                <a:gd name="T87" fmla="*/ 369 h 469"/>
                <a:gd name="T88" fmla="*/ 220 w 986"/>
                <a:gd name="T89" fmla="*/ 465 h 469"/>
                <a:gd name="T90" fmla="*/ 208 w 986"/>
                <a:gd name="T91" fmla="*/ 469 h 469"/>
                <a:gd name="T92" fmla="*/ 278 w 986"/>
                <a:gd name="T93" fmla="*/ 368 h 469"/>
                <a:gd name="T94" fmla="*/ 249 w 986"/>
                <a:gd name="T95" fmla="*/ 467 h 469"/>
                <a:gd name="T96" fmla="*/ 328 w 986"/>
                <a:gd name="T97" fmla="*/ 463 h 469"/>
                <a:gd name="T98" fmla="*/ 394 w 986"/>
                <a:gd name="T99" fmla="*/ 359 h 469"/>
                <a:gd name="T100" fmla="*/ 429 w 986"/>
                <a:gd name="T101" fmla="*/ 466 h 469"/>
                <a:gd name="T102" fmla="*/ 394 w 986"/>
                <a:gd name="T103" fmla="*/ 359 h 469"/>
                <a:gd name="T104" fmla="*/ 579 w 986"/>
                <a:gd name="T105" fmla="*/ 438 h 469"/>
                <a:gd name="T106" fmla="*/ 551 w 986"/>
                <a:gd name="T107" fmla="*/ 357 h 469"/>
                <a:gd name="T108" fmla="*/ 599 w 986"/>
                <a:gd name="T109" fmla="*/ 359 h 469"/>
                <a:gd name="T110" fmla="*/ 675 w 986"/>
                <a:gd name="T111" fmla="*/ 359 h 469"/>
                <a:gd name="T112" fmla="*/ 731 w 986"/>
                <a:gd name="T113" fmla="*/ 370 h 469"/>
                <a:gd name="T114" fmla="*/ 693 w 986"/>
                <a:gd name="T115" fmla="*/ 469 h 469"/>
                <a:gd name="T116" fmla="*/ 832 w 986"/>
                <a:gd name="T117" fmla="*/ 457 h 469"/>
                <a:gd name="T118" fmla="*/ 837 w 986"/>
                <a:gd name="T119" fmla="*/ 359 h 469"/>
                <a:gd name="T120" fmla="*/ 837 w 986"/>
                <a:gd name="T121" fmla="*/ 359 h 469"/>
                <a:gd name="T122" fmla="*/ 954 w 986"/>
                <a:gd name="T123" fmla="*/ 3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6" h="469">
                  <a:moveTo>
                    <a:pt x="0" y="2"/>
                  </a:moveTo>
                  <a:lnTo>
                    <a:pt x="0" y="2"/>
                  </a:lnTo>
                  <a:lnTo>
                    <a:pt x="0" y="12"/>
                  </a:lnTo>
                  <a:lnTo>
                    <a:pt x="32" y="12"/>
                  </a:lnTo>
                  <a:lnTo>
                    <a:pt x="32" y="110"/>
                  </a:lnTo>
                  <a:lnTo>
                    <a:pt x="44" y="110"/>
                  </a:lnTo>
                  <a:lnTo>
                    <a:pt x="44" y="12"/>
                  </a:lnTo>
                  <a:lnTo>
                    <a:pt x="76" y="12"/>
                  </a:lnTo>
                  <a:lnTo>
                    <a:pt x="76" y="2"/>
                  </a:lnTo>
                  <a:lnTo>
                    <a:pt x="0" y="2"/>
                  </a:lnTo>
                  <a:lnTo>
                    <a:pt x="0" y="2"/>
                  </a:lnTo>
                  <a:close/>
                  <a:moveTo>
                    <a:pt x="100" y="2"/>
                  </a:moveTo>
                  <a:lnTo>
                    <a:pt x="100" y="2"/>
                  </a:lnTo>
                  <a:lnTo>
                    <a:pt x="100" y="110"/>
                  </a:lnTo>
                  <a:lnTo>
                    <a:pt x="158" y="110"/>
                  </a:lnTo>
                  <a:lnTo>
                    <a:pt x="158" y="100"/>
                  </a:lnTo>
                  <a:lnTo>
                    <a:pt x="112" y="100"/>
                  </a:lnTo>
                  <a:lnTo>
                    <a:pt x="112" y="59"/>
                  </a:lnTo>
                  <a:lnTo>
                    <a:pt x="154" y="59"/>
                  </a:lnTo>
                  <a:lnTo>
                    <a:pt x="154" y="49"/>
                  </a:lnTo>
                  <a:lnTo>
                    <a:pt x="112" y="49"/>
                  </a:lnTo>
                  <a:lnTo>
                    <a:pt x="112" y="12"/>
                  </a:lnTo>
                  <a:lnTo>
                    <a:pt x="158" y="12"/>
                  </a:lnTo>
                  <a:lnTo>
                    <a:pt x="158" y="2"/>
                  </a:lnTo>
                  <a:lnTo>
                    <a:pt x="100" y="2"/>
                  </a:lnTo>
                  <a:lnTo>
                    <a:pt x="100" y="2"/>
                  </a:lnTo>
                  <a:close/>
                  <a:moveTo>
                    <a:pt x="238" y="9"/>
                  </a:moveTo>
                  <a:lnTo>
                    <a:pt x="238" y="9"/>
                  </a:lnTo>
                  <a:cubicBezTo>
                    <a:pt x="248" y="9"/>
                    <a:pt x="257" y="11"/>
                    <a:pt x="266" y="17"/>
                  </a:cubicBezTo>
                  <a:lnTo>
                    <a:pt x="270" y="8"/>
                  </a:lnTo>
                  <a:cubicBezTo>
                    <a:pt x="260" y="3"/>
                    <a:pt x="250" y="0"/>
                    <a:pt x="238" y="0"/>
                  </a:cubicBezTo>
                  <a:cubicBezTo>
                    <a:pt x="206" y="0"/>
                    <a:pt x="181" y="23"/>
                    <a:pt x="181" y="56"/>
                  </a:cubicBezTo>
                  <a:cubicBezTo>
                    <a:pt x="181" y="91"/>
                    <a:pt x="206" y="112"/>
                    <a:pt x="238" y="112"/>
                  </a:cubicBezTo>
                  <a:cubicBezTo>
                    <a:pt x="248" y="112"/>
                    <a:pt x="260" y="107"/>
                    <a:pt x="270" y="102"/>
                  </a:cubicBezTo>
                  <a:lnTo>
                    <a:pt x="265" y="94"/>
                  </a:lnTo>
                  <a:cubicBezTo>
                    <a:pt x="257" y="99"/>
                    <a:pt x="247" y="102"/>
                    <a:pt x="238" y="102"/>
                  </a:cubicBezTo>
                  <a:cubicBezTo>
                    <a:pt x="211" y="102"/>
                    <a:pt x="193" y="82"/>
                    <a:pt x="193" y="56"/>
                  </a:cubicBezTo>
                  <a:cubicBezTo>
                    <a:pt x="193" y="30"/>
                    <a:pt x="211" y="9"/>
                    <a:pt x="238" y="9"/>
                  </a:cubicBezTo>
                  <a:lnTo>
                    <a:pt x="238" y="9"/>
                  </a:lnTo>
                  <a:close/>
                  <a:moveTo>
                    <a:pt x="297" y="2"/>
                  </a:moveTo>
                  <a:lnTo>
                    <a:pt x="297" y="2"/>
                  </a:lnTo>
                  <a:lnTo>
                    <a:pt x="297" y="110"/>
                  </a:lnTo>
                  <a:lnTo>
                    <a:pt x="309" y="110"/>
                  </a:lnTo>
                  <a:lnTo>
                    <a:pt x="309" y="58"/>
                  </a:lnTo>
                  <a:lnTo>
                    <a:pt x="368" y="58"/>
                  </a:lnTo>
                  <a:lnTo>
                    <a:pt x="368" y="110"/>
                  </a:lnTo>
                  <a:lnTo>
                    <a:pt x="380" y="110"/>
                  </a:lnTo>
                  <a:lnTo>
                    <a:pt x="380" y="2"/>
                  </a:lnTo>
                  <a:lnTo>
                    <a:pt x="368" y="2"/>
                  </a:lnTo>
                  <a:lnTo>
                    <a:pt x="368" y="49"/>
                  </a:lnTo>
                  <a:lnTo>
                    <a:pt x="309" y="49"/>
                  </a:lnTo>
                  <a:lnTo>
                    <a:pt x="309" y="2"/>
                  </a:lnTo>
                  <a:lnTo>
                    <a:pt x="297" y="2"/>
                  </a:lnTo>
                  <a:lnTo>
                    <a:pt x="297" y="2"/>
                  </a:lnTo>
                  <a:close/>
                  <a:moveTo>
                    <a:pt x="431" y="0"/>
                  </a:moveTo>
                  <a:lnTo>
                    <a:pt x="431" y="0"/>
                  </a:lnTo>
                  <a:lnTo>
                    <a:pt x="418" y="3"/>
                  </a:lnTo>
                  <a:lnTo>
                    <a:pt x="418" y="110"/>
                  </a:lnTo>
                  <a:lnTo>
                    <a:pt x="430" y="110"/>
                  </a:lnTo>
                  <a:lnTo>
                    <a:pt x="430" y="18"/>
                  </a:lnTo>
                  <a:lnTo>
                    <a:pt x="493" y="112"/>
                  </a:lnTo>
                  <a:lnTo>
                    <a:pt x="506" y="109"/>
                  </a:lnTo>
                  <a:lnTo>
                    <a:pt x="506" y="2"/>
                  </a:lnTo>
                  <a:lnTo>
                    <a:pt x="495" y="2"/>
                  </a:lnTo>
                  <a:lnTo>
                    <a:pt x="495" y="95"/>
                  </a:lnTo>
                  <a:lnTo>
                    <a:pt x="431" y="0"/>
                  </a:lnTo>
                  <a:lnTo>
                    <a:pt x="431" y="0"/>
                  </a:lnTo>
                  <a:close/>
                  <a:moveTo>
                    <a:pt x="550" y="110"/>
                  </a:moveTo>
                  <a:lnTo>
                    <a:pt x="550" y="110"/>
                  </a:lnTo>
                  <a:lnTo>
                    <a:pt x="562" y="110"/>
                  </a:lnTo>
                  <a:lnTo>
                    <a:pt x="562" y="2"/>
                  </a:lnTo>
                  <a:lnTo>
                    <a:pt x="550" y="2"/>
                  </a:lnTo>
                  <a:lnTo>
                    <a:pt x="550" y="110"/>
                  </a:lnTo>
                  <a:close/>
                  <a:moveTo>
                    <a:pt x="623" y="103"/>
                  </a:moveTo>
                  <a:lnTo>
                    <a:pt x="623" y="103"/>
                  </a:lnTo>
                  <a:cubicBezTo>
                    <a:pt x="615" y="103"/>
                    <a:pt x="606" y="100"/>
                    <a:pt x="600" y="96"/>
                  </a:cubicBezTo>
                  <a:lnTo>
                    <a:pt x="595" y="104"/>
                  </a:lnTo>
                  <a:cubicBezTo>
                    <a:pt x="604" y="109"/>
                    <a:pt x="613" y="112"/>
                    <a:pt x="624" y="112"/>
                  </a:cubicBezTo>
                  <a:cubicBezTo>
                    <a:pt x="647" y="112"/>
                    <a:pt x="658" y="97"/>
                    <a:pt x="658" y="81"/>
                  </a:cubicBezTo>
                  <a:cubicBezTo>
                    <a:pt x="658" y="65"/>
                    <a:pt x="646" y="58"/>
                    <a:pt x="634" y="52"/>
                  </a:cubicBezTo>
                  <a:lnTo>
                    <a:pt x="625" y="48"/>
                  </a:lnTo>
                  <a:cubicBezTo>
                    <a:pt x="617" y="44"/>
                    <a:pt x="609" y="39"/>
                    <a:pt x="609" y="28"/>
                  </a:cubicBezTo>
                  <a:cubicBezTo>
                    <a:pt x="609" y="14"/>
                    <a:pt x="620" y="8"/>
                    <a:pt x="630" y="8"/>
                  </a:cubicBezTo>
                  <a:cubicBezTo>
                    <a:pt x="640" y="8"/>
                    <a:pt x="647" y="12"/>
                    <a:pt x="653" y="16"/>
                  </a:cubicBezTo>
                  <a:lnTo>
                    <a:pt x="657" y="8"/>
                  </a:lnTo>
                  <a:cubicBezTo>
                    <a:pt x="649" y="3"/>
                    <a:pt x="640" y="0"/>
                    <a:pt x="630" y="0"/>
                  </a:cubicBezTo>
                  <a:cubicBezTo>
                    <a:pt x="611" y="0"/>
                    <a:pt x="598" y="11"/>
                    <a:pt x="598" y="28"/>
                  </a:cubicBezTo>
                  <a:cubicBezTo>
                    <a:pt x="598" y="50"/>
                    <a:pt x="614" y="54"/>
                    <a:pt x="630" y="62"/>
                  </a:cubicBezTo>
                  <a:cubicBezTo>
                    <a:pt x="639" y="66"/>
                    <a:pt x="646" y="71"/>
                    <a:pt x="646" y="82"/>
                  </a:cubicBezTo>
                  <a:cubicBezTo>
                    <a:pt x="646" y="95"/>
                    <a:pt x="636" y="103"/>
                    <a:pt x="623" y="103"/>
                  </a:cubicBezTo>
                  <a:lnTo>
                    <a:pt x="623" y="103"/>
                  </a:lnTo>
                  <a:close/>
                  <a:moveTo>
                    <a:pt x="741" y="9"/>
                  </a:moveTo>
                  <a:lnTo>
                    <a:pt x="741" y="9"/>
                  </a:lnTo>
                  <a:cubicBezTo>
                    <a:pt x="752" y="9"/>
                    <a:pt x="761" y="11"/>
                    <a:pt x="769" y="17"/>
                  </a:cubicBezTo>
                  <a:lnTo>
                    <a:pt x="774" y="8"/>
                  </a:lnTo>
                  <a:cubicBezTo>
                    <a:pt x="764" y="3"/>
                    <a:pt x="754" y="0"/>
                    <a:pt x="741" y="0"/>
                  </a:cubicBezTo>
                  <a:cubicBezTo>
                    <a:pt x="709" y="0"/>
                    <a:pt x="684" y="23"/>
                    <a:pt x="684" y="56"/>
                  </a:cubicBezTo>
                  <a:cubicBezTo>
                    <a:pt x="684" y="91"/>
                    <a:pt x="709" y="112"/>
                    <a:pt x="741" y="112"/>
                  </a:cubicBezTo>
                  <a:cubicBezTo>
                    <a:pt x="752" y="112"/>
                    <a:pt x="764" y="107"/>
                    <a:pt x="773" y="102"/>
                  </a:cubicBezTo>
                  <a:lnTo>
                    <a:pt x="769" y="94"/>
                  </a:lnTo>
                  <a:cubicBezTo>
                    <a:pt x="761" y="99"/>
                    <a:pt x="751" y="102"/>
                    <a:pt x="741" y="102"/>
                  </a:cubicBezTo>
                  <a:cubicBezTo>
                    <a:pt x="715" y="102"/>
                    <a:pt x="697" y="82"/>
                    <a:pt x="697" y="56"/>
                  </a:cubicBezTo>
                  <a:cubicBezTo>
                    <a:pt x="697" y="30"/>
                    <a:pt x="715" y="9"/>
                    <a:pt x="741" y="9"/>
                  </a:cubicBezTo>
                  <a:lnTo>
                    <a:pt x="741" y="9"/>
                  </a:lnTo>
                  <a:close/>
                  <a:moveTo>
                    <a:pt x="805" y="2"/>
                  </a:moveTo>
                  <a:lnTo>
                    <a:pt x="805" y="2"/>
                  </a:lnTo>
                  <a:lnTo>
                    <a:pt x="805" y="110"/>
                  </a:lnTo>
                  <a:lnTo>
                    <a:pt x="817" y="110"/>
                  </a:lnTo>
                  <a:lnTo>
                    <a:pt x="817" y="58"/>
                  </a:lnTo>
                  <a:lnTo>
                    <a:pt x="875" y="58"/>
                  </a:lnTo>
                  <a:lnTo>
                    <a:pt x="875" y="110"/>
                  </a:lnTo>
                  <a:lnTo>
                    <a:pt x="887" y="110"/>
                  </a:lnTo>
                  <a:lnTo>
                    <a:pt x="887" y="2"/>
                  </a:lnTo>
                  <a:lnTo>
                    <a:pt x="875" y="2"/>
                  </a:lnTo>
                  <a:lnTo>
                    <a:pt x="875" y="49"/>
                  </a:lnTo>
                  <a:lnTo>
                    <a:pt x="817" y="49"/>
                  </a:lnTo>
                  <a:lnTo>
                    <a:pt x="817" y="2"/>
                  </a:lnTo>
                  <a:lnTo>
                    <a:pt x="805" y="2"/>
                  </a:lnTo>
                  <a:lnTo>
                    <a:pt x="805" y="2"/>
                  </a:lnTo>
                  <a:close/>
                  <a:moveTo>
                    <a:pt x="926" y="2"/>
                  </a:moveTo>
                  <a:lnTo>
                    <a:pt x="926" y="2"/>
                  </a:lnTo>
                  <a:lnTo>
                    <a:pt x="926" y="110"/>
                  </a:lnTo>
                  <a:lnTo>
                    <a:pt x="984" y="110"/>
                  </a:lnTo>
                  <a:lnTo>
                    <a:pt x="984" y="100"/>
                  </a:lnTo>
                  <a:lnTo>
                    <a:pt x="938" y="100"/>
                  </a:lnTo>
                  <a:lnTo>
                    <a:pt x="938" y="59"/>
                  </a:lnTo>
                  <a:lnTo>
                    <a:pt x="980" y="59"/>
                  </a:lnTo>
                  <a:lnTo>
                    <a:pt x="980" y="49"/>
                  </a:lnTo>
                  <a:lnTo>
                    <a:pt x="938" y="49"/>
                  </a:lnTo>
                  <a:lnTo>
                    <a:pt x="938" y="12"/>
                  </a:lnTo>
                  <a:lnTo>
                    <a:pt x="984" y="12"/>
                  </a:lnTo>
                  <a:lnTo>
                    <a:pt x="984" y="2"/>
                  </a:lnTo>
                  <a:lnTo>
                    <a:pt x="926" y="2"/>
                  </a:lnTo>
                  <a:lnTo>
                    <a:pt x="926" y="2"/>
                  </a:lnTo>
                  <a:close/>
                  <a:moveTo>
                    <a:pt x="96" y="251"/>
                  </a:moveTo>
                  <a:lnTo>
                    <a:pt x="96" y="251"/>
                  </a:lnTo>
                  <a:lnTo>
                    <a:pt x="96" y="180"/>
                  </a:lnTo>
                  <a:lnTo>
                    <a:pt x="84" y="180"/>
                  </a:lnTo>
                  <a:lnTo>
                    <a:pt x="84" y="249"/>
                  </a:lnTo>
                  <a:cubicBezTo>
                    <a:pt x="84" y="274"/>
                    <a:pt x="73" y="281"/>
                    <a:pt x="54" y="281"/>
                  </a:cubicBezTo>
                  <a:cubicBezTo>
                    <a:pt x="34" y="281"/>
                    <a:pt x="25" y="270"/>
                    <a:pt x="25" y="249"/>
                  </a:cubicBezTo>
                  <a:lnTo>
                    <a:pt x="25" y="180"/>
                  </a:lnTo>
                  <a:lnTo>
                    <a:pt x="13" y="180"/>
                  </a:lnTo>
                  <a:lnTo>
                    <a:pt x="13" y="252"/>
                  </a:lnTo>
                  <a:cubicBezTo>
                    <a:pt x="13" y="277"/>
                    <a:pt x="27" y="290"/>
                    <a:pt x="54" y="290"/>
                  </a:cubicBezTo>
                  <a:cubicBezTo>
                    <a:pt x="74" y="290"/>
                    <a:pt x="96" y="284"/>
                    <a:pt x="96" y="251"/>
                  </a:cubicBezTo>
                  <a:lnTo>
                    <a:pt x="96" y="251"/>
                  </a:lnTo>
                  <a:close/>
                  <a:moveTo>
                    <a:pt x="143" y="178"/>
                  </a:moveTo>
                  <a:lnTo>
                    <a:pt x="143" y="178"/>
                  </a:lnTo>
                  <a:lnTo>
                    <a:pt x="130" y="181"/>
                  </a:lnTo>
                  <a:lnTo>
                    <a:pt x="130" y="288"/>
                  </a:lnTo>
                  <a:lnTo>
                    <a:pt x="142" y="288"/>
                  </a:lnTo>
                  <a:lnTo>
                    <a:pt x="142" y="196"/>
                  </a:lnTo>
                  <a:lnTo>
                    <a:pt x="205" y="291"/>
                  </a:lnTo>
                  <a:lnTo>
                    <a:pt x="218" y="287"/>
                  </a:lnTo>
                  <a:lnTo>
                    <a:pt x="218" y="181"/>
                  </a:lnTo>
                  <a:lnTo>
                    <a:pt x="207" y="181"/>
                  </a:lnTo>
                  <a:lnTo>
                    <a:pt x="206" y="273"/>
                  </a:lnTo>
                  <a:lnTo>
                    <a:pt x="143" y="178"/>
                  </a:lnTo>
                  <a:lnTo>
                    <a:pt x="143" y="178"/>
                  </a:lnTo>
                  <a:close/>
                  <a:moveTo>
                    <a:pt x="256" y="288"/>
                  </a:moveTo>
                  <a:lnTo>
                    <a:pt x="256" y="288"/>
                  </a:lnTo>
                  <a:lnTo>
                    <a:pt x="268" y="288"/>
                  </a:lnTo>
                  <a:lnTo>
                    <a:pt x="268" y="180"/>
                  </a:lnTo>
                  <a:lnTo>
                    <a:pt x="256" y="180"/>
                  </a:lnTo>
                  <a:lnTo>
                    <a:pt x="256" y="288"/>
                  </a:lnTo>
                  <a:close/>
                  <a:moveTo>
                    <a:pt x="303" y="179"/>
                  </a:moveTo>
                  <a:lnTo>
                    <a:pt x="303" y="179"/>
                  </a:lnTo>
                  <a:lnTo>
                    <a:pt x="291" y="183"/>
                  </a:lnTo>
                  <a:lnTo>
                    <a:pt x="332" y="288"/>
                  </a:lnTo>
                  <a:lnTo>
                    <a:pt x="344" y="288"/>
                  </a:lnTo>
                  <a:lnTo>
                    <a:pt x="385" y="183"/>
                  </a:lnTo>
                  <a:lnTo>
                    <a:pt x="374" y="179"/>
                  </a:lnTo>
                  <a:lnTo>
                    <a:pt x="338" y="275"/>
                  </a:lnTo>
                  <a:lnTo>
                    <a:pt x="303" y="179"/>
                  </a:lnTo>
                  <a:lnTo>
                    <a:pt x="303" y="179"/>
                  </a:lnTo>
                  <a:close/>
                  <a:moveTo>
                    <a:pt x="409" y="180"/>
                  </a:moveTo>
                  <a:lnTo>
                    <a:pt x="409" y="180"/>
                  </a:lnTo>
                  <a:lnTo>
                    <a:pt x="409" y="288"/>
                  </a:lnTo>
                  <a:lnTo>
                    <a:pt x="467" y="288"/>
                  </a:lnTo>
                  <a:lnTo>
                    <a:pt x="467" y="278"/>
                  </a:lnTo>
                  <a:lnTo>
                    <a:pt x="421" y="278"/>
                  </a:lnTo>
                  <a:lnTo>
                    <a:pt x="421" y="237"/>
                  </a:lnTo>
                  <a:lnTo>
                    <a:pt x="463" y="237"/>
                  </a:lnTo>
                  <a:lnTo>
                    <a:pt x="463" y="227"/>
                  </a:lnTo>
                  <a:lnTo>
                    <a:pt x="421" y="227"/>
                  </a:lnTo>
                  <a:lnTo>
                    <a:pt x="421" y="190"/>
                  </a:lnTo>
                  <a:lnTo>
                    <a:pt x="467" y="190"/>
                  </a:lnTo>
                  <a:lnTo>
                    <a:pt x="467" y="180"/>
                  </a:lnTo>
                  <a:lnTo>
                    <a:pt x="409" y="180"/>
                  </a:lnTo>
                  <a:lnTo>
                    <a:pt x="409" y="180"/>
                  </a:lnTo>
                  <a:close/>
                  <a:moveTo>
                    <a:pt x="522" y="233"/>
                  </a:moveTo>
                  <a:lnTo>
                    <a:pt x="522" y="233"/>
                  </a:lnTo>
                  <a:lnTo>
                    <a:pt x="508" y="233"/>
                  </a:lnTo>
                  <a:lnTo>
                    <a:pt x="508" y="190"/>
                  </a:lnTo>
                  <a:lnTo>
                    <a:pt x="525" y="190"/>
                  </a:lnTo>
                  <a:cubicBezTo>
                    <a:pt x="543" y="190"/>
                    <a:pt x="549" y="199"/>
                    <a:pt x="549" y="211"/>
                  </a:cubicBezTo>
                  <a:cubicBezTo>
                    <a:pt x="549" y="228"/>
                    <a:pt x="536" y="233"/>
                    <a:pt x="522" y="233"/>
                  </a:cubicBezTo>
                  <a:lnTo>
                    <a:pt x="522" y="233"/>
                  </a:lnTo>
                  <a:close/>
                  <a:moveTo>
                    <a:pt x="528" y="181"/>
                  </a:moveTo>
                  <a:lnTo>
                    <a:pt x="528" y="181"/>
                  </a:lnTo>
                  <a:lnTo>
                    <a:pt x="495" y="180"/>
                  </a:lnTo>
                  <a:lnTo>
                    <a:pt x="495" y="288"/>
                  </a:lnTo>
                  <a:lnTo>
                    <a:pt x="508" y="288"/>
                  </a:lnTo>
                  <a:lnTo>
                    <a:pt x="508" y="242"/>
                  </a:lnTo>
                  <a:lnTo>
                    <a:pt x="517" y="242"/>
                  </a:lnTo>
                  <a:cubicBezTo>
                    <a:pt x="525" y="242"/>
                    <a:pt x="530" y="245"/>
                    <a:pt x="534" y="251"/>
                  </a:cubicBezTo>
                  <a:lnTo>
                    <a:pt x="539" y="257"/>
                  </a:lnTo>
                  <a:lnTo>
                    <a:pt x="564" y="291"/>
                  </a:lnTo>
                  <a:lnTo>
                    <a:pt x="575" y="285"/>
                  </a:lnTo>
                  <a:lnTo>
                    <a:pt x="553" y="256"/>
                  </a:lnTo>
                  <a:cubicBezTo>
                    <a:pt x="549" y="251"/>
                    <a:pt x="543" y="241"/>
                    <a:pt x="537" y="240"/>
                  </a:cubicBezTo>
                  <a:lnTo>
                    <a:pt x="537" y="237"/>
                  </a:lnTo>
                  <a:cubicBezTo>
                    <a:pt x="551" y="235"/>
                    <a:pt x="560" y="227"/>
                    <a:pt x="560" y="209"/>
                  </a:cubicBezTo>
                  <a:cubicBezTo>
                    <a:pt x="560" y="192"/>
                    <a:pt x="548" y="181"/>
                    <a:pt x="528" y="181"/>
                  </a:cubicBezTo>
                  <a:lnTo>
                    <a:pt x="528" y="181"/>
                  </a:lnTo>
                  <a:close/>
                  <a:moveTo>
                    <a:pt x="618" y="282"/>
                  </a:moveTo>
                  <a:lnTo>
                    <a:pt x="618" y="282"/>
                  </a:lnTo>
                  <a:cubicBezTo>
                    <a:pt x="609" y="282"/>
                    <a:pt x="601" y="279"/>
                    <a:pt x="595" y="275"/>
                  </a:cubicBezTo>
                  <a:lnTo>
                    <a:pt x="590" y="283"/>
                  </a:lnTo>
                  <a:cubicBezTo>
                    <a:pt x="599" y="288"/>
                    <a:pt x="607" y="291"/>
                    <a:pt x="618" y="291"/>
                  </a:cubicBezTo>
                  <a:cubicBezTo>
                    <a:pt x="642" y="291"/>
                    <a:pt x="653" y="276"/>
                    <a:pt x="653" y="260"/>
                  </a:cubicBezTo>
                  <a:cubicBezTo>
                    <a:pt x="653" y="244"/>
                    <a:pt x="641" y="237"/>
                    <a:pt x="629" y="231"/>
                  </a:cubicBezTo>
                  <a:lnTo>
                    <a:pt x="620" y="227"/>
                  </a:lnTo>
                  <a:cubicBezTo>
                    <a:pt x="612" y="223"/>
                    <a:pt x="604" y="218"/>
                    <a:pt x="604" y="207"/>
                  </a:cubicBezTo>
                  <a:cubicBezTo>
                    <a:pt x="604" y="193"/>
                    <a:pt x="615" y="187"/>
                    <a:pt x="625" y="187"/>
                  </a:cubicBezTo>
                  <a:cubicBezTo>
                    <a:pt x="635" y="187"/>
                    <a:pt x="642" y="191"/>
                    <a:pt x="648" y="195"/>
                  </a:cubicBezTo>
                  <a:lnTo>
                    <a:pt x="652" y="187"/>
                  </a:lnTo>
                  <a:cubicBezTo>
                    <a:pt x="644" y="182"/>
                    <a:pt x="634" y="179"/>
                    <a:pt x="624" y="179"/>
                  </a:cubicBezTo>
                  <a:cubicBezTo>
                    <a:pt x="605" y="179"/>
                    <a:pt x="592" y="190"/>
                    <a:pt x="592" y="207"/>
                  </a:cubicBezTo>
                  <a:cubicBezTo>
                    <a:pt x="592" y="229"/>
                    <a:pt x="609" y="233"/>
                    <a:pt x="625" y="241"/>
                  </a:cubicBezTo>
                  <a:cubicBezTo>
                    <a:pt x="633" y="245"/>
                    <a:pt x="640" y="250"/>
                    <a:pt x="640" y="261"/>
                  </a:cubicBezTo>
                  <a:cubicBezTo>
                    <a:pt x="640" y="274"/>
                    <a:pt x="631" y="282"/>
                    <a:pt x="618" y="282"/>
                  </a:cubicBezTo>
                  <a:lnTo>
                    <a:pt x="618" y="282"/>
                  </a:lnTo>
                  <a:close/>
                  <a:moveTo>
                    <a:pt x="685" y="288"/>
                  </a:moveTo>
                  <a:lnTo>
                    <a:pt x="685" y="288"/>
                  </a:lnTo>
                  <a:lnTo>
                    <a:pt x="697" y="288"/>
                  </a:lnTo>
                  <a:lnTo>
                    <a:pt x="697" y="180"/>
                  </a:lnTo>
                  <a:lnTo>
                    <a:pt x="685" y="180"/>
                  </a:lnTo>
                  <a:lnTo>
                    <a:pt x="685" y="288"/>
                  </a:lnTo>
                  <a:close/>
                  <a:moveTo>
                    <a:pt x="721" y="180"/>
                  </a:moveTo>
                  <a:lnTo>
                    <a:pt x="721" y="180"/>
                  </a:lnTo>
                  <a:lnTo>
                    <a:pt x="721" y="190"/>
                  </a:lnTo>
                  <a:lnTo>
                    <a:pt x="752" y="190"/>
                  </a:lnTo>
                  <a:lnTo>
                    <a:pt x="752" y="288"/>
                  </a:lnTo>
                  <a:lnTo>
                    <a:pt x="764" y="288"/>
                  </a:lnTo>
                  <a:lnTo>
                    <a:pt x="764" y="190"/>
                  </a:lnTo>
                  <a:lnTo>
                    <a:pt x="796" y="190"/>
                  </a:lnTo>
                  <a:lnTo>
                    <a:pt x="796" y="180"/>
                  </a:lnTo>
                  <a:lnTo>
                    <a:pt x="721" y="180"/>
                  </a:lnTo>
                  <a:lnTo>
                    <a:pt x="721" y="180"/>
                  </a:lnTo>
                  <a:close/>
                  <a:moveTo>
                    <a:pt x="851" y="191"/>
                  </a:moveTo>
                  <a:lnTo>
                    <a:pt x="851" y="191"/>
                  </a:lnTo>
                  <a:lnTo>
                    <a:pt x="870" y="245"/>
                  </a:lnTo>
                  <a:lnTo>
                    <a:pt x="830" y="245"/>
                  </a:lnTo>
                  <a:lnTo>
                    <a:pt x="851" y="191"/>
                  </a:lnTo>
                  <a:lnTo>
                    <a:pt x="851" y="191"/>
                  </a:lnTo>
                  <a:close/>
                  <a:moveTo>
                    <a:pt x="900" y="287"/>
                  </a:moveTo>
                  <a:lnTo>
                    <a:pt x="900" y="287"/>
                  </a:lnTo>
                  <a:lnTo>
                    <a:pt x="857" y="180"/>
                  </a:lnTo>
                  <a:lnTo>
                    <a:pt x="844" y="180"/>
                  </a:lnTo>
                  <a:lnTo>
                    <a:pt x="800" y="287"/>
                  </a:lnTo>
                  <a:lnTo>
                    <a:pt x="812" y="291"/>
                  </a:lnTo>
                  <a:lnTo>
                    <a:pt x="827" y="253"/>
                  </a:lnTo>
                  <a:lnTo>
                    <a:pt x="874" y="253"/>
                  </a:lnTo>
                  <a:lnTo>
                    <a:pt x="888" y="291"/>
                  </a:lnTo>
                  <a:lnTo>
                    <a:pt x="900" y="287"/>
                  </a:lnTo>
                  <a:lnTo>
                    <a:pt x="900" y="287"/>
                  </a:lnTo>
                  <a:close/>
                  <a:moveTo>
                    <a:pt x="871" y="188"/>
                  </a:moveTo>
                  <a:lnTo>
                    <a:pt x="871" y="188"/>
                  </a:lnTo>
                  <a:lnTo>
                    <a:pt x="882" y="188"/>
                  </a:lnTo>
                  <a:lnTo>
                    <a:pt x="882" y="174"/>
                  </a:lnTo>
                  <a:lnTo>
                    <a:pt x="871" y="174"/>
                  </a:lnTo>
                  <a:lnTo>
                    <a:pt x="871" y="188"/>
                  </a:lnTo>
                  <a:close/>
                  <a:moveTo>
                    <a:pt x="820" y="188"/>
                  </a:moveTo>
                  <a:lnTo>
                    <a:pt x="820" y="188"/>
                  </a:lnTo>
                  <a:lnTo>
                    <a:pt x="831" y="188"/>
                  </a:lnTo>
                  <a:lnTo>
                    <a:pt x="831" y="174"/>
                  </a:lnTo>
                  <a:lnTo>
                    <a:pt x="820" y="174"/>
                  </a:lnTo>
                  <a:lnTo>
                    <a:pt x="820" y="188"/>
                  </a:lnTo>
                  <a:close/>
                  <a:moveTo>
                    <a:pt x="911" y="180"/>
                  </a:moveTo>
                  <a:lnTo>
                    <a:pt x="911" y="180"/>
                  </a:lnTo>
                  <a:lnTo>
                    <a:pt x="911" y="190"/>
                  </a:lnTo>
                  <a:lnTo>
                    <a:pt x="942" y="190"/>
                  </a:lnTo>
                  <a:lnTo>
                    <a:pt x="942" y="288"/>
                  </a:lnTo>
                  <a:lnTo>
                    <a:pt x="954" y="288"/>
                  </a:lnTo>
                  <a:lnTo>
                    <a:pt x="954" y="190"/>
                  </a:lnTo>
                  <a:lnTo>
                    <a:pt x="986" y="190"/>
                  </a:lnTo>
                  <a:lnTo>
                    <a:pt x="986" y="180"/>
                  </a:lnTo>
                  <a:lnTo>
                    <a:pt x="911" y="180"/>
                  </a:lnTo>
                  <a:lnTo>
                    <a:pt x="911" y="180"/>
                  </a:lnTo>
                  <a:close/>
                  <a:moveTo>
                    <a:pt x="41" y="457"/>
                  </a:moveTo>
                  <a:lnTo>
                    <a:pt x="41" y="457"/>
                  </a:lnTo>
                  <a:lnTo>
                    <a:pt x="25" y="457"/>
                  </a:lnTo>
                  <a:lnTo>
                    <a:pt x="25" y="368"/>
                  </a:lnTo>
                  <a:lnTo>
                    <a:pt x="43" y="368"/>
                  </a:lnTo>
                  <a:cubicBezTo>
                    <a:pt x="73" y="368"/>
                    <a:pt x="93" y="383"/>
                    <a:pt x="93" y="412"/>
                  </a:cubicBezTo>
                  <a:cubicBezTo>
                    <a:pt x="93" y="440"/>
                    <a:pt x="73" y="457"/>
                    <a:pt x="41" y="457"/>
                  </a:cubicBezTo>
                  <a:lnTo>
                    <a:pt x="41" y="457"/>
                  </a:lnTo>
                  <a:close/>
                  <a:moveTo>
                    <a:pt x="46" y="359"/>
                  </a:moveTo>
                  <a:lnTo>
                    <a:pt x="46" y="359"/>
                  </a:lnTo>
                  <a:lnTo>
                    <a:pt x="13" y="359"/>
                  </a:lnTo>
                  <a:lnTo>
                    <a:pt x="13" y="466"/>
                  </a:lnTo>
                  <a:lnTo>
                    <a:pt x="42" y="466"/>
                  </a:lnTo>
                  <a:cubicBezTo>
                    <a:pt x="79" y="466"/>
                    <a:pt x="104" y="448"/>
                    <a:pt x="104" y="411"/>
                  </a:cubicBezTo>
                  <a:cubicBezTo>
                    <a:pt x="104" y="385"/>
                    <a:pt x="89" y="359"/>
                    <a:pt x="46" y="359"/>
                  </a:cubicBezTo>
                  <a:lnTo>
                    <a:pt x="46" y="359"/>
                  </a:lnTo>
                  <a:close/>
                  <a:moveTo>
                    <a:pt x="171" y="369"/>
                  </a:moveTo>
                  <a:lnTo>
                    <a:pt x="171" y="369"/>
                  </a:lnTo>
                  <a:lnTo>
                    <a:pt x="191" y="423"/>
                  </a:lnTo>
                  <a:lnTo>
                    <a:pt x="150" y="423"/>
                  </a:lnTo>
                  <a:lnTo>
                    <a:pt x="171" y="369"/>
                  </a:lnTo>
                  <a:lnTo>
                    <a:pt x="171" y="369"/>
                  </a:lnTo>
                  <a:close/>
                  <a:moveTo>
                    <a:pt x="220" y="465"/>
                  </a:moveTo>
                  <a:lnTo>
                    <a:pt x="220" y="465"/>
                  </a:lnTo>
                  <a:lnTo>
                    <a:pt x="177" y="359"/>
                  </a:lnTo>
                  <a:lnTo>
                    <a:pt x="165" y="359"/>
                  </a:lnTo>
                  <a:lnTo>
                    <a:pt x="121" y="465"/>
                  </a:lnTo>
                  <a:lnTo>
                    <a:pt x="133" y="469"/>
                  </a:lnTo>
                  <a:lnTo>
                    <a:pt x="147" y="432"/>
                  </a:lnTo>
                  <a:lnTo>
                    <a:pt x="194" y="432"/>
                  </a:lnTo>
                  <a:lnTo>
                    <a:pt x="208" y="469"/>
                  </a:lnTo>
                  <a:lnTo>
                    <a:pt x="220" y="465"/>
                  </a:lnTo>
                  <a:lnTo>
                    <a:pt x="220" y="465"/>
                  </a:lnTo>
                  <a:close/>
                  <a:moveTo>
                    <a:pt x="275" y="411"/>
                  </a:moveTo>
                  <a:lnTo>
                    <a:pt x="275" y="411"/>
                  </a:lnTo>
                  <a:lnTo>
                    <a:pt x="261" y="411"/>
                  </a:lnTo>
                  <a:lnTo>
                    <a:pt x="261" y="368"/>
                  </a:lnTo>
                  <a:lnTo>
                    <a:pt x="278" y="368"/>
                  </a:lnTo>
                  <a:cubicBezTo>
                    <a:pt x="297" y="368"/>
                    <a:pt x="302" y="377"/>
                    <a:pt x="302" y="389"/>
                  </a:cubicBezTo>
                  <a:cubicBezTo>
                    <a:pt x="302" y="407"/>
                    <a:pt x="289" y="411"/>
                    <a:pt x="275" y="411"/>
                  </a:cubicBezTo>
                  <a:lnTo>
                    <a:pt x="275" y="411"/>
                  </a:lnTo>
                  <a:close/>
                  <a:moveTo>
                    <a:pt x="281" y="359"/>
                  </a:moveTo>
                  <a:lnTo>
                    <a:pt x="281" y="359"/>
                  </a:lnTo>
                  <a:lnTo>
                    <a:pt x="249" y="359"/>
                  </a:lnTo>
                  <a:lnTo>
                    <a:pt x="249" y="467"/>
                  </a:lnTo>
                  <a:lnTo>
                    <a:pt x="261" y="467"/>
                  </a:lnTo>
                  <a:lnTo>
                    <a:pt x="261" y="420"/>
                  </a:lnTo>
                  <a:lnTo>
                    <a:pt x="271" y="420"/>
                  </a:lnTo>
                  <a:cubicBezTo>
                    <a:pt x="279" y="420"/>
                    <a:pt x="283" y="423"/>
                    <a:pt x="287" y="429"/>
                  </a:cubicBezTo>
                  <a:lnTo>
                    <a:pt x="292" y="435"/>
                  </a:lnTo>
                  <a:lnTo>
                    <a:pt x="317" y="469"/>
                  </a:lnTo>
                  <a:lnTo>
                    <a:pt x="328" y="463"/>
                  </a:lnTo>
                  <a:lnTo>
                    <a:pt x="306" y="435"/>
                  </a:lnTo>
                  <a:cubicBezTo>
                    <a:pt x="302" y="429"/>
                    <a:pt x="297" y="419"/>
                    <a:pt x="290" y="418"/>
                  </a:cubicBezTo>
                  <a:lnTo>
                    <a:pt x="290" y="415"/>
                  </a:lnTo>
                  <a:cubicBezTo>
                    <a:pt x="305" y="413"/>
                    <a:pt x="313" y="405"/>
                    <a:pt x="313" y="387"/>
                  </a:cubicBezTo>
                  <a:cubicBezTo>
                    <a:pt x="313" y="370"/>
                    <a:pt x="301" y="359"/>
                    <a:pt x="281" y="359"/>
                  </a:cubicBezTo>
                  <a:lnTo>
                    <a:pt x="281" y="359"/>
                  </a:lnTo>
                  <a:close/>
                  <a:moveTo>
                    <a:pt x="394" y="359"/>
                  </a:moveTo>
                  <a:lnTo>
                    <a:pt x="394" y="359"/>
                  </a:lnTo>
                  <a:lnTo>
                    <a:pt x="381" y="359"/>
                  </a:lnTo>
                  <a:lnTo>
                    <a:pt x="351" y="465"/>
                  </a:lnTo>
                  <a:lnTo>
                    <a:pt x="362" y="468"/>
                  </a:lnTo>
                  <a:lnTo>
                    <a:pt x="388" y="375"/>
                  </a:lnTo>
                  <a:lnTo>
                    <a:pt x="415" y="466"/>
                  </a:lnTo>
                  <a:lnTo>
                    <a:pt x="429" y="466"/>
                  </a:lnTo>
                  <a:lnTo>
                    <a:pt x="457" y="375"/>
                  </a:lnTo>
                  <a:lnTo>
                    <a:pt x="482" y="468"/>
                  </a:lnTo>
                  <a:lnTo>
                    <a:pt x="493" y="465"/>
                  </a:lnTo>
                  <a:lnTo>
                    <a:pt x="463" y="359"/>
                  </a:lnTo>
                  <a:lnTo>
                    <a:pt x="450" y="359"/>
                  </a:lnTo>
                  <a:lnTo>
                    <a:pt x="422" y="453"/>
                  </a:lnTo>
                  <a:lnTo>
                    <a:pt x="394" y="359"/>
                  </a:lnTo>
                  <a:lnTo>
                    <a:pt x="394" y="359"/>
                  </a:lnTo>
                  <a:close/>
                  <a:moveTo>
                    <a:pt x="544" y="460"/>
                  </a:moveTo>
                  <a:lnTo>
                    <a:pt x="544" y="460"/>
                  </a:lnTo>
                  <a:cubicBezTo>
                    <a:pt x="536" y="460"/>
                    <a:pt x="527" y="457"/>
                    <a:pt x="521" y="453"/>
                  </a:cubicBezTo>
                  <a:lnTo>
                    <a:pt x="517" y="461"/>
                  </a:lnTo>
                  <a:cubicBezTo>
                    <a:pt x="525" y="466"/>
                    <a:pt x="534" y="468"/>
                    <a:pt x="545" y="468"/>
                  </a:cubicBezTo>
                  <a:cubicBezTo>
                    <a:pt x="569" y="468"/>
                    <a:pt x="579" y="454"/>
                    <a:pt x="579" y="438"/>
                  </a:cubicBezTo>
                  <a:cubicBezTo>
                    <a:pt x="579" y="422"/>
                    <a:pt x="568" y="415"/>
                    <a:pt x="555" y="409"/>
                  </a:cubicBezTo>
                  <a:lnTo>
                    <a:pt x="546" y="405"/>
                  </a:lnTo>
                  <a:cubicBezTo>
                    <a:pt x="539" y="401"/>
                    <a:pt x="530" y="395"/>
                    <a:pt x="530" y="385"/>
                  </a:cubicBezTo>
                  <a:cubicBezTo>
                    <a:pt x="530" y="371"/>
                    <a:pt x="542" y="365"/>
                    <a:pt x="552" y="365"/>
                  </a:cubicBezTo>
                  <a:cubicBezTo>
                    <a:pt x="562" y="365"/>
                    <a:pt x="568" y="369"/>
                    <a:pt x="574" y="373"/>
                  </a:cubicBezTo>
                  <a:lnTo>
                    <a:pt x="579" y="365"/>
                  </a:lnTo>
                  <a:cubicBezTo>
                    <a:pt x="570" y="360"/>
                    <a:pt x="561" y="357"/>
                    <a:pt x="551" y="357"/>
                  </a:cubicBezTo>
                  <a:cubicBezTo>
                    <a:pt x="532" y="357"/>
                    <a:pt x="519" y="368"/>
                    <a:pt x="519" y="384"/>
                  </a:cubicBezTo>
                  <a:cubicBezTo>
                    <a:pt x="519" y="407"/>
                    <a:pt x="535" y="411"/>
                    <a:pt x="551" y="419"/>
                  </a:cubicBezTo>
                  <a:cubicBezTo>
                    <a:pt x="560" y="423"/>
                    <a:pt x="567" y="428"/>
                    <a:pt x="567" y="439"/>
                  </a:cubicBezTo>
                  <a:cubicBezTo>
                    <a:pt x="567" y="452"/>
                    <a:pt x="558" y="460"/>
                    <a:pt x="544" y="460"/>
                  </a:cubicBezTo>
                  <a:lnTo>
                    <a:pt x="544" y="460"/>
                  </a:lnTo>
                  <a:close/>
                  <a:moveTo>
                    <a:pt x="599" y="359"/>
                  </a:moveTo>
                  <a:lnTo>
                    <a:pt x="599" y="359"/>
                  </a:lnTo>
                  <a:lnTo>
                    <a:pt x="599" y="369"/>
                  </a:lnTo>
                  <a:lnTo>
                    <a:pt x="631" y="369"/>
                  </a:lnTo>
                  <a:lnTo>
                    <a:pt x="631" y="466"/>
                  </a:lnTo>
                  <a:lnTo>
                    <a:pt x="643" y="466"/>
                  </a:lnTo>
                  <a:lnTo>
                    <a:pt x="643" y="369"/>
                  </a:lnTo>
                  <a:lnTo>
                    <a:pt x="675" y="369"/>
                  </a:lnTo>
                  <a:lnTo>
                    <a:pt x="675" y="359"/>
                  </a:lnTo>
                  <a:lnTo>
                    <a:pt x="599" y="359"/>
                  </a:lnTo>
                  <a:lnTo>
                    <a:pt x="599" y="359"/>
                  </a:lnTo>
                  <a:close/>
                  <a:moveTo>
                    <a:pt x="731" y="370"/>
                  </a:moveTo>
                  <a:lnTo>
                    <a:pt x="731" y="370"/>
                  </a:lnTo>
                  <a:lnTo>
                    <a:pt x="751" y="423"/>
                  </a:lnTo>
                  <a:lnTo>
                    <a:pt x="710" y="423"/>
                  </a:lnTo>
                  <a:lnTo>
                    <a:pt x="731" y="370"/>
                  </a:lnTo>
                  <a:lnTo>
                    <a:pt x="731" y="370"/>
                  </a:lnTo>
                  <a:close/>
                  <a:moveTo>
                    <a:pt x="780" y="465"/>
                  </a:moveTo>
                  <a:lnTo>
                    <a:pt x="780" y="465"/>
                  </a:lnTo>
                  <a:lnTo>
                    <a:pt x="737" y="359"/>
                  </a:lnTo>
                  <a:lnTo>
                    <a:pt x="725" y="359"/>
                  </a:lnTo>
                  <a:lnTo>
                    <a:pt x="681" y="465"/>
                  </a:lnTo>
                  <a:lnTo>
                    <a:pt x="693" y="469"/>
                  </a:lnTo>
                  <a:lnTo>
                    <a:pt x="707" y="432"/>
                  </a:lnTo>
                  <a:lnTo>
                    <a:pt x="754" y="432"/>
                  </a:lnTo>
                  <a:lnTo>
                    <a:pt x="768" y="469"/>
                  </a:lnTo>
                  <a:lnTo>
                    <a:pt x="780" y="465"/>
                  </a:lnTo>
                  <a:lnTo>
                    <a:pt x="780" y="465"/>
                  </a:lnTo>
                  <a:close/>
                  <a:moveTo>
                    <a:pt x="832" y="457"/>
                  </a:moveTo>
                  <a:lnTo>
                    <a:pt x="832" y="457"/>
                  </a:lnTo>
                  <a:lnTo>
                    <a:pt x="817" y="457"/>
                  </a:lnTo>
                  <a:lnTo>
                    <a:pt x="817" y="368"/>
                  </a:lnTo>
                  <a:lnTo>
                    <a:pt x="835" y="368"/>
                  </a:lnTo>
                  <a:cubicBezTo>
                    <a:pt x="865" y="368"/>
                    <a:pt x="884" y="383"/>
                    <a:pt x="884" y="412"/>
                  </a:cubicBezTo>
                  <a:cubicBezTo>
                    <a:pt x="884" y="440"/>
                    <a:pt x="864" y="457"/>
                    <a:pt x="832" y="457"/>
                  </a:cubicBezTo>
                  <a:lnTo>
                    <a:pt x="832" y="457"/>
                  </a:lnTo>
                  <a:close/>
                  <a:moveTo>
                    <a:pt x="837" y="359"/>
                  </a:moveTo>
                  <a:lnTo>
                    <a:pt x="837" y="359"/>
                  </a:lnTo>
                  <a:lnTo>
                    <a:pt x="804" y="359"/>
                  </a:lnTo>
                  <a:lnTo>
                    <a:pt x="804" y="466"/>
                  </a:lnTo>
                  <a:lnTo>
                    <a:pt x="834" y="466"/>
                  </a:lnTo>
                  <a:cubicBezTo>
                    <a:pt x="871" y="466"/>
                    <a:pt x="896" y="448"/>
                    <a:pt x="896" y="411"/>
                  </a:cubicBezTo>
                  <a:cubicBezTo>
                    <a:pt x="896" y="385"/>
                    <a:pt x="881" y="359"/>
                    <a:pt x="837" y="359"/>
                  </a:cubicBezTo>
                  <a:lnTo>
                    <a:pt x="837" y="359"/>
                  </a:lnTo>
                  <a:close/>
                  <a:moveTo>
                    <a:pt x="910" y="359"/>
                  </a:moveTo>
                  <a:lnTo>
                    <a:pt x="910" y="359"/>
                  </a:lnTo>
                  <a:lnTo>
                    <a:pt x="910" y="369"/>
                  </a:lnTo>
                  <a:lnTo>
                    <a:pt x="942" y="369"/>
                  </a:lnTo>
                  <a:lnTo>
                    <a:pt x="942" y="466"/>
                  </a:lnTo>
                  <a:lnTo>
                    <a:pt x="954" y="466"/>
                  </a:lnTo>
                  <a:lnTo>
                    <a:pt x="954" y="369"/>
                  </a:lnTo>
                  <a:lnTo>
                    <a:pt x="986" y="369"/>
                  </a:lnTo>
                  <a:lnTo>
                    <a:pt x="986" y="359"/>
                  </a:lnTo>
                  <a:lnTo>
                    <a:pt x="910" y="35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grpSp>
      <p:sp>
        <p:nvSpPr>
          <p:cNvPr id="20" name="Notizenplatzhalter 19">
            <a:extLst>
              <a:ext uri="{FF2B5EF4-FFF2-40B4-BE49-F238E27FC236}">
                <a16:creationId xmlns:a16="http://schemas.microsoft.com/office/drawing/2014/main" id="{12F4F817-719A-78AC-E4C4-9C9BEF2E8A7A}"/>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764491941"/>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ea typeface="Calibri"/>
                <a:cs typeface="Calibri"/>
              </a:rPr>
              <a:t>Welcome, my name is Philipp these are my teammates Carmen, Johannes, Jan and Shijing. We have been working for an app for a review overview generation via so called attitude roots and requests and will report on our progress.</a:t>
            </a:r>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a:t>
            </a:fld>
            <a:endParaRPr lang="de-DE"/>
          </a:p>
        </p:txBody>
      </p:sp>
    </p:spTree>
    <p:extLst>
      <p:ext uri="{BB962C8B-B14F-4D97-AF65-F5344CB8AC3E}">
        <p14:creationId xmlns:p14="http://schemas.microsoft.com/office/powerpoint/2010/main" val="834721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 typeface="Arial" panose="020B0604020202020204" pitchFamily="34" charset="0"/>
              <a:buNone/>
            </a:pPr>
            <a:r>
              <a:rPr lang="en-US" b="1" dirty="0"/>
              <a:t>JITSUPEER</a:t>
            </a:r>
            <a:r>
              <a:rPr lang="en-US" dirty="0"/>
              <a:t> builds on the </a:t>
            </a:r>
            <a:r>
              <a:rPr lang="en-US" b="1" dirty="0"/>
              <a:t>DISAPERE</a:t>
            </a:r>
            <a:r>
              <a:rPr lang="en-US" dirty="0"/>
              <a:t> dataset.</a:t>
            </a:r>
          </a:p>
          <a:p>
            <a:pPr>
              <a:buFont typeface="Arial" panose="020B0604020202020204" pitchFamily="34" charset="0"/>
              <a:buChar char="•"/>
            </a:pPr>
            <a:endParaRPr lang="en-US" dirty="0"/>
          </a:p>
          <a:p>
            <a:pPr>
              <a:buFont typeface="Arial" panose="020B0604020202020204" pitchFamily="34" charset="0"/>
              <a:buNone/>
            </a:pPr>
            <a:r>
              <a:rPr lang="en-US" dirty="0"/>
              <a:t>Focuses on </a:t>
            </a:r>
            <a:r>
              <a:rPr lang="en-US" b="1" dirty="0"/>
              <a:t>underlying beliefs of the reviewer</a:t>
            </a:r>
            <a:r>
              <a:rPr lang="en-US" dirty="0"/>
              <a:t> and </a:t>
            </a:r>
            <a:r>
              <a:rPr lang="en-US" b="1" dirty="0"/>
              <a:t>appropriate rebuttals</a:t>
            </a:r>
            <a:r>
              <a:rPr lang="en-US" dirty="0"/>
              <a:t>.</a:t>
            </a:r>
          </a:p>
          <a:p>
            <a:pPr>
              <a:buFont typeface="Arial" panose="020B0604020202020204" pitchFamily="34" charset="0"/>
              <a:buNone/>
            </a:pPr>
            <a:endParaRPr lang="en-US" b="1" dirty="0"/>
          </a:p>
          <a:p>
            <a:pPr>
              <a:buFont typeface="Arial" panose="020B0604020202020204" pitchFamily="34" charset="0"/>
              <a:buNone/>
            </a:pPr>
            <a:r>
              <a:rPr lang="en-US" b="1" dirty="0"/>
              <a:t>Annotations added</a:t>
            </a:r>
            <a:r>
              <a:rPr lang="en-US" dirty="0"/>
              <a:t> to enhance the dataset.</a:t>
            </a:r>
          </a:p>
          <a:p>
            <a:pPr>
              <a:buFont typeface="Arial" panose="020B0604020202020204" pitchFamily="34" charset="0"/>
              <a:buNone/>
            </a:pPr>
            <a:endParaRPr lang="en-US" dirty="0"/>
          </a:p>
          <a:p>
            <a:pPr>
              <a:buFont typeface="Arial" panose="020B0604020202020204" pitchFamily="34" charset="0"/>
              <a:buNone/>
            </a:pPr>
            <a:r>
              <a:rPr lang="en-US" dirty="0"/>
              <a:t>Each </a:t>
            </a:r>
            <a:r>
              <a:rPr lang="en-US" b="1" dirty="0"/>
              <a:t>reviewer’s sentences</a:t>
            </a:r>
            <a:r>
              <a:rPr lang="en-US" dirty="0"/>
              <a:t> are categorized by:</a:t>
            </a:r>
          </a:p>
          <a:p>
            <a:pPr>
              <a:buFont typeface="Arial" panose="020B0604020202020204" pitchFamily="34" charset="0"/>
              <a:buNone/>
            </a:pPr>
            <a:r>
              <a:rPr lang="en-US" b="1" dirty="0"/>
              <a:t>Attitude roots</a:t>
            </a:r>
            <a:r>
              <a:rPr lang="en-US" dirty="0"/>
              <a:t> (same as aspects form DISAPERE)</a:t>
            </a:r>
          </a:p>
          <a:p>
            <a:pPr>
              <a:buFont typeface="Arial" panose="020B0604020202020204" pitchFamily="34" charset="0"/>
              <a:buNone/>
            </a:pPr>
            <a:r>
              <a:rPr lang="en-US" b="1" dirty="0"/>
              <a:t>Themes</a:t>
            </a:r>
            <a:r>
              <a:rPr lang="en-US" dirty="0"/>
              <a:t> (</a:t>
            </a:r>
            <a:r>
              <a:rPr lang="en-US" b="1" dirty="0"/>
              <a:t>Attitude themes</a:t>
            </a:r>
            <a:r>
              <a:rPr lang="en-US" dirty="0"/>
              <a:t> are the specific topics addressed in a review, while </a:t>
            </a:r>
            <a:r>
              <a:rPr lang="en-US" b="1" dirty="0"/>
              <a:t>attitude roots</a:t>
            </a:r>
            <a:r>
              <a:rPr lang="en-US" dirty="0"/>
              <a:t> are the underlying beliefs influencing the reviewer's judgment)</a:t>
            </a:r>
          </a:p>
          <a:p>
            <a:pPr>
              <a:buFont typeface="Arial" panose="020B0604020202020204" pitchFamily="34" charset="0"/>
              <a:buNone/>
            </a:pPr>
            <a:r>
              <a:rPr lang="en-US" b="1" dirty="0"/>
              <a:t>Descriptions: </a:t>
            </a:r>
            <a:r>
              <a:rPr lang="en-US" dirty="0"/>
              <a:t>A </a:t>
            </a:r>
            <a:r>
              <a:rPr lang="en-US" b="1" dirty="0"/>
              <a:t>description</a:t>
            </a:r>
            <a:r>
              <a:rPr lang="en-US" dirty="0"/>
              <a:t> is a brief explanation that links the reviewer's feedback to the attitude roots and themes.</a:t>
            </a:r>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10</a:t>
            </a:fld>
            <a:endParaRPr lang="de-DE"/>
          </a:p>
        </p:txBody>
      </p:sp>
    </p:spTree>
    <p:extLst>
      <p:ext uri="{BB962C8B-B14F-4D97-AF65-F5344CB8AC3E}">
        <p14:creationId xmlns:p14="http://schemas.microsoft.com/office/powerpoint/2010/main" val="2846295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ea typeface="Calibri"/>
                <a:cs typeface="Calibri"/>
              </a:rPr>
              <a:t>The </a:t>
            </a:r>
            <a:r>
              <a:rPr lang="de-DE" err="1">
                <a:ea typeface="Calibri"/>
                <a:cs typeface="Calibri"/>
              </a:rPr>
              <a:t>intitial</a:t>
            </a:r>
            <a:r>
              <a:rPr lang="de-DE">
                <a:ea typeface="Calibri"/>
                <a:cs typeface="Calibri"/>
              </a:rPr>
              <a:t> </a:t>
            </a:r>
            <a:r>
              <a:rPr lang="de-DE" err="1">
                <a:ea typeface="Calibri"/>
                <a:cs typeface="Calibri"/>
              </a:rPr>
              <a:t>disapere</a:t>
            </a:r>
            <a:r>
              <a:rPr lang="de-DE">
                <a:ea typeface="Calibri"/>
                <a:cs typeface="Calibri"/>
              </a:rPr>
              <a:t> </a:t>
            </a:r>
            <a:r>
              <a:rPr lang="de-DE" err="1">
                <a:ea typeface="Calibri"/>
                <a:cs typeface="Calibri"/>
              </a:rPr>
              <a:t>paper</a:t>
            </a:r>
            <a:r>
              <a:rPr lang="de-DE">
                <a:ea typeface="Calibri"/>
                <a:cs typeface="Calibri"/>
              </a:rPr>
              <a:t> </a:t>
            </a:r>
            <a:r>
              <a:rPr lang="de-DE" err="1">
                <a:ea typeface="Calibri"/>
                <a:cs typeface="Calibri"/>
              </a:rPr>
              <a:t>used</a:t>
            </a:r>
            <a:r>
              <a:rPr lang="de-DE">
                <a:ea typeface="Calibri"/>
                <a:cs typeface="Calibri"/>
              </a:rPr>
              <a:t> </a:t>
            </a:r>
            <a:r>
              <a:rPr lang="de-DE" err="1">
                <a:ea typeface="Calibri"/>
                <a:cs typeface="Calibri"/>
              </a:rPr>
              <a:t>data</a:t>
            </a:r>
            <a:r>
              <a:rPr lang="de-DE">
                <a:ea typeface="Calibri"/>
                <a:cs typeface="Calibri"/>
              </a:rPr>
              <a:t> </a:t>
            </a:r>
            <a:r>
              <a:rPr lang="de-DE" err="1">
                <a:ea typeface="Calibri"/>
                <a:cs typeface="Calibri"/>
              </a:rPr>
              <a:t>from</a:t>
            </a:r>
            <a:r>
              <a:rPr lang="de-DE">
                <a:ea typeface="Calibri"/>
                <a:cs typeface="Calibri"/>
              </a:rPr>
              <a:t> </a:t>
            </a:r>
            <a:r>
              <a:rPr lang="de-DE" err="1">
                <a:ea typeface="Calibri"/>
                <a:cs typeface="Calibri"/>
              </a:rPr>
              <a:t>openreview</a:t>
            </a:r>
            <a:r>
              <a:rPr lang="de-DE">
                <a:ea typeface="Calibri"/>
                <a:cs typeface="Calibri"/>
              </a:rPr>
              <a:t>. </a:t>
            </a:r>
            <a:endParaRPr lang="de-DE">
              <a:cs typeface="Calibri"/>
            </a:endParaRPr>
          </a:p>
          <a:p>
            <a:r>
              <a:rPr lang="de-DE" err="1">
                <a:cs typeface="Calibri"/>
              </a:rPr>
              <a:t>Openreview</a:t>
            </a:r>
            <a:r>
              <a:rPr lang="de-DE">
                <a:cs typeface="Calibri"/>
              </a:rPr>
              <a:t> </a:t>
            </a:r>
            <a:r>
              <a:rPr lang="de-DE" err="1">
                <a:cs typeface="Calibri"/>
              </a:rPr>
              <a:t>is</a:t>
            </a:r>
            <a:r>
              <a:rPr lang="de-DE">
                <a:cs typeface="Calibri"/>
              </a:rPr>
              <a:t> a</a:t>
            </a:r>
            <a:endParaRPr lang="de-DE">
              <a:ea typeface="Calibri"/>
              <a:cs typeface="Calibri"/>
            </a:endParaRPr>
          </a:p>
          <a:p>
            <a:pPr lvl="1">
              <a:buFont typeface="Courier New" panose="05000000000000000000" pitchFamily="2" charset="2"/>
              <a:buChar char="o"/>
            </a:pPr>
            <a:r>
              <a:rPr lang="de-DE" err="1">
                <a:cs typeface="Calibri"/>
              </a:rPr>
              <a:t>Platform</a:t>
            </a:r>
            <a:r>
              <a:rPr lang="de-DE">
                <a:cs typeface="Calibri"/>
              </a:rPr>
              <a:t> </a:t>
            </a:r>
            <a:r>
              <a:rPr lang="de-DE" err="1">
                <a:cs typeface="Calibri"/>
              </a:rPr>
              <a:t>for</a:t>
            </a:r>
            <a:r>
              <a:rPr lang="de-DE">
                <a:cs typeface="Calibri"/>
              </a:rPr>
              <a:t> </a:t>
            </a:r>
            <a:r>
              <a:rPr lang="de-DE" err="1">
                <a:cs typeface="Calibri"/>
              </a:rPr>
              <a:t>peer</a:t>
            </a:r>
            <a:r>
              <a:rPr lang="de-DE">
                <a:cs typeface="Calibri"/>
              </a:rPr>
              <a:t> review </a:t>
            </a:r>
            <a:r>
              <a:rPr lang="de-DE" err="1">
                <a:cs typeface="Calibri"/>
              </a:rPr>
              <a:t>process</a:t>
            </a:r>
            <a:r>
              <a:rPr lang="de-DE">
                <a:cs typeface="Calibri"/>
              </a:rPr>
              <a:t>, </a:t>
            </a:r>
            <a:r>
              <a:rPr lang="de-DE" err="1">
                <a:cs typeface="Calibri"/>
              </a:rPr>
              <a:t>publishing</a:t>
            </a:r>
            <a:r>
              <a:rPr lang="de-DE">
                <a:cs typeface="Calibri"/>
              </a:rPr>
              <a:t> and </a:t>
            </a:r>
            <a:r>
              <a:rPr lang="de-DE" err="1">
                <a:cs typeface="Calibri"/>
              </a:rPr>
              <a:t>discussion</a:t>
            </a:r>
            <a:endParaRPr lang="de-DE">
              <a:cs typeface="Calibri"/>
            </a:endParaRPr>
          </a:p>
          <a:p>
            <a:pPr lvl="1">
              <a:buFont typeface="Courier New" panose="05000000000000000000" pitchFamily="2" charset="2"/>
              <a:buChar char="o"/>
            </a:pPr>
            <a:r>
              <a:rPr lang="de-DE" err="1">
                <a:cs typeface="Calibri"/>
              </a:rPr>
              <a:t>Promotes</a:t>
            </a:r>
            <a:r>
              <a:rPr lang="de-DE">
                <a:cs typeface="Calibri"/>
              </a:rPr>
              <a:t> an open and transparent </a:t>
            </a:r>
            <a:r>
              <a:rPr lang="de-DE" err="1">
                <a:cs typeface="Calibri"/>
              </a:rPr>
              <a:t>peer</a:t>
            </a:r>
            <a:r>
              <a:rPr lang="de-DE">
                <a:cs typeface="Calibri"/>
              </a:rPr>
              <a:t> review </a:t>
            </a:r>
            <a:r>
              <a:rPr lang="de-DE" err="1">
                <a:cs typeface="Calibri"/>
              </a:rPr>
              <a:t>process</a:t>
            </a:r>
            <a:r>
              <a:rPr lang="de-DE">
                <a:cs typeface="Calibri"/>
              </a:rPr>
              <a:t> </a:t>
            </a:r>
            <a:r>
              <a:rPr lang="de-DE" err="1">
                <a:cs typeface="Calibri"/>
              </a:rPr>
              <a:t>with</a:t>
            </a:r>
            <a:r>
              <a:rPr lang="de-DE">
                <a:cs typeface="Calibri"/>
              </a:rPr>
              <a:t> review and </a:t>
            </a:r>
            <a:r>
              <a:rPr lang="de-DE" err="1">
                <a:cs typeface="Calibri"/>
              </a:rPr>
              <a:t>rebuttal</a:t>
            </a:r>
            <a:endParaRPr lang="de-DE">
              <a:cs typeface="Calibri"/>
            </a:endParaRPr>
          </a:p>
          <a:p>
            <a:pPr lvl="1">
              <a:buFont typeface="Courier New" panose="05000000000000000000" pitchFamily="2" charset="2"/>
              <a:buChar char="o"/>
            </a:pPr>
            <a:r>
              <a:rPr lang="de-DE" err="1">
                <a:cs typeface="Calibri"/>
              </a:rPr>
              <a:t>Has</a:t>
            </a:r>
            <a:r>
              <a:rPr lang="de-DE">
                <a:cs typeface="Calibri"/>
              </a:rPr>
              <a:t> an API </a:t>
            </a:r>
            <a:r>
              <a:rPr lang="de-DE" err="1">
                <a:cs typeface="Calibri"/>
              </a:rPr>
              <a:t>for</a:t>
            </a:r>
            <a:r>
              <a:rPr lang="de-DE">
                <a:cs typeface="Calibri"/>
              </a:rPr>
              <a:t> </a:t>
            </a:r>
            <a:r>
              <a:rPr lang="de-DE" err="1">
                <a:cs typeface="Calibri"/>
              </a:rPr>
              <a:t>accessing</a:t>
            </a:r>
            <a:r>
              <a:rPr lang="de-DE">
                <a:cs typeface="Calibri"/>
              </a:rPr>
              <a:t> review </a:t>
            </a:r>
            <a:r>
              <a:rPr lang="de-DE" err="1">
                <a:cs typeface="Calibri"/>
              </a:rPr>
              <a:t>for</a:t>
            </a:r>
            <a:r>
              <a:rPr lang="de-DE">
                <a:cs typeface="Calibri"/>
              </a:rPr>
              <a:t> external </a:t>
            </a:r>
            <a:r>
              <a:rPr lang="de-DE" err="1">
                <a:cs typeface="Calibri"/>
              </a:rPr>
              <a:t>workflow</a:t>
            </a:r>
            <a:endParaRPr lang="de-DE">
              <a:cs typeface="Calibri"/>
            </a:endParaRPr>
          </a:p>
          <a:p>
            <a:endParaRPr lang="de-DE">
              <a:ea typeface="Calibri"/>
              <a:cs typeface="Calibri"/>
            </a:endParaRPr>
          </a:p>
          <a:p>
            <a:r>
              <a:rPr lang="de-DE">
                <a:ea typeface="Calibri"/>
                <a:cs typeface="Calibri"/>
              </a:rPr>
              <a:t>This </a:t>
            </a:r>
            <a:r>
              <a:rPr lang="de-DE" err="1">
                <a:ea typeface="Calibri"/>
                <a:cs typeface="Calibri"/>
              </a:rPr>
              <a:t>is</a:t>
            </a:r>
            <a:r>
              <a:rPr lang="de-DE">
                <a:ea typeface="Calibri"/>
                <a:cs typeface="Calibri"/>
              </a:rPr>
              <a:t> </a:t>
            </a:r>
            <a:r>
              <a:rPr lang="de-DE" err="1">
                <a:ea typeface="Calibri"/>
                <a:cs typeface="Calibri"/>
              </a:rPr>
              <a:t>why</a:t>
            </a:r>
            <a:r>
              <a:rPr lang="de-DE">
                <a:ea typeface="Calibri"/>
                <a:cs typeface="Calibri"/>
              </a:rPr>
              <a:t> </a:t>
            </a:r>
            <a:r>
              <a:rPr lang="de-DE" err="1">
                <a:ea typeface="Calibri"/>
                <a:cs typeface="Calibri"/>
              </a:rPr>
              <a:t>we</a:t>
            </a:r>
            <a:r>
              <a:rPr lang="de-DE">
                <a:ea typeface="Calibri"/>
                <a:cs typeface="Calibri"/>
              </a:rPr>
              <a:t> </a:t>
            </a:r>
            <a:r>
              <a:rPr lang="de-DE" err="1">
                <a:ea typeface="Calibri"/>
                <a:cs typeface="Calibri"/>
              </a:rPr>
              <a:t>wanted</a:t>
            </a:r>
            <a:r>
              <a:rPr lang="de-DE">
                <a:ea typeface="Calibri"/>
                <a:cs typeface="Calibri"/>
              </a:rPr>
              <a:t> </a:t>
            </a:r>
            <a:r>
              <a:rPr lang="de-DE" err="1">
                <a:ea typeface="Calibri"/>
                <a:cs typeface="Calibri"/>
              </a:rPr>
              <a:t>to</a:t>
            </a:r>
            <a:r>
              <a:rPr lang="de-DE">
                <a:ea typeface="Calibri"/>
                <a:cs typeface="Calibri"/>
              </a:rPr>
              <a:t> </a:t>
            </a:r>
            <a:r>
              <a:rPr lang="de-DE" err="1">
                <a:ea typeface="Calibri"/>
                <a:cs typeface="Calibri"/>
              </a:rPr>
              <a:t>use</a:t>
            </a:r>
            <a:r>
              <a:rPr lang="de-DE">
                <a:ea typeface="Calibri"/>
                <a:cs typeface="Calibri"/>
              </a:rPr>
              <a:t> </a:t>
            </a:r>
            <a:r>
              <a:rPr lang="de-DE" err="1">
                <a:ea typeface="Calibri"/>
                <a:cs typeface="Calibri"/>
              </a:rPr>
              <a:t>it</a:t>
            </a:r>
            <a:r>
              <a:rPr lang="de-DE">
                <a:ea typeface="Calibri"/>
                <a:cs typeface="Calibri"/>
              </a:rPr>
              <a:t> </a:t>
            </a:r>
            <a:r>
              <a:rPr lang="de-DE" err="1">
                <a:ea typeface="Calibri"/>
                <a:cs typeface="Calibri"/>
              </a:rPr>
              <a:t>for</a:t>
            </a:r>
            <a:r>
              <a:rPr lang="de-DE">
                <a:ea typeface="Calibri"/>
                <a:cs typeface="Calibri"/>
              </a:rPr>
              <a:t> </a:t>
            </a:r>
            <a:r>
              <a:rPr lang="de-DE" err="1">
                <a:ea typeface="Calibri"/>
                <a:cs typeface="Calibri"/>
              </a:rPr>
              <a:t>our</a:t>
            </a:r>
            <a:r>
              <a:rPr lang="de-DE">
                <a:ea typeface="Calibri"/>
                <a:cs typeface="Calibri"/>
              </a:rPr>
              <a:t> </a:t>
            </a:r>
            <a:r>
              <a:rPr lang="de-DE" err="1">
                <a:ea typeface="Calibri"/>
                <a:cs typeface="Calibri"/>
              </a:rPr>
              <a:t>app</a:t>
            </a:r>
            <a:r>
              <a:rPr lang="de-DE">
                <a:ea typeface="Calibri"/>
                <a:cs typeface="Calibri"/>
              </a:rPr>
              <a:t> </a:t>
            </a:r>
            <a:r>
              <a:rPr lang="de-DE" err="1">
                <a:ea typeface="Calibri"/>
                <a:cs typeface="Calibri"/>
              </a:rPr>
              <a:t>as</a:t>
            </a:r>
            <a:r>
              <a:rPr lang="de-DE">
                <a:ea typeface="Calibri"/>
                <a:cs typeface="Calibri"/>
              </a:rPr>
              <a:t> </a:t>
            </a:r>
            <a:r>
              <a:rPr lang="de-DE" err="1">
                <a:ea typeface="Calibri"/>
                <a:cs typeface="Calibri"/>
              </a:rPr>
              <a:t>well</a:t>
            </a:r>
            <a:r>
              <a:rPr lang="de-DE">
                <a:ea typeface="Calibri"/>
                <a:cs typeface="Calibri"/>
              </a:rPr>
              <a:t>. The initial </a:t>
            </a:r>
            <a:r>
              <a:rPr lang="de-DE" err="1">
                <a:ea typeface="Calibri"/>
                <a:cs typeface="Calibri"/>
              </a:rPr>
              <a:t>idea</a:t>
            </a:r>
            <a:r>
              <a:rPr lang="de-DE">
                <a:ea typeface="Calibri"/>
                <a:cs typeface="Calibri"/>
              </a:rPr>
              <a:t> was </a:t>
            </a:r>
            <a:r>
              <a:rPr lang="de-DE" err="1">
                <a:ea typeface="Calibri"/>
                <a:cs typeface="Calibri"/>
              </a:rPr>
              <a:t>pretty</a:t>
            </a:r>
            <a:r>
              <a:rPr lang="de-DE">
                <a:ea typeface="Calibri"/>
                <a:cs typeface="Calibri"/>
              </a:rPr>
              <a:t> simple. </a:t>
            </a:r>
            <a:r>
              <a:rPr lang="de-DE" err="1">
                <a:ea typeface="Calibri"/>
                <a:cs typeface="Calibri"/>
              </a:rPr>
              <a:t>To</a:t>
            </a:r>
            <a:r>
              <a:rPr lang="de-DE">
                <a:ea typeface="Calibri"/>
                <a:cs typeface="Calibri"/>
              </a:rPr>
              <a:t> </a:t>
            </a:r>
            <a:r>
              <a:rPr lang="de-DE" err="1">
                <a:ea typeface="Calibri"/>
                <a:cs typeface="Calibri"/>
              </a:rPr>
              <a:t>use</a:t>
            </a:r>
            <a:r>
              <a:rPr lang="de-DE">
                <a:ea typeface="Calibri"/>
                <a:cs typeface="Calibri"/>
              </a:rPr>
              <a:t> a </a:t>
            </a:r>
            <a:r>
              <a:rPr lang="de-DE" err="1">
                <a:ea typeface="Calibri"/>
                <a:cs typeface="Calibri"/>
              </a:rPr>
              <a:t>openreview</a:t>
            </a:r>
            <a:r>
              <a:rPr lang="de-DE">
                <a:ea typeface="Calibri"/>
                <a:cs typeface="Calibri"/>
              </a:rPr>
              <a:t> API and </a:t>
            </a:r>
            <a:r>
              <a:rPr lang="de-DE" err="1">
                <a:ea typeface="Calibri"/>
                <a:cs typeface="Calibri"/>
              </a:rPr>
              <a:t>classify</a:t>
            </a:r>
            <a:r>
              <a:rPr lang="de-DE">
                <a:ea typeface="Calibri"/>
                <a:cs typeface="Calibri"/>
              </a:rPr>
              <a:t> </a:t>
            </a:r>
            <a:r>
              <a:rPr lang="de-DE" err="1">
                <a:ea typeface="Calibri"/>
                <a:cs typeface="Calibri"/>
              </a:rPr>
              <a:t>each</a:t>
            </a:r>
            <a:r>
              <a:rPr lang="de-DE">
                <a:ea typeface="Calibri"/>
                <a:cs typeface="Calibri"/>
              </a:rPr>
              <a:t> </a:t>
            </a:r>
            <a:r>
              <a:rPr lang="de-DE" err="1">
                <a:ea typeface="Calibri"/>
                <a:cs typeface="Calibri"/>
              </a:rPr>
              <a:t>sentence</a:t>
            </a:r>
            <a:r>
              <a:rPr lang="de-DE">
                <a:ea typeface="Calibri"/>
                <a:cs typeface="Calibri"/>
              </a:rPr>
              <a:t> </a:t>
            </a:r>
            <a:r>
              <a:rPr lang="de-DE" err="1">
                <a:ea typeface="Calibri"/>
                <a:cs typeface="Calibri"/>
              </a:rPr>
              <a:t>according</a:t>
            </a:r>
            <a:r>
              <a:rPr lang="de-DE">
                <a:ea typeface="Calibri"/>
                <a:cs typeface="Calibri"/>
              </a:rPr>
              <a:t> </a:t>
            </a:r>
            <a:r>
              <a:rPr lang="de-DE" err="1">
                <a:ea typeface="Calibri"/>
                <a:cs typeface="Calibri"/>
              </a:rPr>
              <a:t>to</a:t>
            </a:r>
            <a:r>
              <a:rPr lang="de-DE">
                <a:ea typeface="Calibri"/>
                <a:cs typeface="Calibri"/>
              </a:rPr>
              <a:t> </a:t>
            </a:r>
            <a:r>
              <a:rPr lang="de-DE" err="1">
                <a:ea typeface="Calibri"/>
                <a:cs typeface="Calibri"/>
              </a:rPr>
              <a:t>the</a:t>
            </a:r>
            <a:r>
              <a:rPr lang="de-DE">
                <a:ea typeface="Calibri"/>
                <a:cs typeface="Calibri"/>
              </a:rPr>
              <a:t> </a:t>
            </a:r>
            <a:r>
              <a:rPr lang="de-DE" err="1">
                <a:ea typeface="Calibri"/>
                <a:cs typeface="Calibri"/>
              </a:rPr>
              <a:t>previous</a:t>
            </a:r>
            <a:r>
              <a:rPr lang="de-DE">
                <a:ea typeface="Calibri"/>
                <a:cs typeface="Calibri"/>
              </a:rPr>
              <a:t> </a:t>
            </a:r>
            <a:r>
              <a:rPr lang="de-DE" err="1">
                <a:ea typeface="Calibri"/>
                <a:cs typeface="Calibri"/>
              </a:rPr>
              <a:t>work</a:t>
            </a:r>
            <a:r>
              <a:rPr lang="de-DE">
                <a:ea typeface="Calibri"/>
                <a:cs typeface="Calibri"/>
              </a:rPr>
              <a:t>. </a:t>
            </a:r>
            <a:r>
              <a:rPr lang="de-DE" err="1">
                <a:ea typeface="Calibri"/>
                <a:cs typeface="Calibri"/>
              </a:rPr>
              <a:t>What</a:t>
            </a:r>
            <a:r>
              <a:rPr lang="de-DE">
                <a:ea typeface="Calibri"/>
                <a:cs typeface="Calibri"/>
              </a:rPr>
              <a:t> </a:t>
            </a:r>
            <a:r>
              <a:rPr lang="de-DE" err="1">
                <a:ea typeface="Calibri"/>
                <a:cs typeface="Calibri"/>
              </a:rPr>
              <a:t>could</a:t>
            </a:r>
            <a:r>
              <a:rPr lang="de-DE">
                <a:ea typeface="Calibri"/>
                <a:cs typeface="Calibri"/>
              </a:rPr>
              <a:t> </a:t>
            </a:r>
            <a:r>
              <a:rPr lang="de-DE" err="1">
                <a:ea typeface="Calibri"/>
                <a:cs typeface="Calibri"/>
              </a:rPr>
              <a:t>look</a:t>
            </a:r>
            <a:r>
              <a:rPr lang="de-DE">
                <a:ea typeface="Calibri"/>
                <a:cs typeface="Calibri"/>
              </a:rPr>
              <a:t> like </a:t>
            </a:r>
            <a:r>
              <a:rPr lang="de-DE" err="1">
                <a:ea typeface="Calibri"/>
                <a:cs typeface="Calibri"/>
              </a:rPr>
              <a:t>this</a:t>
            </a:r>
            <a:r>
              <a:rPr lang="de-DE">
                <a:ea typeface="Calibri"/>
                <a:cs typeface="Calibri"/>
              </a:rPr>
              <a:t> (</a:t>
            </a:r>
            <a:r>
              <a:rPr lang="de-DE" err="1">
                <a:ea typeface="Calibri"/>
                <a:cs typeface="Calibri"/>
              </a:rPr>
              <a:t>point</a:t>
            </a:r>
            <a:r>
              <a:rPr lang="de-DE">
                <a:ea typeface="Calibri"/>
                <a:cs typeface="Calibri"/>
              </a:rPr>
              <a:t> </a:t>
            </a:r>
            <a:r>
              <a:rPr lang="de-DE" err="1">
                <a:ea typeface="Calibri"/>
                <a:cs typeface="Calibri"/>
              </a:rPr>
              <a:t>to</a:t>
            </a:r>
            <a:r>
              <a:rPr lang="de-DE">
                <a:ea typeface="Calibri"/>
                <a:cs typeface="Calibri"/>
              </a:rPr>
              <a:t> graphic)</a:t>
            </a:r>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11</a:t>
            </a:fld>
            <a:endParaRPr lang="de-DE"/>
          </a:p>
        </p:txBody>
      </p:sp>
    </p:spTree>
    <p:extLst>
      <p:ext uri="{BB962C8B-B14F-4D97-AF65-F5344CB8AC3E}">
        <p14:creationId xmlns:p14="http://schemas.microsoft.com/office/powerpoint/2010/main" val="293643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ea typeface="Calibri"/>
                <a:cs typeface="Calibri"/>
              </a:rPr>
              <a:t>At the first section we want to show all attitude roots to the meta reviewer. In particular you can see the </a:t>
            </a:r>
            <a:r>
              <a:rPr lang="en-US" dirty="0" err="1">
                <a:ea typeface="Calibri"/>
                <a:cs typeface="Calibri"/>
              </a:rPr>
              <a:t>corrosponding</a:t>
            </a:r>
            <a:r>
              <a:rPr lang="en-US" dirty="0">
                <a:ea typeface="Calibri"/>
                <a:cs typeface="Calibri"/>
              </a:rPr>
              <a:t> </a:t>
            </a:r>
          </a:p>
          <a:p>
            <a:pPr marL="171450" indent="-171450">
              <a:buFont typeface="Arial"/>
              <a:buChar char="•"/>
            </a:pPr>
            <a:r>
              <a:rPr lang="en-US" dirty="0">
                <a:ea typeface="Calibri"/>
                <a:cs typeface="Calibri"/>
              </a:rPr>
              <a:t>attitude root, </a:t>
            </a:r>
          </a:p>
          <a:p>
            <a:pPr marL="171450" indent="-171450">
              <a:buFont typeface="Arial"/>
              <a:buChar char="•"/>
            </a:pPr>
            <a:r>
              <a:rPr lang="en-US" dirty="0">
                <a:ea typeface="Calibri"/>
                <a:cs typeface="Calibri"/>
              </a:rPr>
              <a:t>the attitude theme,</a:t>
            </a:r>
          </a:p>
          <a:p>
            <a:pPr marL="171450" indent="-171450">
              <a:buFont typeface="Arial"/>
              <a:buChar char="•"/>
            </a:pPr>
            <a:r>
              <a:rPr lang="en-US" dirty="0">
                <a:ea typeface="Calibri"/>
                <a:cs typeface="Calibri"/>
              </a:rPr>
              <a:t>A dynamically generated description of the comments</a:t>
            </a:r>
          </a:p>
          <a:p>
            <a:pPr marL="171450" indent="-171450">
              <a:buFont typeface="Arial"/>
              <a:buChar char="•"/>
            </a:pPr>
            <a:r>
              <a:rPr lang="en-US" dirty="0">
                <a:ea typeface="Calibri"/>
                <a:cs typeface="Calibri"/>
              </a:rPr>
              <a:t>Each comments of a reviewer that was classified for that specific attitude root and theme</a:t>
            </a:r>
          </a:p>
          <a:p>
            <a:pPr marL="171450" indent="-171450">
              <a:buFont typeface="Arial"/>
              <a:buChar char="•"/>
            </a:pPr>
            <a:r>
              <a:rPr lang="en-US" dirty="0">
                <a:ea typeface="Calibri"/>
                <a:cs typeface="Calibri"/>
              </a:rPr>
              <a:t>And finally a progress bar that represents how many reviewers complained about this specific aspect</a:t>
            </a:r>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12</a:t>
            </a:fld>
            <a:endParaRPr lang="de-DE"/>
          </a:p>
        </p:txBody>
      </p:sp>
    </p:spTree>
    <p:extLst>
      <p:ext uri="{BB962C8B-B14F-4D97-AF65-F5344CB8AC3E}">
        <p14:creationId xmlns:p14="http://schemas.microsoft.com/office/powerpoint/2010/main" val="3151692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ea typeface="Calibri"/>
                <a:cs typeface="Calibri"/>
              </a:rPr>
              <a:t>For Request information the idea is pretty much the same. </a:t>
            </a:r>
            <a:endParaRPr lang="de-DE"/>
          </a:p>
          <a:p>
            <a:endParaRPr lang="en-US">
              <a:ea typeface="Calibri"/>
              <a:cs typeface="Calibri"/>
            </a:endParaRPr>
          </a:p>
          <a:p>
            <a:r>
              <a:rPr lang="en-US">
                <a:ea typeface="Calibri"/>
                <a:cs typeface="Calibri"/>
              </a:rPr>
              <a:t>For each recognized request we show a bar that shows how many reviewers complained about the specific request</a:t>
            </a:r>
            <a:endParaRPr lang="en-US"/>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13</a:t>
            </a:fld>
            <a:endParaRPr lang="de-DE"/>
          </a:p>
        </p:txBody>
      </p:sp>
    </p:spTree>
    <p:extLst>
      <p:ext uri="{BB962C8B-B14F-4D97-AF65-F5344CB8AC3E}">
        <p14:creationId xmlns:p14="http://schemas.microsoft.com/office/powerpoint/2010/main" val="2446473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ea typeface="Calibri"/>
                <a:cs typeface="Calibri"/>
              </a:rPr>
              <a:t>And finally we'll provide a summary of what was found.</a:t>
            </a:r>
          </a:p>
          <a:p>
            <a:endParaRPr lang="en-US">
              <a:ea typeface="Calibri"/>
              <a:cs typeface="Calibri"/>
            </a:endParaRPr>
          </a:p>
          <a:p>
            <a:r>
              <a:rPr lang="en-US">
                <a:ea typeface="Calibri"/>
                <a:cs typeface="Calibri"/>
              </a:rPr>
              <a:t>This was our product vision at the beginning. Carmen will now tell you now how we are realizing our product vision.</a:t>
            </a:r>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14</a:t>
            </a:fld>
            <a:endParaRPr lang="de-DE"/>
          </a:p>
        </p:txBody>
      </p:sp>
    </p:spTree>
    <p:extLst>
      <p:ext uri="{BB962C8B-B14F-4D97-AF65-F5344CB8AC3E}">
        <p14:creationId xmlns:p14="http://schemas.microsoft.com/office/powerpoint/2010/main" val="2628610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t>System Architecture: </a:t>
            </a:r>
          </a:p>
          <a:p>
            <a:endParaRPr lang="en-US" b="1" dirty="0"/>
          </a:p>
          <a:p>
            <a:r>
              <a:rPr lang="en-US" b="1" dirty="0"/>
              <a:t>Frontend, Backend, Models</a:t>
            </a:r>
          </a:p>
          <a:p>
            <a:r>
              <a:rPr lang="en-US" b="1" dirty="0"/>
              <a:t>Shared Backend</a:t>
            </a:r>
          </a:p>
          <a:p>
            <a:endParaRPr lang="en-US" b="1" dirty="0"/>
          </a:p>
          <a:p>
            <a:r>
              <a:rPr lang="en-US" b="1" dirty="0"/>
              <a:t>Process is trigger by user </a:t>
            </a:r>
            <a:r>
              <a:rPr lang="en-US" dirty="0"/>
              <a:t> </a:t>
            </a:r>
            <a:r>
              <a:rPr lang="en-US" dirty="0">
                <a:sym typeface="Wingdings" panose="05000000000000000000" pitchFamily="2" charset="2"/>
              </a:rPr>
              <a:t> Login Credentials to </a:t>
            </a:r>
            <a:r>
              <a:rPr lang="en-US" dirty="0" err="1">
                <a:sym typeface="Wingdings" panose="05000000000000000000" pitchFamily="2" charset="2"/>
              </a:rPr>
              <a:t>openreview</a:t>
            </a:r>
            <a:r>
              <a:rPr lang="en-US" dirty="0">
                <a:sym typeface="Wingdings" panose="05000000000000000000" pitchFamily="2" charset="2"/>
              </a:rPr>
              <a:t> or uploading our template  here our </a:t>
            </a:r>
            <a:r>
              <a:rPr lang="en-US" dirty="0" err="1">
                <a:sym typeface="Wingdings" panose="05000000000000000000" pitchFamily="2" charset="2"/>
              </a:rPr>
              <a:t>mocku</a:t>
            </a:r>
            <a:endParaRPr lang="en-US" dirty="0">
              <a:sym typeface="Wingdings" panose="05000000000000000000" pitchFamily="2" charset="2"/>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Backend</a:t>
            </a:r>
            <a:r>
              <a:rPr lang="en-US" dirty="0"/>
              <a:t> communicates with the </a:t>
            </a:r>
            <a:r>
              <a:rPr lang="en-US" b="1" dirty="0"/>
              <a:t>Frontend</a:t>
            </a:r>
            <a:r>
              <a:rPr lang="en-US" dirty="0"/>
              <a:t> via API to handle the requests made by the user.</a:t>
            </a:r>
          </a:p>
          <a:p>
            <a:endParaRPr lang="en-US" dirty="0"/>
          </a:p>
          <a:p>
            <a:r>
              <a:rPr lang="en-US" b="1" dirty="0"/>
              <a:t>Backend</a:t>
            </a:r>
            <a:r>
              <a:rPr lang="en-US" dirty="0"/>
              <a:t>: Processes the input from the frontend, segmenting text </a:t>
            </a:r>
            <a:r>
              <a:rPr lang="en-US" dirty="0">
                <a:sym typeface="Wingdings" panose="05000000000000000000" pitchFamily="2" charset="2"/>
              </a:rPr>
              <a:t> predictions</a:t>
            </a:r>
          </a:p>
          <a:p>
            <a:endParaRPr lang="en-US" dirty="0"/>
          </a:p>
          <a:p>
            <a:r>
              <a:rPr lang="en-US" b="1" dirty="0"/>
              <a:t>Model Training</a:t>
            </a:r>
            <a:r>
              <a:rPr lang="en-US" dirty="0"/>
              <a:t>: Takes care of training models and generating artefacts used by the backend for predictions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model has its own training flow </a:t>
            </a:r>
            <a:r>
              <a:rPr lang="en-US" dirty="0">
                <a:sym typeface="Wingdings" panose="05000000000000000000" pitchFamily="2" charset="2"/>
              </a:rPr>
              <a:t> later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artefacts are used by the backend to make predictions based on new inputs.</a:t>
            </a:r>
          </a:p>
          <a:p>
            <a:endParaRPr lang="de-DE" dirty="0"/>
          </a:p>
          <a:p>
            <a:r>
              <a:rPr lang="de-DE" dirty="0"/>
              <a:t>2 Models </a:t>
            </a:r>
            <a:r>
              <a:rPr lang="de-DE" dirty="0" err="1"/>
              <a:t>for</a:t>
            </a:r>
            <a:r>
              <a:rPr lang="de-DE" dirty="0"/>
              <a:t> Request Classification </a:t>
            </a:r>
            <a:r>
              <a:rPr lang="de-DE" dirty="0">
                <a:sym typeface="Wingdings" panose="05000000000000000000" pitchFamily="2" charset="2"/>
              </a:rPr>
              <a:t> </a:t>
            </a:r>
            <a:r>
              <a:rPr lang="de-DE" dirty="0" err="1">
                <a:sym typeface="Wingdings" panose="05000000000000000000" pitchFamily="2" charset="2"/>
              </a:rPr>
              <a:t>Explained</a:t>
            </a:r>
            <a:r>
              <a:rPr lang="de-DE" dirty="0">
                <a:sym typeface="Wingdings" panose="05000000000000000000" pitchFamily="2" charset="2"/>
              </a:rPr>
              <a:t> </a:t>
            </a:r>
            <a:r>
              <a:rPr lang="de-DE" dirty="0" err="1">
                <a:sym typeface="Wingdings" panose="05000000000000000000" pitchFamily="2" charset="2"/>
              </a:rPr>
              <a:t>Later</a:t>
            </a:r>
            <a:endParaRPr lang="de-DE" dirty="0">
              <a:sym typeface="Wingdings" panose="05000000000000000000" pitchFamily="2" charset="2"/>
            </a:endParaRPr>
          </a:p>
          <a:p>
            <a:endParaRPr lang="de-DE" dirty="0">
              <a:sym typeface="Wingdings" panose="05000000000000000000" pitchFamily="2" charset="2"/>
            </a:endParaRPr>
          </a:p>
          <a:p>
            <a:r>
              <a:rPr lang="de-DE" dirty="0">
                <a:sym typeface="Wingdings" panose="05000000000000000000" pitchFamily="2" charset="2"/>
              </a:rPr>
              <a:t>1 Model: Attitude and 1 </a:t>
            </a:r>
            <a:r>
              <a:rPr lang="de-DE" dirty="0" err="1">
                <a:sym typeface="Wingdings" panose="05000000000000000000" pitchFamily="2" charset="2"/>
              </a:rPr>
              <a:t>Theme</a:t>
            </a:r>
            <a:r>
              <a:rPr lang="de-DE" dirty="0">
                <a:sym typeface="Wingdings" panose="05000000000000000000" pitchFamily="2" charset="2"/>
              </a:rPr>
              <a:t>  </a:t>
            </a:r>
            <a:r>
              <a:rPr lang="de-DE" dirty="0" err="1">
                <a:sym typeface="Wingdings" panose="05000000000000000000" pitchFamily="2" charset="2"/>
              </a:rPr>
              <a:t>looked</a:t>
            </a:r>
            <a:r>
              <a:rPr lang="de-DE" dirty="0">
                <a:sym typeface="Wingdings" panose="05000000000000000000" pitchFamily="2" charset="2"/>
              </a:rPr>
              <a:t> </a:t>
            </a:r>
            <a:r>
              <a:rPr lang="de-DE" dirty="0" err="1">
                <a:sym typeface="Wingdings" panose="05000000000000000000" pitchFamily="2" charset="2"/>
              </a:rPr>
              <a:t>up</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find </a:t>
            </a:r>
            <a:r>
              <a:rPr lang="de-DE" dirty="0" err="1">
                <a:sym typeface="Wingdings" panose="05000000000000000000" pitchFamily="2" charset="2"/>
              </a:rPr>
              <a:t>corresponding</a:t>
            </a:r>
            <a:r>
              <a:rPr lang="de-DE" dirty="0">
                <a:sym typeface="Wingdings" panose="05000000000000000000" pitchFamily="2" charset="2"/>
              </a:rPr>
              <a:t> </a:t>
            </a:r>
            <a:r>
              <a:rPr lang="de-DE" dirty="0" err="1">
                <a:sym typeface="Wingdings" panose="05000000000000000000" pitchFamily="2" charset="2"/>
              </a:rPr>
              <a:t>description</a:t>
            </a:r>
            <a:endParaRPr lang="de-DE" dirty="0">
              <a:sym typeface="Wingdings" panose="05000000000000000000" pitchFamily="2" charset="2"/>
            </a:endParaRPr>
          </a:p>
          <a:p>
            <a:endParaRPr lang="de-DE" dirty="0">
              <a:sym typeface="Wingdings" panose="05000000000000000000" pitchFamily="2" charset="2"/>
            </a:endParaRPr>
          </a:p>
          <a:p>
            <a:r>
              <a:rPr lang="de-DE" dirty="0">
                <a:sym typeface="Wingdings" panose="05000000000000000000" pitchFamily="2" charset="2"/>
              </a:rPr>
              <a:t>These </a:t>
            </a:r>
            <a:r>
              <a:rPr lang="de-DE" dirty="0" err="1">
                <a:sym typeface="Wingdings" panose="05000000000000000000" pitchFamily="2" charset="2"/>
              </a:rPr>
              <a:t>data</a:t>
            </a:r>
            <a:r>
              <a:rPr lang="de-DE" dirty="0">
                <a:sym typeface="Wingdings" panose="05000000000000000000" pitchFamily="2" charset="2"/>
              </a:rPr>
              <a:t> </a:t>
            </a:r>
            <a:r>
              <a:rPr lang="de-DE" dirty="0" err="1">
                <a:sym typeface="Wingdings" panose="05000000000000000000" pitchFamily="2" charset="2"/>
              </a:rPr>
              <a:t>is</a:t>
            </a:r>
            <a:r>
              <a:rPr lang="de-DE" dirty="0">
                <a:sym typeface="Wingdings" panose="05000000000000000000" pitchFamily="2" charset="2"/>
              </a:rPr>
              <a:t> </a:t>
            </a:r>
            <a:r>
              <a:rPr lang="de-DE" dirty="0" err="1">
                <a:sym typeface="Wingdings" panose="05000000000000000000" pitchFamily="2" charset="2"/>
              </a:rPr>
              <a:t>then</a:t>
            </a:r>
            <a:r>
              <a:rPr lang="de-DE" dirty="0">
                <a:sym typeface="Wingdings" panose="05000000000000000000" pitchFamily="2" charset="2"/>
              </a:rPr>
              <a:t> </a:t>
            </a:r>
            <a:r>
              <a:rPr lang="de-DE" dirty="0" err="1">
                <a:sym typeface="Wingdings" panose="05000000000000000000" pitchFamily="2" charset="2"/>
              </a:rPr>
              <a:t>displayed</a:t>
            </a:r>
            <a:r>
              <a:rPr lang="de-DE" dirty="0">
                <a:sym typeface="Wingdings" panose="05000000000000000000" pitchFamily="2" charset="2"/>
              </a:rPr>
              <a:t> in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frontend</a:t>
            </a:r>
            <a:endParaRPr lang="de-DE" dirty="0"/>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15</a:t>
            </a:fld>
            <a:endParaRPr lang="de-DE"/>
          </a:p>
        </p:txBody>
      </p:sp>
    </p:spTree>
    <p:extLst>
      <p:ext uri="{BB962C8B-B14F-4D97-AF65-F5344CB8AC3E}">
        <p14:creationId xmlns:p14="http://schemas.microsoft.com/office/powerpoint/2010/main" val="2459547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Project </a:t>
            </a:r>
            <a:r>
              <a:rPr lang="de-DE" dirty="0" err="1"/>
              <a:t>Structuring</a:t>
            </a:r>
            <a:endParaRPr lang="de-DE" dirty="0"/>
          </a:p>
          <a:p>
            <a:r>
              <a:rPr lang="de-DE" dirty="0"/>
              <a:t>Agile Approach </a:t>
            </a:r>
            <a:r>
              <a:rPr lang="de-DE" dirty="0" err="1"/>
              <a:t>using</a:t>
            </a:r>
            <a:r>
              <a:rPr lang="de-DE" dirty="0"/>
              <a:t> </a:t>
            </a:r>
            <a:r>
              <a:rPr lang="de-DE" dirty="0" err="1"/>
              <a:t>scrum</a:t>
            </a:r>
            <a:r>
              <a:rPr lang="de-DE" dirty="0"/>
              <a:t> </a:t>
            </a:r>
            <a:r>
              <a:rPr lang="de-DE" dirty="0">
                <a:sym typeface="Wingdings" panose="05000000000000000000" pitchFamily="2" charset="2"/>
              </a:rPr>
              <a:t> </a:t>
            </a:r>
            <a:r>
              <a:rPr lang="de-DE" dirty="0" err="1">
                <a:sym typeface="Wingdings" panose="05000000000000000000" pitchFamily="2" charset="2"/>
              </a:rPr>
              <a:t>focus</a:t>
            </a:r>
            <a:r>
              <a:rPr lang="de-DE" dirty="0">
                <a:sym typeface="Wingdings" panose="05000000000000000000" pitchFamily="2" charset="2"/>
              </a:rPr>
              <a:t> on </a:t>
            </a:r>
            <a:r>
              <a:rPr lang="de-DE" dirty="0" err="1">
                <a:sym typeface="Wingdings" panose="05000000000000000000" pitchFamily="2" charset="2"/>
              </a:rPr>
              <a:t>delivering</a:t>
            </a:r>
            <a:r>
              <a:rPr lang="de-DE" dirty="0">
                <a:sym typeface="Wingdings" panose="05000000000000000000" pitchFamily="2" charset="2"/>
              </a:rPr>
              <a:t> a </a:t>
            </a:r>
            <a:r>
              <a:rPr lang="de-DE" dirty="0" err="1">
                <a:sym typeface="Wingdings" panose="05000000000000000000" pitchFamily="2" charset="2"/>
              </a:rPr>
              <a:t>working</a:t>
            </a:r>
            <a:r>
              <a:rPr lang="de-DE" dirty="0">
                <a:sym typeface="Wingdings" panose="05000000000000000000" pitchFamily="2" charset="2"/>
              </a:rPr>
              <a:t> </a:t>
            </a:r>
            <a:r>
              <a:rPr lang="de-DE" dirty="0" err="1">
                <a:sym typeface="Wingdings" panose="05000000000000000000" pitchFamily="2" charset="2"/>
              </a:rPr>
              <a:t>product</a:t>
            </a:r>
            <a:r>
              <a:rPr lang="de-DE" dirty="0">
                <a:sym typeface="Wingdings" panose="05000000000000000000" pitchFamily="2" charset="2"/>
              </a:rPr>
              <a:t>; 1 </a:t>
            </a:r>
            <a:r>
              <a:rPr lang="de-DE" dirty="0" err="1">
                <a:sym typeface="Wingdings" panose="05000000000000000000" pitchFamily="2" charset="2"/>
              </a:rPr>
              <a:t>week</a:t>
            </a:r>
            <a:r>
              <a:rPr lang="de-DE" dirty="0">
                <a:sym typeface="Wingdings" panose="05000000000000000000" pitchFamily="2" charset="2"/>
              </a:rPr>
              <a:t> </a:t>
            </a:r>
            <a:r>
              <a:rPr lang="de-DE" dirty="0" err="1">
                <a:sym typeface="Wingdings" panose="05000000000000000000" pitchFamily="2" charset="2"/>
              </a:rPr>
              <a:t>sprints</a:t>
            </a:r>
            <a:endParaRPr lang="de-DE" dirty="0">
              <a:sym typeface="Wingdings" panose="05000000000000000000" pitchFamily="2" charset="2"/>
            </a:endParaRPr>
          </a:p>
          <a:p>
            <a:endParaRPr lang="de-D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ym typeface="Wingdings" panose="05000000000000000000" pitchFamily="2" charset="2"/>
              </a:rPr>
              <a:t>MVP Minimum Viable </a:t>
            </a:r>
            <a:r>
              <a:rPr lang="de-DE" dirty="0" err="1">
                <a:sym typeface="Wingdings" panose="05000000000000000000" pitchFamily="2" charset="2"/>
              </a:rPr>
              <a:t>Product</a:t>
            </a:r>
            <a:r>
              <a:rPr lang="de-DE" dirty="0">
                <a:sym typeface="Wingdings" panose="05000000000000000000" pitchFamily="2" charset="2"/>
              </a:rPr>
              <a:t> – </a:t>
            </a:r>
            <a:r>
              <a:rPr lang="de-DE" dirty="0" err="1">
                <a:sym typeface="Wingdings" panose="05000000000000000000" pitchFamily="2" charset="2"/>
              </a:rPr>
              <a:t>Product</a:t>
            </a:r>
            <a:r>
              <a:rPr lang="de-DE" dirty="0">
                <a:sym typeface="Wingdings" panose="05000000000000000000" pitchFamily="2" charset="2"/>
              </a:rPr>
              <a:t> </a:t>
            </a:r>
            <a:r>
              <a:rPr lang="de-DE" dirty="0" err="1">
                <a:sym typeface="Wingdings" panose="05000000000000000000" pitchFamily="2" charset="2"/>
              </a:rPr>
              <a:t>that</a:t>
            </a:r>
            <a:r>
              <a:rPr lang="de-DE" dirty="0">
                <a:sym typeface="Wingdings" panose="05000000000000000000" pitchFamily="2" charset="2"/>
              </a:rPr>
              <a:t> </a:t>
            </a:r>
            <a:r>
              <a:rPr lang="de-DE" dirty="0" err="1">
                <a:sym typeface="Wingdings" panose="05000000000000000000" pitchFamily="2" charset="2"/>
              </a:rPr>
              <a:t>works</a:t>
            </a:r>
            <a:r>
              <a:rPr lang="de-DE" dirty="0">
                <a:sym typeface="Wingdings" panose="05000000000000000000" pitchFamily="2" charset="2"/>
              </a:rPr>
              <a:t> just </a:t>
            </a:r>
            <a:r>
              <a:rPr lang="de-DE" dirty="0" err="1">
                <a:sym typeface="Wingdings" panose="05000000000000000000" pitchFamily="2" charset="2"/>
              </a:rPr>
              <a:t>as</a:t>
            </a:r>
            <a:r>
              <a:rPr lang="de-DE" dirty="0">
                <a:sym typeface="Wingdings" panose="05000000000000000000" pitchFamily="2" charset="2"/>
              </a:rPr>
              <a:t> </a:t>
            </a:r>
            <a:r>
              <a:rPr lang="de-DE" dirty="0" err="1">
                <a:sym typeface="Wingdings" panose="05000000000000000000" pitchFamily="2" charset="2"/>
              </a:rPr>
              <a:t>agood</a:t>
            </a:r>
            <a:r>
              <a:rPr lang="de-DE" dirty="0">
                <a:sym typeface="Wingdings" panose="05000000000000000000" pitchFamily="2" charset="2"/>
              </a:rPr>
              <a:t> </a:t>
            </a:r>
            <a:r>
              <a:rPr lang="de-DE" dirty="0" err="1">
                <a:sym typeface="Wingdings" panose="05000000000000000000" pitchFamily="2" charset="2"/>
              </a:rPr>
              <a:t>that</a:t>
            </a:r>
            <a:r>
              <a:rPr lang="de-DE" dirty="0">
                <a:sym typeface="Wingdings" panose="05000000000000000000" pitchFamily="2" charset="2"/>
              </a:rPr>
              <a:t> a </a:t>
            </a:r>
            <a:r>
              <a:rPr lang="de-DE" dirty="0" err="1">
                <a:sym typeface="Wingdings" panose="05000000000000000000" pitchFamily="2" charset="2"/>
              </a:rPr>
              <a:t>customer</a:t>
            </a:r>
            <a:r>
              <a:rPr lang="de-DE" dirty="0">
                <a:sym typeface="Wingdings" panose="05000000000000000000" pitchFamily="2" charset="2"/>
              </a:rPr>
              <a:t> </a:t>
            </a:r>
            <a:r>
              <a:rPr lang="de-DE" dirty="0" err="1">
                <a:sym typeface="Wingdings" panose="05000000000000000000" pitchFamily="2" charset="2"/>
              </a:rPr>
              <a:t>can</a:t>
            </a:r>
            <a:r>
              <a:rPr lang="de-DE" dirty="0">
                <a:sym typeface="Wingdings" panose="05000000000000000000" pitchFamily="2" charset="2"/>
              </a:rPr>
              <a:t> </a:t>
            </a:r>
            <a:r>
              <a:rPr lang="de-DE" dirty="0" err="1">
                <a:sym typeface="Wingdings" panose="05000000000000000000" pitchFamily="2" charset="2"/>
              </a:rPr>
              <a:t>give</a:t>
            </a:r>
            <a:r>
              <a:rPr lang="de-DE" dirty="0">
                <a:sym typeface="Wingdings" panose="05000000000000000000" pitchFamily="2" charset="2"/>
              </a:rPr>
              <a:t> </a:t>
            </a:r>
            <a:r>
              <a:rPr lang="de-DE" dirty="0" err="1">
                <a:sym typeface="Wingdings" panose="05000000000000000000" pitchFamily="2" charset="2"/>
              </a:rPr>
              <a:t>valuable</a:t>
            </a:r>
            <a:r>
              <a:rPr lang="de-DE" dirty="0">
                <a:sym typeface="Wingdings" panose="05000000000000000000" pitchFamily="2" charset="2"/>
              </a:rPr>
              <a:t> </a:t>
            </a:r>
            <a:r>
              <a:rPr lang="de-DE" dirty="0" err="1">
                <a:sym typeface="Wingdings" panose="05000000000000000000" pitchFamily="2" charset="2"/>
              </a:rPr>
              <a:t>feedback</a:t>
            </a:r>
            <a:endParaRPr lang="de-DE" dirty="0"/>
          </a:p>
          <a:p>
            <a:endParaRPr lang="en-US" dirty="0"/>
          </a:p>
          <a:p>
            <a:endParaRPr lang="de-DE" dirty="0">
              <a:sym typeface="Wingdings" panose="05000000000000000000" pitchFamily="2" charset="2"/>
            </a:endParaRPr>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16</a:t>
            </a:fld>
            <a:endParaRPr lang="de-DE"/>
          </a:p>
        </p:txBody>
      </p:sp>
    </p:spTree>
    <p:extLst>
      <p:ext uri="{BB962C8B-B14F-4D97-AF65-F5344CB8AC3E}">
        <p14:creationId xmlns:p14="http://schemas.microsoft.com/office/powerpoint/2010/main" val="852761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A0C4A-F425-0CC5-CA88-2FB1E36F102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C550FDA-C842-823F-7EDF-9FD97C906A9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1034E53-465F-D592-6360-27CA032D38E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sym typeface="Wingdings" panose="05000000000000000000" pitchFamily="2" charset="2"/>
              </a:rPr>
              <a:t>Divided</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work</a:t>
            </a:r>
            <a:r>
              <a:rPr lang="de-DE" dirty="0">
                <a:sym typeface="Wingdings" panose="05000000000000000000" pitchFamily="2" charset="2"/>
              </a:rPr>
              <a:t> </a:t>
            </a:r>
            <a:r>
              <a:rPr lang="de-DE" dirty="0" err="1">
                <a:sym typeface="Wingdings" panose="05000000000000000000" pitchFamily="2" charset="2"/>
              </a:rPr>
              <a:t>into</a:t>
            </a:r>
            <a:r>
              <a:rPr lang="de-DE" dirty="0">
                <a:sym typeface="Wingdings" panose="05000000000000000000" pitchFamily="2" charset="2"/>
              </a:rPr>
              <a:t> </a:t>
            </a:r>
            <a:r>
              <a:rPr lang="de-DE" dirty="0" err="1">
                <a:sym typeface="Wingdings" panose="05000000000000000000" pitchFamily="2" charset="2"/>
              </a:rPr>
              <a:t>forntend</a:t>
            </a:r>
            <a:r>
              <a:rPr lang="de-DE" dirty="0">
                <a:sym typeface="Wingdings" panose="05000000000000000000" pitchFamily="2" charset="2"/>
              </a:rPr>
              <a:t>/ backend/ modle </a:t>
            </a:r>
            <a:r>
              <a:rPr lang="de-DE" dirty="0" err="1">
                <a:sym typeface="Wingdings" panose="05000000000000000000" pitchFamily="2" charset="2"/>
              </a:rPr>
              <a:t>training</a:t>
            </a:r>
            <a:r>
              <a:rPr lang="de-DE" dirty="0">
                <a:sym typeface="Wingdings" panose="05000000000000000000" pitchFamily="2" charset="2"/>
              </a:rPr>
              <a:t> </a:t>
            </a:r>
            <a:r>
              <a:rPr lang="de-DE" dirty="0" err="1">
                <a:sym typeface="Wingdings" panose="05000000000000000000" pitchFamily="2" charset="2"/>
              </a:rPr>
              <a:t>ensuring</a:t>
            </a:r>
            <a:r>
              <a:rPr lang="de-DE" dirty="0">
                <a:sym typeface="Wingdings" panose="05000000000000000000" pitchFamily="2" charset="2"/>
              </a:rPr>
              <a:t> </a:t>
            </a:r>
            <a:r>
              <a:rPr lang="de-DE" dirty="0" err="1">
                <a:sym typeface="Wingdings" panose="05000000000000000000" pitchFamily="2" charset="2"/>
              </a:rPr>
              <a:t>we</a:t>
            </a:r>
            <a:r>
              <a:rPr lang="de-DE" dirty="0">
                <a:sym typeface="Wingdings" panose="05000000000000000000" pitchFamily="2" charset="2"/>
              </a:rPr>
              <a:t> </a:t>
            </a:r>
            <a:r>
              <a:rPr lang="de-DE" dirty="0" err="1">
                <a:sym typeface="Wingdings" panose="05000000000000000000" pitchFamily="2" charset="2"/>
              </a:rPr>
              <a:t>have</a:t>
            </a:r>
            <a:r>
              <a:rPr lang="de-DE" dirty="0">
                <a:sym typeface="Wingdings" panose="05000000000000000000" pitchFamily="2" charset="2"/>
              </a:rPr>
              <a:t> </a:t>
            </a:r>
            <a:r>
              <a:rPr lang="de-DE" dirty="0" err="1">
                <a:sym typeface="Wingdings" panose="05000000000000000000" pitchFamily="2" charset="2"/>
              </a:rPr>
              <a:t>clear</a:t>
            </a:r>
            <a:r>
              <a:rPr lang="de-DE" dirty="0">
                <a:sym typeface="Wingdings" panose="05000000000000000000" pitchFamily="2" charset="2"/>
              </a:rPr>
              <a:t> </a:t>
            </a:r>
            <a:r>
              <a:rPr lang="de-DE" dirty="0" err="1">
                <a:sym typeface="Wingdings" panose="05000000000000000000" pitchFamily="2" charset="2"/>
              </a:rPr>
              <a:t>responsibilities</a:t>
            </a:r>
            <a:r>
              <a:rPr lang="de-DE" dirty="0">
                <a:sym typeface="Wingdings" panose="05000000000000000000" pitchFamily="2" charset="2"/>
              </a:rPr>
              <a:t> and </a:t>
            </a:r>
            <a:r>
              <a:rPr lang="de-DE" dirty="0" err="1">
                <a:sym typeface="Wingdings" panose="05000000000000000000" pitchFamily="2" charset="2"/>
              </a:rPr>
              <a:t>streamlining</a:t>
            </a:r>
            <a:r>
              <a:rPr lang="de-DE" dirty="0">
                <a:sym typeface="Wingdings" panose="05000000000000000000" pitchFamily="2" charset="2"/>
              </a:rPr>
              <a:t> </a:t>
            </a:r>
            <a:r>
              <a:rPr lang="de-DE" dirty="0" err="1">
                <a:sym typeface="Wingdings" panose="05000000000000000000" pitchFamily="2" charset="2"/>
              </a:rPr>
              <a:t>our</a:t>
            </a:r>
            <a:r>
              <a:rPr lang="de-DE" dirty="0">
                <a:sym typeface="Wingdings" panose="05000000000000000000" pitchFamily="2" charset="2"/>
              </a:rPr>
              <a:t> </a:t>
            </a:r>
            <a:r>
              <a:rPr lang="de-DE" dirty="0" err="1">
                <a:sym typeface="Wingdings" panose="05000000000000000000" pitchFamily="2" charset="2"/>
              </a:rPr>
              <a:t>workflow</a:t>
            </a:r>
            <a:endParaRPr lang="de-DE" dirty="0">
              <a:sym typeface="Wingdings" panose="05000000000000000000" pitchFamily="2" charset="2"/>
            </a:endParaRPr>
          </a:p>
          <a:p>
            <a:endParaRPr lang="en-US" dirty="0"/>
          </a:p>
          <a:p>
            <a:endParaRPr lang="de-DE" dirty="0">
              <a:sym typeface="Wingdings" panose="05000000000000000000" pitchFamily="2" charset="2"/>
            </a:endParaRPr>
          </a:p>
        </p:txBody>
      </p:sp>
      <p:sp>
        <p:nvSpPr>
          <p:cNvPr id="4" name="Datumsplatzhalter 3">
            <a:extLst>
              <a:ext uri="{FF2B5EF4-FFF2-40B4-BE49-F238E27FC236}">
                <a16:creationId xmlns:a16="http://schemas.microsoft.com/office/drawing/2014/main" id="{7327ACAA-00B9-8535-3CB9-ED02E996E51D}"/>
              </a:ext>
            </a:extLst>
          </p:cNvPr>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a:extLst>
              <a:ext uri="{FF2B5EF4-FFF2-40B4-BE49-F238E27FC236}">
                <a16:creationId xmlns:a16="http://schemas.microsoft.com/office/drawing/2014/main" id="{3C3F0481-E43B-3AA8-6D79-96853B8701FC}"/>
              </a:ext>
            </a:extLst>
          </p:cNvPr>
          <p:cNvSpPr>
            <a:spLocks noGrp="1"/>
          </p:cNvSpPr>
          <p:nvPr>
            <p:ph type="ftr" sz="quarter" idx="4"/>
          </p:nvPr>
        </p:nvSpPr>
        <p:spPr/>
        <p:txBody>
          <a:bodyPr/>
          <a:lstStyle/>
          <a:p>
            <a:r>
              <a:rPr lang="de-DE"/>
              <a:t>Fachbereich | Institut | Person</a:t>
            </a:r>
          </a:p>
        </p:txBody>
      </p:sp>
      <p:sp>
        <p:nvSpPr>
          <p:cNvPr id="6" name="Foliennummernplatzhalter 5">
            <a:extLst>
              <a:ext uri="{FF2B5EF4-FFF2-40B4-BE49-F238E27FC236}">
                <a16:creationId xmlns:a16="http://schemas.microsoft.com/office/drawing/2014/main" id="{04AA612F-3E8C-CB02-6249-BD3971A9BB5C}"/>
              </a:ext>
            </a:extLst>
          </p:cNvPr>
          <p:cNvSpPr>
            <a:spLocks noGrp="1"/>
          </p:cNvSpPr>
          <p:nvPr>
            <p:ph type="sldNum" sz="quarter" idx="5"/>
          </p:nvPr>
        </p:nvSpPr>
        <p:spPr/>
        <p:txBody>
          <a:bodyPr/>
          <a:lstStyle/>
          <a:p>
            <a:fld id="{0A89A431-735D-4157-B499-868DAC0D551C}" type="slidenum">
              <a:rPr lang="de-DE" smtClean="0"/>
              <a:pPr/>
              <a:t>17</a:t>
            </a:fld>
            <a:endParaRPr lang="de-DE"/>
          </a:p>
        </p:txBody>
      </p:sp>
    </p:spTree>
    <p:extLst>
      <p:ext uri="{BB962C8B-B14F-4D97-AF65-F5344CB8AC3E}">
        <p14:creationId xmlns:p14="http://schemas.microsoft.com/office/powerpoint/2010/main" val="2002606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18</a:t>
            </a:fld>
            <a:endParaRPr lang="de-DE"/>
          </a:p>
        </p:txBody>
      </p:sp>
    </p:spTree>
    <p:extLst>
      <p:ext uri="{BB962C8B-B14F-4D97-AF65-F5344CB8AC3E}">
        <p14:creationId xmlns:p14="http://schemas.microsoft.com/office/powerpoint/2010/main" val="59750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19</a:t>
            </a:fld>
            <a:endParaRPr lang="de-DE"/>
          </a:p>
        </p:txBody>
      </p:sp>
    </p:spTree>
    <p:extLst>
      <p:ext uri="{BB962C8B-B14F-4D97-AF65-F5344CB8AC3E}">
        <p14:creationId xmlns:p14="http://schemas.microsoft.com/office/powerpoint/2010/main" val="256776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en-US" dirty="0"/>
              <a:t>To do this, we first want to make a recap and introduce you to the peer review process and explain why we want to improve the workflow it. (Peer review process)</a:t>
            </a:r>
            <a:endParaRPr lang="de-DE" dirty="0"/>
          </a:p>
          <a:p>
            <a:pPr marL="228600" indent="-228600">
              <a:buAutoNum type="arabicPeriod"/>
            </a:pPr>
            <a:r>
              <a:rPr lang="en-US" dirty="0"/>
              <a:t>Next, we will talk about previous work and how it relates to this (Related work)</a:t>
            </a:r>
            <a:endParaRPr lang="en-US" dirty="0">
              <a:ea typeface="Calibri" panose="020F0502020204030204"/>
              <a:cs typeface="Calibri" panose="020F0502020204030204"/>
            </a:endParaRPr>
          </a:p>
          <a:p>
            <a:pPr marL="228600" indent="-228600">
              <a:buAutoNum type="arabicPeriod"/>
            </a:pPr>
            <a:r>
              <a:rPr lang="en-US" dirty="0"/>
              <a:t>Following this, we will present our product vision. (Hypothesis)</a:t>
            </a:r>
            <a:endParaRPr lang="en-US" dirty="0">
              <a:ea typeface="Calibri" panose="020F0502020204030204"/>
              <a:cs typeface="Calibri" panose="020F0502020204030204"/>
            </a:endParaRPr>
          </a:p>
          <a:p>
            <a:pPr marL="228600" indent="-228600">
              <a:buAutoNum type="arabicPeriod"/>
            </a:pPr>
            <a:r>
              <a:rPr lang="en-US" dirty="0"/>
              <a:t>After that, we will show how our app is built and how we distributed the work among our team members (Methods)</a:t>
            </a:r>
            <a:endParaRPr lang="en-US" dirty="0">
              <a:ea typeface="Calibri" panose="020F0502020204030204"/>
              <a:cs typeface="Calibri" panose="020F0502020204030204"/>
            </a:endParaRPr>
          </a:p>
          <a:p>
            <a:pPr marL="228600" indent="-228600">
              <a:buAutoNum type="arabicPeriod"/>
            </a:pPr>
            <a:r>
              <a:rPr lang="en-US" dirty="0"/>
              <a:t>Then comes the most important part. The AI part. We will show which models we used and how they work (analysis)</a:t>
            </a:r>
            <a:endParaRPr lang="en-US" dirty="0">
              <a:ea typeface="Calibri" panose="020F0502020204030204"/>
              <a:cs typeface="Calibri" panose="020F0502020204030204"/>
            </a:endParaRPr>
          </a:p>
          <a:p>
            <a:pPr marL="228600" indent="-228600">
              <a:buAutoNum type="arabicPeriod"/>
            </a:pPr>
            <a:r>
              <a:rPr lang="en-US" dirty="0"/>
              <a:t>Next, we'll give you a little insight into our current MVP (results)</a:t>
            </a:r>
            <a:endParaRPr lang="en-US" dirty="0">
              <a:ea typeface="Calibri" panose="020F0502020204030204"/>
              <a:cs typeface="Calibri" panose="020F0502020204030204"/>
            </a:endParaRPr>
          </a:p>
          <a:p>
            <a:pPr marL="228600" indent="-228600">
              <a:buAutoNum type="arabicPeriod"/>
            </a:pPr>
            <a:r>
              <a:rPr lang="en-US" dirty="0"/>
              <a:t>And finally, we will take a look at our remaining tasks</a:t>
            </a:r>
            <a:endParaRPr lang="en-US" dirty="0">
              <a:ea typeface="Calibri" panose="020F0502020204030204"/>
              <a:cs typeface="Calibri" panose="020F0502020204030204"/>
            </a:endParaRPr>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2</a:t>
            </a:fld>
            <a:endParaRPr lang="de-DE"/>
          </a:p>
        </p:txBody>
      </p:sp>
    </p:spTree>
    <p:extLst>
      <p:ext uri="{BB962C8B-B14F-4D97-AF65-F5344CB8AC3E}">
        <p14:creationId xmlns:p14="http://schemas.microsoft.com/office/powerpoint/2010/main" val="1305873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Lets take a look at our models..</a:t>
            </a:r>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22</a:t>
            </a:fld>
            <a:endParaRPr lang="de-DE"/>
          </a:p>
        </p:txBody>
      </p:sp>
    </p:spTree>
    <p:extLst>
      <p:ext uri="{BB962C8B-B14F-4D97-AF65-F5344CB8AC3E}">
        <p14:creationId xmlns:p14="http://schemas.microsoft.com/office/powerpoint/2010/main" val="80620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Here </a:t>
            </a:r>
            <a:r>
              <a:rPr lang="de-DE" dirty="0" err="1"/>
              <a:t>you</a:t>
            </a:r>
            <a:r>
              <a:rPr lang="de-DE" dirty="0"/>
              <a:t> </a:t>
            </a:r>
            <a:r>
              <a:rPr lang="de-DE" dirty="0" err="1"/>
              <a:t>can</a:t>
            </a:r>
            <a:r>
              <a:rPr lang="de-DE" dirty="0"/>
              <a:t> </a:t>
            </a:r>
            <a:r>
              <a:rPr lang="de-DE" dirty="0" err="1"/>
              <a:t>see</a:t>
            </a:r>
            <a:r>
              <a:rPr lang="de-DE" dirty="0"/>
              <a:t> </a:t>
            </a:r>
            <a:r>
              <a:rPr lang="de-DE" dirty="0" err="1"/>
              <a:t>why</a:t>
            </a:r>
            <a:r>
              <a:rPr lang="de-DE" dirty="0"/>
              <a:t> </a:t>
            </a:r>
            <a:r>
              <a:rPr lang="de-DE" dirty="0" err="1"/>
              <a:t>we</a:t>
            </a:r>
            <a:r>
              <a:rPr lang="de-DE" dirty="0"/>
              <a:t> </a:t>
            </a:r>
            <a:r>
              <a:rPr lang="de-DE" dirty="0" err="1"/>
              <a:t>are</a:t>
            </a:r>
            <a:r>
              <a:rPr lang="de-DE" dirty="0"/>
              <a:t> </a:t>
            </a:r>
            <a:r>
              <a:rPr lang="de-DE" dirty="0" err="1"/>
              <a:t>using</a:t>
            </a:r>
            <a:r>
              <a:rPr lang="de-DE" dirty="0"/>
              <a:t> </a:t>
            </a:r>
            <a:r>
              <a:rPr lang="de-DE" dirty="0" err="1"/>
              <a:t>two</a:t>
            </a:r>
            <a:r>
              <a:rPr lang="de-DE" dirty="0"/>
              <a:t> </a:t>
            </a:r>
            <a:r>
              <a:rPr lang="de-DE" dirty="0" err="1"/>
              <a:t>models</a:t>
            </a:r>
            <a:r>
              <a:rPr lang="de-DE" dirty="0"/>
              <a:t> </a:t>
            </a:r>
            <a:r>
              <a:rPr lang="de-DE" dirty="0" err="1"/>
              <a:t>for</a:t>
            </a:r>
            <a:r>
              <a:rPr lang="de-DE" dirty="0"/>
              <a:t> </a:t>
            </a:r>
            <a:r>
              <a:rPr lang="de-DE" dirty="0" err="1"/>
              <a:t>the</a:t>
            </a:r>
            <a:r>
              <a:rPr lang="de-DE" dirty="0"/>
              <a:t> </a:t>
            </a:r>
            <a:r>
              <a:rPr lang="de-DE" dirty="0" err="1"/>
              <a:t>request</a:t>
            </a:r>
            <a:r>
              <a:rPr lang="de-DE" dirty="0"/>
              <a:t> </a:t>
            </a:r>
            <a:r>
              <a:rPr lang="de-DE" dirty="0" err="1"/>
              <a:t>classification</a:t>
            </a:r>
            <a:endParaRPr lang="de-DE" dirty="0"/>
          </a:p>
          <a:p>
            <a:pPr marL="228600" indent="-228600">
              <a:buAutoNum type="arabicPeriod"/>
            </a:pPr>
            <a:r>
              <a:rPr lang="de-DE" dirty="0" err="1"/>
              <a:t>Classifing</a:t>
            </a:r>
            <a:r>
              <a:rPr lang="de-DE" dirty="0"/>
              <a:t> </a:t>
            </a:r>
            <a:r>
              <a:rPr lang="de-DE" dirty="0" err="1"/>
              <a:t>if</a:t>
            </a:r>
            <a:r>
              <a:rPr lang="de-DE" dirty="0"/>
              <a:t> a </a:t>
            </a:r>
            <a:r>
              <a:rPr lang="de-DE" dirty="0" err="1"/>
              <a:t>sentence</a:t>
            </a:r>
            <a:r>
              <a:rPr lang="de-DE" dirty="0"/>
              <a:t> </a:t>
            </a:r>
            <a:r>
              <a:rPr lang="de-DE" dirty="0" err="1"/>
              <a:t>can</a:t>
            </a:r>
            <a:r>
              <a:rPr lang="de-DE" dirty="0"/>
              <a:t> </a:t>
            </a:r>
            <a:r>
              <a:rPr lang="de-DE" dirty="0" err="1"/>
              <a:t>be</a:t>
            </a:r>
            <a:r>
              <a:rPr lang="de-DE" dirty="0"/>
              <a:t> </a:t>
            </a:r>
            <a:r>
              <a:rPr lang="de-DE" dirty="0" err="1"/>
              <a:t>categorized</a:t>
            </a:r>
            <a:r>
              <a:rPr lang="de-DE" dirty="0"/>
              <a:t> </a:t>
            </a:r>
            <a:r>
              <a:rPr lang="de-DE" dirty="0" err="1"/>
              <a:t>into</a:t>
            </a:r>
            <a:r>
              <a:rPr lang="de-DE" dirty="0"/>
              <a:t> a review </a:t>
            </a:r>
            <a:r>
              <a:rPr lang="de-DE" dirty="0" err="1"/>
              <a:t>action</a:t>
            </a:r>
            <a:r>
              <a:rPr lang="de-DE" dirty="0"/>
              <a:t> out </a:t>
            </a:r>
            <a:r>
              <a:rPr lang="de-DE" dirty="0" err="1"/>
              <a:t>of</a:t>
            </a:r>
            <a:r>
              <a:rPr lang="de-DE" dirty="0"/>
              <a:t> </a:t>
            </a:r>
            <a:r>
              <a:rPr lang="de-DE" dirty="0" err="1"/>
              <a:t>the</a:t>
            </a:r>
            <a:r>
              <a:rPr lang="de-DE" dirty="0"/>
              <a:t> 6 review </a:t>
            </a:r>
            <a:r>
              <a:rPr lang="de-DE" dirty="0" err="1"/>
              <a:t>actions</a:t>
            </a:r>
            <a:r>
              <a:rPr lang="de-DE" dirty="0"/>
              <a:t> </a:t>
            </a:r>
            <a:r>
              <a:rPr lang="de-DE" dirty="0" err="1"/>
              <a:t>we</a:t>
            </a:r>
            <a:r>
              <a:rPr lang="de-DE" dirty="0"/>
              <a:t> </a:t>
            </a:r>
            <a:r>
              <a:rPr lang="de-DE" dirty="0" err="1"/>
              <a:t>only</a:t>
            </a:r>
            <a:r>
              <a:rPr lang="de-DE" dirty="0"/>
              <a:t> </a:t>
            </a:r>
            <a:r>
              <a:rPr lang="de-DE" dirty="0" err="1"/>
              <a:t>want</a:t>
            </a:r>
            <a:r>
              <a:rPr lang="de-DE" dirty="0"/>
              <a:t> </a:t>
            </a:r>
            <a:r>
              <a:rPr lang="de-DE" dirty="0" err="1"/>
              <a:t>to</a:t>
            </a:r>
            <a:r>
              <a:rPr lang="de-DE" dirty="0"/>
              <a:t> </a:t>
            </a:r>
            <a:r>
              <a:rPr lang="de-DE" dirty="0" err="1"/>
              <a:t>know</a:t>
            </a:r>
            <a:r>
              <a:rPr lang="de-DE" dirty="0"/>
              <a:t> </a:t>
            </a:r>
            <a:r>
              <a:rPr lang="de-DE" dirty="0" err="1"/>
              <a:t>if</a:t>
            </a:r>
            <a:r>
              <a:rPr lang="de-DE" dirty="0"/>
              <a:t> a </a:t>
            </a:r>
            <a:r>
              <a:rPr lang="de-DE" dirty="0" err="1"/>
              <a:t>sentence</a:t>
            </a:r>
            <a:r>
              <a:rPr lang="de-DE" dirty="0"/>
              <a:t> </a:t>
            </a:r>
            <a:r>
              <a:rPr lang="de-DE" dirty="0" err="1"/>
              <a:t>is</a:t>
            </a:r>
            <a:r>
              <a:rPr lang="de-DE" dirty="0"/>
              <a:t> a </a:t>
            </a:r>
            <a:r>
              <a:rPr lang="de-DE" dirty="0" err="1"/>
              <a:t>reuqest</a:t>
            </a:r>
            <a:r>
              <a:rPr lang="de-DE" dirty="0"/>
              <a:t> (</a:t>
            </a:r>
            <a:r>
              <a:rPr lang="de-DE" dirty="0" err="1"/>
              <a:t>for</a:t>
            </a:r>
            <a:r>
              <a:rPr lang="de-DE" dirty="0"/>
              <a:t> </a:t>
            </a:r>
            <a:r>
              <a:rPr lang="de-DE" dirty="0" err="1"/>
              <a:t>information</a:t>
            </a:r>
            <a:r>
              <a:rPr lang="de-DE" dirty="0"/>
              <a:t>) (1 </a:t>
            </a:r>
            <a:r>
              <a:rPr lang="de-DE" dirty="0" err="1"/>
              <a:t>vs</a:t>
            </a:r>
            <a:r>
              <a:rPr lang="de-DE" dirty="0"/>
              <a:t> all).</a:t>
            </a:r>
          </a:p>
          <a:p>
            <a:pPr marL="228600" indent="-228600">
              <a:buAutoNum type="arabicPeriod"/>
            </a:pPr>
            <a:r>
              <a:rPr lang="de-DE" dirty="0"/>
              <a:t>The </a:t>
            </a:r>
            <a:r>
              <a:rPr lang="de-DE" dirty="0" err="1"/>
              <a:t>fine</a:t>
            </a:r>
            <a:r>
              <a:rPr lang="de-DE" dirty="0"/>
              <a:t> review </a:t>
            </a:r>
            <a:r>
              <a:rPr lang="de-DE" dirty="0" err="1"/>
              <a:t>actions</a:t>
            </a:r>
            <a:r>
              <a:rPr lang="de-DE" dirty="0"/>
              <a:t> </a:t>
            </a:r>
            <a:r>
              <a:rPr lang="de-DE" dirty="0" err="1"/>
              <a:t>subclassify</a:t>
            </a:r>
            <a:r>
              <a:rPr lang="de-DE" dirty="0"/>
              <a:t> </a:t>
            </a:r>
            <a:r>
              <a:rPr lang="de-DE" dirty="0" err="1"/>
              <a:t>the</a:t>
            </a:r>
            <a:r>
              <a:rPr lang="de-DE" dirty="0"/>
              <a:t> review </a:t>
            </a:r>
            <a:r>
              <a:rPr lang="de-DE" dirty="0" err="1"/>
              <a:t>actions</a:t>
            </a:r>
            <a:r>
              <a:rPr lang="de-DE" dirty="0"/>
              <a:t>. Out </a:t>
            </a:r>
            <a:r>
              <a:rPr lang="de-DE" dirty="0" err="1"/>
              <a:t>of</a:t>
            </a:r>
            <a:r>
              <a:rPr lang="de-DE" dirty="0"/>
              <a:t> </a:t>
            </a:r>
            <a:r>
              <a:rPr lang="de-DE" dirty="0" err="1"/>
              <a:t>the</a:t>
            </a:r>
            <a:r>
              <a:rPr lang="de-DE" dirty="0"/>
              <a:t> 10 </a:t>
            </a:r>
            <a:r>
              <a:rPr lang="de-DE" dirty="0" err="1"/>
              <a:t>only</a:t>
            </a:r>
            <a:r>
              <a:rPr lang="de-DE" dirty="0"/>
              <a:t> 6 </a:t>
            </a:r>
            <a:r>
              <a:rPr lang="de-DE" dirty="0" err="1"/>
              <a:t>labels</a:t>
            </a:r>
            <a:r>
              <a:rPr lang="de-DE" dirty="0"/>
              <a:t> </a:t>
            </a:r>
            <a:r>
              <a:rPr lang="de-DE" dirty="0" err="1"/>
              <a:t>are</a:t>
            </a:r>
            <a:r>
              <a:rPr lang="de-DE" dirty="0"/>
              <a:t> </a:t>
            </a:r>
            <a:r>
              <a:rPr lang="de-DE" dirty="0" err="1"/>
              <a:t>subcategories</a:t>
            </a:r>
            <a:r>
              <a:rPr lang="de-DE" dirty="0"/>
              <a:t> </a:t>
            </a:r>
            <a:r>
              <a:rPr lang="de-DE" dirty="0" err="1"/>
              <a:t>for</a:t>
            </a:r>
            <a:r>
              <a:rPr lang="de-DE" dirty="0"/>
              <a:t> </a:t>
            </a:r>
            <a:r>
              <a:rPr lang="de-DE" dirty="0" err="1"/>
              <a:t>requests</a:t>
            </a:r>
            <a:r>
              <a:rPr lang="de-DE" dirty="0"/>
              <a:t>. </a:t>
            </a:r>
            <a:r>
              <a:rPr lang="de-DE" dirty="0" err="1"/>
              <a:t>Then</a:t>
            </a:r>
            <a:r>
              <a:rPr lang="de-DE" dirty="0"/>
              <a:t> </a:t>
            </a:r>
            <a:r>
              <a:rPr lang="de-DE" dirty="0" err="1"/>
              <a:t>there</a:t>
            </a:r>
            <a:r>
              <a:rPr lang="de-DE" dirty="0"/>
              <a:t> </a:t>
            </a:r>
            <a:r>
              <a:rPr lang="de-DE" dirty="0" err="1"/>
              <a:t>are</a:t>
            </a:r>
            <a:r>
              <a:rPr lang="de-DE" dirty="0"/>
              <a:t> 3 </a:t>
            </a:r>
            <a:r>
              <a:rPr lang="de-DE" dirty="0" err="1"/>
              <a:t>more</a:t>
            </a:r>
            <a:r>
              <a:rPr lang="de-DE" dirty="0"/>
              <a:t> </a:t>
            </a:r>
            <a:r>
              <a:rPr lang="de-DE" dirty="0" err="1"/>
              <a:t>for</a:t>
            </a:r>
            <a:r>
              <a:rPr lang="de-DE" dirty="0"/>
              <a:t> </a:t>
            </a:r>
            <a:r>
              <a:rPr lang="de-DE" dirty="0" err="1"/>
              <a:t>subclassifying</a:t>
            </a:r>
            <a:r>
              <a:rPr lang="de-DE" dirty="0"/>
              <a:t> </a:t>
            </a:r>
            <a:r>
              <a:rPr lang="de-DE" dirty="0" err="1"/>
              <a:t>structuting</a:t>
            </a:r>
            <a:r>
              <a:rPr lang="de-DE" dirty="0"/>
              <a:t>. The </a:t>
            </a:r>
            <a:r>
              <a:rPr lang="de-DE" dirty="0" err="1"/>
              <a:t>other</a:t>
            </a:r>
            <a:r>
              <a:rPr lang="de-DE" dirty="0"/>
              <a:t> review </a:t>
            </a:r>
            <a:r>
              <a:rPr lang="de-DE" dirty="0" err="1"/>
              <a:t>actions</a:t>
            </a:r>
            <a:r>
              <a:rPr lang="de-DE" dirty="0"/>
              <a:t> </a:t>
            </a:r>
            <a:r>
              <a:rPr lang="de-DE" dirty="0" err="1"/>
              <a:t>cannot</a:t>
            </a:r>
            <a:r>
              <a:rPr lang="de-DE" dirty="0"/>
              <a:t> </a:t>
            </a:r>
            <a:r>
              <a:rPr lang="de-DE" dirty="0" err="1"/>
              <a:t>be</a:t>
            </a:r>
            <a:r>
              <a:rPr lang="de-DE" dirty="0"/>
              <a:t> </a:t>
            </a:r>
            <a:r>
              <a:rPr lang="de-DE" dirty="0" err="1"/>
              <a:t>subcategorized</a:t>
            </a:r>
            <a:r>
              <a:rPr lang="de-DE" dirty="0"/>
              <a:t>. </a:t>
            </a:r>
            <a:r>
              <a:rPr lang="de-DE" dirty="0" err="1"/>
              <a:t>Thats</a:t>
            </a:r>
            <a:r>
              <a:rPr lang="de-DE" dirty="0"/>
              <a:t> </a:t>
            </a:r>
            <a:r>
              <a:rPr lang="de-DE" dirty="0" err="1"/>
              <a:t>why</a:t>
            </a:r>
            <a:r>
              <a:rPr lang="de-DE" dirty="0"/>
              <a:t> </a:t>
            </a:r>
            <a:r>
              <a:rPr lang="de-DE" dirty="0" err="1"/>
              <a:t>there</a:t>
            </a:r>
            <a:r>
              <a:rPr lang="de-DE" dirty="0"/>
              <a:t> </a:t>
            </a:r>
            <a:r>
              <a:rPr lang="de-DE" dirty="0" err="1"/>
              <a:t>are</a:t>
            </a:r>
            <a:r>
              <a:rPr lang="de-DE" dirty="0"/>
              <a:t> so </a:t>
            </a:r>
            <a:r>
              <a:rPr lang="de-DE" dirty="0" err="1"/>
              <a:t>many</a:t>
            </a:r>
            <a:r>
              <a:rPr lang="de-DE" dirty="0"/>
              <a:t> None </a:t>
            </a:r>
            <a:r>
              <a:rPr lang="de-DE" dirty="0" err="1"/>
              <a:t>labels</a:t>
            </a:r>
            <a:r>
              <a:rPr lang="de-DE" dirty="0"/>
              <a:t> </a:t>
            </a:r>
            <a:r>
              <a:rPr lang="de-DE" dirty="0" err="1"/>
              <a:t>for</a:t>
            </a:r>
            <a:r>
              <a:rPr lang="de-DE" dirty="0"/>
              <a:t> </a:t>
            </a:r>
            <a:r>
              <a:rPr lang="de-DE" dirty="0" err="1"/>
              <a:t>the</a:t>
            </a:r>
            <a:r>
              <a:rPr lang="de-DE" dirty="0"/>
              <a:t> None </a:t>
            </a:r>
            <a:r>
              <a:rPr lang="de-DE" dirty="0" err="1"/>
              <a:t>actions</a:t>
            </a:r>
            <a:r>
              <a:rPr lang="de-DE" dirty="0"/>
              <a:t>.</a:t>
            </a:r>
          </a:p>
          <a:p>
            <a:pPr marL="228600" indent="-228600">
              <a:buAutoNum type="arabicPeriod"/>
            </a:pPr>
            <a:r>
              <a:rPr lang="de-DE" dirty="0" err="1"/>
              <a:t>To</a:t>
            </a:r>
            <a:r>
              <a:rPr lang="de-DE" dirty="0"/>
              <a:t> </a:t>
            </a:r>
            <a:r>
              <a:rPr lang="de-DE" dirty="0" err="1"/>
              <a:t>sum</a:t>
            </a:r>
            <a:r>
              <a:rPr lang="de-DE" dirty="0"/>
              <a:t> </a:t>
            </a:r>
            <a:r>
              <a:rPr lang="de-DE" dirty="0" err="1"/>
              <a:t>up</a:t>
            </a:r>
            <a:r>
              <a:rPr lang="de-DE" dirty="0"/>
              <a:t>: </a:t>
            </a:r>
            <a:r>
              <a:rPr lang="de-DE" dirty="0" err="1"/>
              <a:t>first</a:t>
            </a:r>
            <a:r>
              <a:rPr lang="de-DE" dirty="0"/>
              <a:t> </a:t>
            </a:r>
            <a:r>
              <a:rPr lang="de-DE" dirty="0" err="1"/>
              <a:t>we</a:t>
            </a:r>
            <a:r>
              <a:rPr lang="de-DE" dirty="0"/>
              <a:t> do a </a:t>
            </a:r>
            <a:r>
              <a:rPr lang="de-DE" dirty="0" err="1"/>
              <a:t>binary</a:t>
            </a:r>
            <a:r>
              <a:rPr lang="de-DE" dirty="0"/>
              <a:t> </a:t>
            </a:r>
            <a:r>
              <a:rPr lang="de-DE" dirty="0" err="1"/>
              <a:t>classification</a:t>
            </a:r>
            <a:r>
              <a:rPr lang="de-DE" dirty="0"/>
              <a:t> </a:t>
            </a:r>
            <a:r>
              <a:rPr lang="de-DE" dirty="0" err="1"/>
              <a:t>if</a:t>
            </a:r>
            <a:r>
              <a:rPr lang="de-DE" dirty="0"/>
              <a:t> a </a:t>
            </a:r>
            <a:r>
              <a:rPr lang="de-DE" dirty="0" err="1"/>
              <a:t>sentence</a:t>
            </a:r>
            <a:r>
              <a:rPr lang="de-DE" dirty="0"/>
              <a:t> </a:t>
            </a:r>
            <a:r>
              <a:rPr lang="de-DE" dirty="0" err="1"/>
              <a:t>is</a:t>
            </a:r>
            <a:r>
              <a:rPr lang="de-DE" dirty="0"/>
              <a:t> a </a:t>
            </a:r>
            <a:r>
              <a:rPr lang="de-DE" dirty="0" err="1"/>
              <a:t>request</a:t>
            </a:r>
            <a:r>
              <a:rPr lang="de-DE" dirty="0"/>
              <a:t> </a:t>
            </a:r>
            <a:r>
              <a:rPr lang="de-DE" dirty="0" err="1"/>
              <a:t>or</a:t>
            </a:r>
            <a:r>
              <a:rPr lang="de-DE" dirty="0"/>
              <a:t> not. Second </a:t>
            </a:r>
            <a:r>
              <a:rPr lang="de-DE" dirty="0" err="1"/>
              <a:t>step</a:t>
            </a:r>
            <a:r>
              <a:rPr lang="de-DE" dirty="0"/>
              <a:t> </a:t>
            </a:r>
            <a:r>
              <a:rPr lang="de-DE" dirty="0" err="1"/>
              <a:t>for</a:t>
            </a:r>
            <a:r>
              <a:rPr lang="de-DE" dirty="0"/>
              <a:t> </a:t>
            </a:r>
            <a:r>
              <a:rPr lang="de-DE" dirty="0" err="1"/>
              <a:t>those</a:t>
            </a:r>
            <a:r>
              <a:rPr lang="de-DE" dirty="0"/>
              <a:t> </a:t>
            </a:r>
            <a:r>
              <a:rPr lang="de-DE" dirty="0" err="1"/>
              <a:t>sentences</a:t>
            </a:r>
            <a:r>
              <a:rPr lang="de-DE" dirty="0"/>
              <a:t> </a:t>
            </a:r>
            <a:r>
              <a:rPr lang="de-DE" dirty="0" err="1"/>
              <a:t>classified</a:t>
            </a:r>
            <a:r>
              <a:rPr lang="de-DE" dirty="0"/>
              <a:t> </a:t>
            </a:r>
            <a:r>
              <a:rPr lang="de-DE" dirty="0" err="1"/>
              <a:t>as</a:t>
            </a:r>
            <a:r>
              <a:rPr lang="de-DE" dirty="0"/>
              <a:t> </a:t>
            </a:r>
            <a:r>
              <a:rPr lang="de-DE" dirty="0" err="1"/>
              <a:t>request</a:t>
            </a:r>
            <a:r>
              <a:rPr lang="de-DE" dirty="0"/>
              <a:t> </a:t>
            </a:r>
            <a:r>
              <a:rPr lang="de-DE" dirty="0" err="1"/>
              <a:t>we</a:t>
            </a:r>
            <a:r>
              <a:rPr lang="de-DE" dirty="0"/>
              <a:t> do </a:t>
            </a:r>
            <a:r>
              <a:rPr lang="de-DE" dirty="0" err="1"/>
              <a:t>second</a:t>
            </a:r>
            <a:r>
              <a:rPr lang="de-DE" dirty="0"/>
              <a:t> </a:t>
            </a:r>
            <a:r>
              <a:rPr lang="de-DE" dirty="0" err="1"/>
              <a:t>classification</a:t>
            </a:r>
            <a:r>
              <a:rPr lang="de-DE" dirty="0"/>
              <a:t> </a:t>
            </a:r>
            <a:r>
              <a:rPr lang="de-DE" dirty="0" err="1"/>
              <a:t>for</a:t>
            </a:r>
            <a:r>
              <a:rPr lang="de-DE" dirty="0"/>
              <a:t> </a:t>
            </a:r>
            <a:r>
              <a:rPr lang="de-DE" dirty="0" err="1"/>
              <a:t>the</a:t>
            </a:r>
            <a:r>
              <a:rPr lang="de-DE" dirty="0"/>
              <a:t> </a:t>
            </a:r>
            <a:r>
              <a:rPr lang="de-DE" dirty="0" err="1"/>
              <a:t>subtype</a:t>
            </a:r>
            <a:r>
              <a:rPr lang="de-DE" dirty="0"/>
              <a:t> </a:t>
            </a:r>
            <a:r>
              <a:rPr lang="de-DE" dirty="0" err="1"/>
              <a:t>of</a:t>
            </a:r>
            <a:r>
              <a:rPr lang="de-DE" dirty="0"/>
              <a:t> </a:t>
            </a:r>
            <a:r>
              <a:rPr lang="de-DE" dirty="0" err="1"/>
              <a:t>the</a:t>
            </a:r>
            <a:r>
              <a:rPr lang="de-DE" dirty="0"/>
              <a:t> </a:t>
            </a:r>
            <a:r>
              <a:rPr lang="de-DE" dirty="0" err="1"/>
              <a:t>request</a:t>
            </a:r>
            <a:r>
              <a:rPr lang="de-DE" dirty="0"/>
              <a:t>. </a:t>
            </a:r>
          </a:p>
          <a:p>
            <a:pPr marL="228600" indent="-228600">
              <a:buAutoNum type="arabicPeriod"/>
            </a:pPr>
            <a:endParaRPr lang="de-DE" dirty="0"/>
          </a:p>
          <a:p>
            <a:pPr marL="0" indent="0">
              <a:buNone/>
            </a:pPr>
            <a:r>
              <a:rPr lang="de-DE" dirty="0" err="1"/>
              <a:t>One</a:t>
            </a:r>
            <a:r>
              <a:rPr lang="de-DE" dirty="0"/>
              <a:t> </a:t>
            </a:r>
            <a:r>
              <a:rPr lang="de-DE" dirty="0" err="1"/>
              <a:t>of</a:t>
            </a:r>
            <a:r>
              <a:rPr lang="de-DE" dirty="0"/>
              <a:t> </a:t>
            </a:r>
            <a:r>
              <a:rPr lang="de-DE" dirty="0" err="1"/>
              <a:t>the</a:t>
            </a:r>
            <a:r>
              <a:rPr lang="de-DE" dirty="0"/>
              <a:t> </a:t>
            </a:r>
            <a:r>
              <a:rPr lang="de-DE" dirty="0" err="1"/>
              <a:t>problems</a:t>
            </a:r>
            <a:r>
              <a:rPr lang="de-DE" dirty="0"/>
              <a:t>: lack </a:t>
            </a:r>
            <a:r>
              <a:rPr lang="de-DE" dirty="0" err="1"/>
              <a:t>of</a:t>
            </a:r>
            <a:r>
              <a:rPr lang="de-DE" dirty="0"/>
              <a:t> </a:t>
            </a:r>
            <a:r>
              <a:rPr lang="de-DE" dirty="0" err="1"/>
              <a:t>data</a:t>
            </a:r>
            <a:r>
              <a:rPr lang="de-DE" dirty="0"/>
              <a:t> </a:t>
            </a:r>
            <a:r>
              <a:rPr lang="de-DE" dirty="0" err="1"/>
              <a:t>points</a:t>
            </a:r>
            <a:r>
              <a:rPr lang="de-DE" dirty="0"/>
              <a:t> </a:t>
            </a:r>
            <a:r>
              <a:rPr lang="de-DE" dirty="0" err="1"/>
              <a:t>for</a:t>
            </a:r>
            <a:r>
              <a:rPr lang="de-DE" dirty="0"/>
              <a:t> </a:t>
            </a:r>
            <a:r>
              <a:rPr lang="de-DE" dirty="0" err="1"/>
              <a:t>the</a:t>
            </a:r>
            <a:r>
              <a:rPr lang="de-DE" dirty="0"/>
              <a:t> </a:t>
            </a:r>
            <a:r>
              <a:rPr lang="de-DE" dirty="0" err="1"/>
              <a:t>fine</a:t>
            </a:r>
            <a:r>
              <a:rPr lang="de-DE" dirty="0"/>
              <a:t> </a:t>
            </a:r>
            <a:r>
              <a:rPr lang="de-DE" dirty="0" err="1"/>
              <a:t>request</a:t>
            </a:r>
            <a:r>
              <a:rPr lang="de-DE" dirty="0"/>
              <a:t> </a:t>
            </a:r>
            <a:r>
              <a:rPr lang="de-DE" dirty="0" err="1"/>
              <a:t>classification</a:t>
            </a:r>
            <a:endParaRPr lang="de-DE" dirty="0"/>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23</a:t>
            </a:fld>
            <a:endParaRPr lang="de-DE"/>
          </a:p>
        </p:txBody>
      </p:sp>
    </p:spTree>
    <p:extLst>
      <p:ext uri="{BB962C8B-B14F-4D97-AF65-F5344CB8AC3E}">
        <p14:creationId xmlns:p14="http://schemas.microsoft.com/office/powerpoint/2010/main" val="2767861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Binary </a:t>
            </a:r>
            <a:r>
              <a:rPr lang="de-DE" err="1"/>
              <a:t>prediction</a:t>
            </a:r>
            <a:r>
              <a:rPr lang="de-DE"/>
              <a:t> </a:t>
            </a:r>
            <a:r>
              <a:rPr lang="de-DE" err="1"/>
              <a:t>using</a:t>
            </a:r>
            <a:r>
              <a:rPr lang="de-DE"/>
              <a:t> BERT-base-uncased</a:t>
            </a:r>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24</a:t>
            </a:fld>
            <a:endParaRPr lang="de-DE"/>
          </a:p>
        </p:txBody>
      </p:sp>
    </p:spTree>
    <p:extLst>
      <p:ext uri="{BB962C8B-B14F-4D97-AF65-F5344CB8AC3E}">
        <p14:creationId xmlns:p14="http://schemas.microsoft.com/office/powerpoint/2010/main" val="1082185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Resamling</a:t>
            </a:r>
            <a:r>
              <a:rPr lang="de-DE" dirty="0"/>
              <a:t>: As </a:t>
            </a:r>
            <a:r>
              <a:rPr lang="de-DE" dirty="0" err="1"/>
              <a:t>some</a:t>
            </a:r>
            <a:r>
              <a:rPr lang="de-DE" dirty="0"/>
              <a:t> </a:t>
            </a:r>
            <a:r>
              <a:rPr lang="de-DE" dirty="0" err="1"/>
              <a:t>classes</a:t>
            </a:r>
            <a:r>
              <a:rPr lang="de-DE" dirty="0"/>
              <a:t> </a:t>
            </a:r>
            <a:r>
              <a:rPr lang="de-DE" dirty="0" err="1"/>
              <a:t>are</a:t>
            </a:r>
            <a:r>
              <a:rPr lang="de-DE" dirty="0"/>
              <a:t> dominant </a:t>
            </a:r>
            <a:r>
              <a:rPr lang="de-DE" dirty="0" err="1"/>
              <a:t>while</a:t>
            </a:r>
            <a:r>
              <a:rPr lang="de-DE" dirty="0"/>
              <a:t> </a:t>
            </a:r>
            <a:r>
              <a:rPr lang="de-DE" dirty="0" err="1"/>
              <a:t>others</a:t>
            </a:r>
            <a:r>
              <a:rPr lang="de-DE" dirty="0"/>
              <a:t> </a:t>
            </a:r>
            <a:r>
              <a:rPr lang="de-DE" dirty="0" err="1"/>
              <a:t>can</a:t>
            </a:r>
            <a:r>
              <a:rPr lang="de-DE" dirty="0"/>
              <a:t> </a:t>
            </a:r>
            <a:r>
              <a:rPr lang="de-DE" dirty="0" err="1"/>
              <a:t>be</a:t>
            </a:r>
            <a:r>
              <a:rPr lang="de-DE" dirty="0"/>
              <a:t> </a:t>
            </a:r>
            <a:r>
              <a:rPr lang="de-DE" dirty="0" err="1"/>
              <a:t>found</a:t>
            </a:r>
            <a:r>
              <a:rPr lang="de-DE" dirty="0"/>
              <a:t> </a:t>
            </a:r>
            <a:r>
              <a:rPr lang="de-DE" dirty="0" err="1"/>
              <a:t>rarely</a:t>
            </a:r>
            <a:endParaRPr lang="de-DE" dirty="0"/>
          </a:p>
          <a:p>
            <a:endParaRPr lang="de-DE" dirty="0"/>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26</a:t>
            </a:fld>
            <a:endParaRPr lang="de-DE"/>
          </a:p>
        </p:txBody>
      </p:sp>
    </p:spTree>
    <p:extLst>
      <p:ext uri="{BB962C8B-B14F-4D97-AF65-F5344CB8AC3E}">
        <p14:creationId xmlns:p14="http://schemas.microsoft.com/office/powerpoint/2010/main" val="2785531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64211-3A8B-A522-D3FE-12BDB0B5BE1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B25EFD0-6EC5-F03D-32A6-888A4A457EB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23CF26B-DD51-A194-6636-16354908296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Resamling</a:t>
            </a:r>
            <a:r>
              <a:rPr lang="de-DE" dirty="0"/>
              <a:t>: As </a:t>
            </a:r>
            <a:r>
              <a:rPr lang="de-DE" dirty="0" err="1"/>
              <a:t>some</a:t>
            </a:r>
            <a:r>
              <a:rPr lang="de-DE" dirty="0"/>
              <a:t> </a:t>
            </a:r>
            <a:r>
              <a:rPr lang="de-DE" dirty="0" err="1"/>
              <a:t>classes</a:t>
            </a:r>
            <a:r>
              <a:rPr lang="de-DE" dirty="0"/>
              <a:t> </a:t>
            </a:r>
            <a:r>
              <a:rPr lang="de-DE" dirty="0" err="1"/>
              <a:t>are</a:t>
            </a:r>
            <a:r>
              <a:rPr lang="de-DE" dirty="0"/>
              <a:t> dominant </a:t>
            </a:r>
            <a:r>
              <a:rPr lang="de-DE" dirty="0" err="1"/>
              <a:t>while</a:t>
            </a:r>
            <a:r>
              <a:rPr lang="de-DE" dirty="0"/>
              <a:t> </a:t>
            </a:r>
            <a:r>
              <a:rPr lang="de-DE" dirty="0" err="1"/>
              <a:t>others</a:t>
            </a:r>
            <a:r>
              <a:rPr lang="de-DE" dirty="0"/>
              <a:t> </a:t>
            </a:r>
            <a:r>
              <a:rPr lang="de-DE" dirty="0" err="1"/>
              <a:t>can</a:t>
            </a:r>
            <a:r>
              <a:rPr lang="de-DE" dirty="0"/>
              <a:t> </a:t>
            </a:r>
            <a:r>
              <a:rPr lang="de-DE" dirty="0" err="1"/>
              <a:t>be</a:t>
            </a:r>
            <a:r>
              <a:rPr lang="de-DE" dirty="0"/>
              <a:t> </a:t>
            </a:r>
            <a:r>
              <a:rPr lang="de-DE" dirty="0" err="1"/>
              <a:t>found</a:t>
            </a:r>
            <a:r>
              <a:rPr lang="de-DE" dirty="0"/>
              <a:t> </a:t>
            </a:r>
            <a:r>
              <a:rPr lang="de-DE" dirty="0" err="1"/>
              <a:t>rarely</a:t>
            </a:r>
            <a:endParaRPr lang="de-DE" dirty="0"/>
          </a:p>
          <a:p>
            <a:endParaRPr lang="de-DE" dirty="0"/>
          </a:p>
        </p:txBody>
      </p:sp>
      <p:sp>
        <p:nvSpPr>
          <p:cNvPr id="4" name="Datumsplatzhalter 3">
            <a:extLst>
              <a:ext uri="{FF2B5EF4-FFF2-40B4-BE49-F238E27FC236}">
                <a16:creationId xmlns:a16="http://schemas.microsoft.com/office/drawing/2014/main" id="{4640903B-3C76-B327-AA23-D8A19EC48FB4}"/>
              </a:ext>
            </a:extLst>
          </p:cNvPr>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a:extLst>
              <a:ext uri="{FF2B5EF4-FFF2-40B4-BE49-F238E27FC236}">
                <a16:creationId xmlns:a16="http://schemas.microsoft.com/office/drawing/2014/main" id="{A9C64F2B-1F15-E321-5B55-9C19262EB159}"/>
              </a:ext>
            </a:extLst>
          </p:cNvPr>
          <p:cNvSpPr>
            <a:spLocks noGrp="1"/>
          </p:cNvSpPr>
          <p:nvPr>
            <p:ph type="ftr" sz="quarter" idx="4"/>
          </p:nvPr>
        </p:nvSpPr>
        <p:spPr/>
        <p:txBody>
          <a:bodyPr/>
          <a:lstStyle/>
          <a:p>
            <a:r>
              <a:rPr lang="de-DE"/>
              <a:t>Fachbereich | Institut | Person</a:t>
            </a:r>
          </a:p>
        </p:txBody>
      </p:sp>
      <p:sp>
        <p:nvSpPr>
          <p:cNvPr id="6" name="Foliennummernplatzhalter 5">
            <a:extLst>
              <a:ext uri="{FF2B5EF4-FFF2-40B4-BE49-F238E27FC236}">
                <a16:creationId xmlns:a16="http://schemas.microsoft.com/office/drawing/2014/main" id="{C3A2DF4D-5095-BFF9-0F67-CE1055169891}"/>
              </a:ext>
            </a:extLst>
          </p:cNvPr>
          <p:cNvSpPr>
            <a:spLocks noGrp="1"/>
          </p:cNvSpPr>
          <p:nvPr>
            <p:ph type="sldNum" sz="quarter" idx="5"/>
          </p:nvPr>
        </p:nvSpPr>
        <p:spPr/>
        <p:txBody>
          <a:bodyPr/>
          <a:lstStyle/>
          <a:p>
            <a:fld id="{0A89A431-735D-4157-B499-868DAC0D551C}" type="slidenum">
              <a:rPr lang="de-DE" smtClean="0"/>
              <a:pPr/>
              <a:t>27</a:t>
            </a:fld>
            <a:endParaRPr lang="de-DE"/>
          </a:p>
        </p:txBody>
      </p:sp>
    </p:spTree>
    <p:extLst>
      <p:ext uri="{BB962C8B-B14F-4D97-AF65-F5344CB8AC3E}">
        <p14:creationId xmlns:p14="http://schemas.microsoft.com/office/powerpoint/2010/main" val="4118100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29</a:t>
            </a:fld>
            <a:endParaRPr lang="de-DE"/>
          </a:p>
        </p:txBody>
      </p:sp>
    </p:spTree>
    <p:extLst>
      <p:ext uri="{BB962C8B-B14F-4D97-AF65-F5344CB8AC3E}">
        <p14:creationId xmlns:p14="http://schemas.microsoft.com/office/powerpoint/2010/main" val="3938535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37</a:t>
            </a:fld>
            <a:endParaRPr lang="de-DE"/>
          </a:p>
        </p:txBody>
      </p:sp>
    </p:spTree>
    <p:extLst>
      <p:ext uri="{BB962C8B-B14F-4D97-AF65-F5344CB8AC3E}">
        <p14:creationId xmlns:p14="http://schemas.microsoft.com/office/powerpoint/2010/main" val="3654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ea typeface="Calibri"/>
                <a:cs typeface="Calibri"/>
              </a:rPr>
              <a:t>Lets start with problem </a:t>
            </a:r>
            <a:r>
              <a:rPr lang="en-US" err="1">
                <a:ea typeface="Calibri"/>
                <a:cs typeface="Calibri"/>
              </a:rPr>
              <a:t>definiton</a:t>
            </a:r>
            <a:r>
              <a:rPr lang="en-US">
                <a:ea typeface="Calibri"/>
                <a:cs typeface="Calibri"/>
              </a:rPr>
              <a:t>:</a:t>
            </a:r>
          </a:p>
          <a:p>
            <a:endParaRPr lang="en-US">
              <a:ea typeface="Calibri"/>
              <a:cs typeface="Calibri"/>
            </a:endParaRPr>
          </a:p>
          <a:p>
            <a:r>
              <a:rPr lang="en-US">
                <a:ea typeface="Calibri"/>
                <a:cs typeface="Calibri"/>
              </a:rPr>
              <a:t>State of the Art today is that before a paper gets published it need to be handed in to a journal/conference.</a:t>
            </a:r>
            <a:endParaRPr lang="en-US"/>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3</a:t>
            </a:fld>
            <a:endParaRPr lang="de-DE"/>
          </a:p>
        </p:txBody>
      </p:sp>
    </p:spTree>
    <p:extLst>
      <p:ext uri="{BB962C8B-B14F-4D97-AF65-F5344CB8AC3E}">
        <p14:creationId xmlns:p14="http://schemas.microsoft.com/office/powerpoint/2010/main" val="2173919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ea typeface="Calibri"/>
                <a:cs typeface="Calibri"/>
              </a:rPr>
              <a:t>At the beginning of this process people submit papers to a conference / journal.</a:t>
            </a:r>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4</a:t>
            </a:fld>
            <a:endParaRPr lang="de-DE"/>
          </a:p>
        </p:txBody>
      </p:sp>
    </p:spTree>
    <p:extLst>
      <p:ext uri="{BB962C8B-B14F-4D97-AF65-F5344CB8AC3E}">
        <p14:creationId xmlns:p14="http://schemas.microsoft.com/office/powerpoint/2010/main" val="785382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Then some experts in the field of the paper review this paper and give some comments on it. The number of reviewers is variable, but in this picture we have shown 3 as an example.</a:t>
            </a:r>
            <a:endParaRPr lang="de-DE"/>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5</a:t>
            </a:fld>
            <a:endParaRPr lang="de-DE"/>
          </a:p>
        </p:txBody>
      </p:sp>
    </p:spTree>
    <p:extLst>
      <p:ext uri="{BB962C8B-B14F-4D97-AF65-F5344CB8AC3E}">
        <p14:creationId xmlns:p14="http://schemas.microsoft.com/office/powerpoint/2010/main" val="1375155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 finally decide whether the work is accepted and published, a so-called meta-reviewer collects all the information and makes a decision.</a:t>
            </a:r>
            <a:endParaRPr lang="de-DE" dirty="0"/>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6</a:t>
            </a:fld>
            <a:endParaRPr lang="de-DE"/>
          </a:p>
        </p:txBody>
      </p:sp>
    </p:spTree>
    <p:extLst>
      <p:ext uri="{BB962C8B-B14F-4D97-AF65-F5344CB8AC3E}">
        <p14:creationId xmlns:p14="http://schemas.microsoft.com/office/powerpoint/2010/main" val="4177605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ea typeface="Calibri"/>
              <a:cs typeface="Calibri"/>
            </a:endParaRPr>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7</a:t>
            </a:fld>
            <a:endParaRPr lang="de-DE"/>
          </a:p>
        </p:txBody>
      </p:sp>
    </p:spTree>
    <p:extLst>
      <p:ext uri="{BB962C8B-B14F-4D97-AF65-F5344CB8AC3E}">
        <p14:creationId xmlns:p14="http://schemas.microsoft.com/office/powerpoint/2010/main" val="2149790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Even </a:t>
            </a:r>
            <a:r>
              <a:rPr lang="de-DE" err="1"/>
              <a:t>though</a:t>
            </a:r>
            <a:r>
              <a:rPr lang="de-DE"/>
              <a:t> </a:t>
            </a:r>
            <a:r>
              <a:rPr lang="de-DE" err="1"/>
              <a:t>this</a:t>
            </a:r>
            <a:r>
              <a:rPr lang="de-DE"/>
              <a:t> </a:t>
            </a:r>
            <a:r>
              <a:rPr lang="de-DE" err="1"/>
              <a:t>is</a:t>
            </a:r>
            <a:r>
              <a:rPr lang="de-DE"/>
              <a:t> </a:t>
            </a:r>
            <a:r>
              <a:rPr lang="de-DE" err="1"/>
              <a:t>already</a:t>
            </a:r>
            <a:r>
              <a:rPr lang="de-DE"/>
              <a:t> </a:t>
            </a:r>
            <a:r>
              <a:rPr lang="de-DE" err="1"/>
              <a:t>demanding</a:t>
            </a:r>
            <a:r>
              <a:rPr lang="de-DE"/>
              <a:t>, a </a:t>
            </a:r>
            <a:r>
              <a:rPr lang="de-DE" err="1"/>
              <a:t>meta</a:t>
            </a:r>
            <a:r>
              <a:rPr lang="de-DE"/>
              <a:t> </a:t>
            </a:r>
            <a:r>
              <a:rPr lang="de-DE" err="1"/>
              <a:t>reviewer</a:t>
            </a:r>
            <a:r>
              <a:rPr lang="de-DE"/>
              <a:t> </a:t>
            </a:r>
            <a:r>
              <a:rPr lang="de-DE" err="1"/>
              <a:t>usually</a:t>
            </a:r>
            <a:r>
              <a:rPr lang="de-DE"/>
              <a:t> </a:t>
            </a:r>
            <a:r>
              <a:rPr lang="de-DE" b="1" err="1"/>
              <a:t>decides</a:t>
            </a:r>
            <a:r>
              <a:rPr lang="de-DE" b="1"/>
              <a:t> </a:t>
            </a:r>
            <a:r>
              <a:rPr lang="de-DE"/>
              <a:t>on </a:t>
            </a:r>
            <a:r>
              <a:rPr lang="de-DE" err="1"/>
              <a:t>several</a:t>
            </a:r>
            <a:r>
              <a:rPr lang="de-DE"/>
              <a:t> </a:t>
            </a:r>
            <a:r>
              <a:rPr lang="de-DE" err="1"/>
              <a:t>papers</a:t>
            </a:r>
            <a:r>
              <a:rPr lang="de-DE"/>
              <a:t> and </a:t>
            </a:r>
            <a:r>
              <a:rPr lang="de-DE" err="1"/>
              <a:t>has</a:t>
            </a:r>
            <a:r>
              <a:rPr lang="de-DE"/>
              <a:t> </a:t>
            </a:r>
            <a:r>
              <a:rPr lang="de-DE" err="1"/>
              <a:t>to</a:t>
            </a:r>
            <a:r>
              <a:rPr lang="de-DE"/>
              <a:t> </a:t>
            </a:r>
            <a:r>
              <a:rPr lang="de-DE" err="1"/>
              <a:t>read</a:t>
            </a:r>
            <a:r>
              <a:rPr lang="de-DE"/>
              <a:t> </a:t>
            </a:r>
            <a:r>
              <a:rPr lang="de-DE" err="1"/>
              <a:t>through</a:t>
            </a:r>
            <a:r>
              <a:rPr lang="de-DE"/>
              <a:t> a large </a:t>
            </a:r>
            <a:r>
              <a:rPr lang="de-DE" err="1"/>
              <a:t>number</a:t>
            </a:r>
            <a:r>
              <a:rPr lang="de-DE"/>
              <a:t> </a:t>
            </a:r>
            <a:r>
              <a:rPr lang="de-DE" err="1"/>
              <a:t>of</a:t>
            </a:r>
            <a:r>
              <a:rPr lang="de-DE"/>
              <a:t> </a:t>
            </a:r>
            <a:r>
              <a:rPr lang="de-DE" err="1"/>
              <a:t>reviews</a:t>
            </a:r>
            <a:r>
              <a:rPr lang="de-DE"/>
              <a:t>. </a:t>
            </a:r>
            <a:r>
              <a:rPr lang="de-DE" err="1"/>
              <a:t>That's</a:t>
            </a:r>
            <a:r>
              <a:rPr lang="de-DE"/>
              <a:t> </a:t>
            </a:r>
            <a:r>
              <a:rPr lang="de-DE" err="1"/>
              <a:t>why</a:t>
            </a:r>
            <a:r>
              <a:rPr lang="de-DE"/>
              <a:t> </a:t>
            </a:r>
            <a:r>
              <a:rPr lang="de-DE" err="1"/>
              <a:t>we</a:t>
            </a:r>
            <a:r>
              <a:rPr lang="de-DE"/>
              <a:t> </a:t>
            </a:r>
            <a:r>
              <a:rPr lang="de-DE" err="1"/>
              <a:t>want</a:t>
            </a:r>
            <a:r>
              <a:rPr lang="de-DE"/>
              <a:t> </a:t>
            </a:r>
            <a:r>
              <a:rPr lang="de-DE" err="1"/>
              <a:t>to</a:t>
            </a:r>
            <a:r>
              <a:rPr lang="de-DE"/>
              <a:t> </a:t>
            </a:r>
            <a:r>
              <a:rPr lang="de-DE" err="1"/>
              <a:t>make</a:t>
            </a:r>
            <a:r>
              <a:rPr lang="de-DE"/>
              <a:t> </a:t>
            </a:r>
            <a:r>
              <a:rPr lang="de-DE" err="1"/>
              <a:t>life</a:t>
            </a:r>
            <a:r>
              <a:rPr lang="de-DE"/>
              <a:t> </a:t>
            </a:r>
            <a:r>
              <a:rPr lang="de-DE" err="1"/>
              <a:t>easier</a:t>
            </a:r>
            <a:r>
              <a:rPr lang="de-DE"/>
              <a:t> </a:t>
            </a:r>
            <a:r>
              <a:rPr lang="de-DE" err="1"/>
              <a:t>for</a:t>
            </a:r>
            <a:r>
              <a:rPr lang="de-DE"/>
              <a:t> meta-</a:t>
            </a:r>
            <a:r>
              <a:rPr lang="de-DE" err="1"/>
              <a:t>reviewers</a:t>
            </a:r>
            <a:r>
              <a:rPr lang="de-DE"/>
              <a:t>. </a:t>
            </a:r>
          </a:p>
          <a:p>
            <a:r>
              <a:rPr lang="de-DE"/>
              <a:t> </a:t>
            </a:r>
            <a:endParaRPr lang="de-DE">
              <a:ea typeface="Calibri"/>
              <a:cs typeface="Calibri"/>
            </a:endParaRPr>
          </a:p>
          <a:p>
            <a:r>
              <a:rPr lang="de-DE"/>
              <a:t> </a:t>
            </a:r>
            <a:endParaRPr lang="de-DE">
              <a:ea typeface="Calibri"/>
              <a:cs typeface="Calibri"/>
            </a:endParaRPr>
          </a:p>
          <a:p>
            <a:r>
              <a:rPr lang="de-DE"/>
              <a:t> </a:t>
            </a:r>
            <a:endParaRPr lang="de-DE">
              <a:ea typeface="Calibri"/>
              <a:cs typeface="Calibri"/>
            </a:endParaRPr>
          </a:p>
          <a:p>
            <a:r>
              <a:rPr lang="de-DE"/>
              <a:t>A </a:t>
            </a:r>
            <a:r>
              <a:rPr lang="de-DE" err="1"/>
              <a:t>first</a:t>
            </a:r>
            <a:r>
              <a:rPr lang="de-DE"/>
              <a:t> </a:t>
            </a:r>
            <a:r>
              <a:rPr lang="de-DE" err="1"/>
              <a:t>step</a:t>
            </a:r>
            <a:r>
              <a:rPr lang="de-DE"/>
              <a:t> in </a:t>
            </a:r>
            <a:r>
              <a:rPr lang="de-DE" err="1"/>
              <a:t>this</a:t>
            </a:r>
            <a:r>
              <a:rPr lang="de-DE"/>
              <a:t> </a:t>
            </a:r>
            <a:r>
              <a:rPr lang="de-DE" err="1"/>
              <a:t>direction</a:t>
            </a:r>
            <a:r>
              <a:rPr lang="de-DE"/>
              <a:t> </a:t>
            </a:r>
            <a:r>
              <a:rPr lang="de-DE" err="1"/>
              <a:t>has</a:t>
            </a:r>
            <a:r>
              <a:rPr lang="de-DE"/>
              <a:t> </a:t>
            </a:r>
            <a:r>
              <a:rPr lang="de-DE" err="1"/>
              <a:t>already</a:t>
            </a:r>
            <a:r>
              <a:rPr lang="de-DE"/>
              <a:t> </a:t>
            </a:r>
            <a:r>
              <a:rPr lang="de-DE" err="1"/>
              <a:t>been</a:t>
            </a:r>
            <a:r>
              <a:rPr lang="de-DE"/>
              <a:t> </a:t>
            </a:r>
            <a:r>
              <a:rPr lang="de-DE" err="1"/>
              <a:t>taken</a:t>
            </a:r>
            <a:r>
              <a:rPr lang="de-DE"/>
              <a:t> in </a:t>
            </a:r>
            <a:r>
              <a:rPr lang="de-DE" err="1"/>
              <a:t>the</a:t>
            </a:r>
            <a:r>
              <a:rPr lang="de-DE"/>
              <a:t> sense </a:t>
            </a:r>
            <a:r>
              <a:rPr lang="de-DE" err="1"/>
              <a:t>of</a:t>
            </a:r>
            <a:r>
              <a:rPr lang="de-DE"/>
              <a:t> </a:t>
            </a:r>
            <a:r>
              <a:rPr lang="de-DE" err="1"/>
              <a:t>earlier</a:t>
            </a:r>
            <a:r>
              <a:rPr lang="de-DE"/>
              <a:t> and </a:t>
            </a:r>
            <a:r>
              <a:rPr lang="de-DE" err="1"/>
              <a:t>related</a:t>
            </a:r>
            <a:r>
              <a:rPr lang="de-DE"/>
              <a:t> </a:t>
            </a:r>
            <a:r>
              <a:rPr lang="de-DE" err="1"/>
              <a:t>work</a:t>
            </a:r>
            <a:endParaRPr lang="de-DE" err="1">
              <a:ea typeface="Calibri"/>
              <a:cs typeface="Calibri"/>
            </a:endParaRPr>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8</a:t>
            </a:fld>
            <a:endParaRPr lang="de-DE"/>
          </a:p>
        </p:txBody>
      </p:sp>
    </p:spTree>
    <p:extLst>
      <p:ext uri="{BB962C8B-B14F-4D97-AF65-F5344CB8AC3E}">
        <p14:creationId xmlns:p14="http://schemas.microsoft.com/office/powerpoint/2010/main" val="1620879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ea typeface="Calibri" panose="020F0502020204030204"/>
              <a:cs typeface="Calibri" panose="020F0502020204030204"/>
            </a:endParaRPr>
          </a:p>
          <a:p>
            <a:pPr marL="228600" indent="-228600">
              <a:buAutoNum type="arabicPeriod"/>
            </a:pPr>
            <a:r>
              <a:rPr lang="de-DE" dirty="0" err="1"/>
              <a:t>Started</a:t>
            </a:r>
            <a:r>
              <a:rPr lang="de-DE" dirty="0"/>
              <a:t>: Research</a:t>
            </a:r>
            <a:endParaRPr lang="de-DE" dirty="0">
              <a:ea typeface="Calibri"/>
              <a:cs typeface="Calibri"/>
            </a:endParaRPr>
          </a:p>
          <a:p>
            <a:pPr marL="228600" indent="-228600">
              <a:buAutoNum type="arabicPeriod"/>
            </a:pPr>
            <a:r>
              <a:rPr lang="de-DE" dirty="0" err="1"/>
              <a:t>Mainly</a:t>
            </a:r>
            <a:r>
              <a:rPr lang="de-DE" dirty="0"/>
              <a:t> </a:t>
            </a:r>
            <a:r>
              <a:rPr lang="de-DE" dirty="0" err="1"/>
              <a:t>two</a:t>
            </a:r>
            <a:r>
              <a:rPr lang="de-DE" dirty="0"/>
              <a:t> </a:t>
            </a:r>
            <a:r>
              <a:rPr lang="de-DE" dirty="0" err="1"/>
              <a:t>important</a:t>
            </a:r>
            <a:r>
              <a:rPr lang="de-DE" dirty="0"/>
              <a:t> </a:t>
            </a:r>
            <a:r>
              <a:rPr lang="de-DE" dirty="0" err="1"/>
              <a:t>papers</a:t>
            </a:r>
            <a:r>
              <a:rPr lang="de-DE" dirty="0"/>
              <a:t> </a:t>
            </a:r>
            <a:r>
              <a:rPr lang="de-DE" dirty="0" err="1"/>
              <a:t>that</a:t>
            </a:r>
            <a:r>
              <a:rPr lang="de-DE" dirty="0"/>
              <a:t> </a:t>
            </a:r>
            <a:r>
              <a:rPr lang="de-DE" dirty="0" err="1"/>
              <a:t>contributed</a:t>
            </a:r>
            <a:r>
              <a:rPr lang="de-DE" dirty="0"/>
              <a:t> not just </a:t>
            </a:r>
            <a:r>
              <a:rPr lang="de-DE" dirty="0" err="1"/>
              <a:t>research</a:t>
            </a:r>
            <a:r>
              <a:rPr lang="de-DE" dirty="0"/>
              <a:t> but also </a:t>
            </a:r>
            <a:r>
              <a:rPr lang="de-DE" dirty="0" err="1"/>
              <a:t>data</a:t>
            </a:r>
            <a:r>
              <a:rPr lang="de-DE" dirty="0"/>
              <a:t>/ </a:t>
            </a:r>
            <a:r>
              <a:rPr lang="de-DE" dirty="0" err="1"/>
              <a:t>models</a:t>
            </a:r>
            <a:endParaRPr lang="de-DE" dirty="0"/>
          </a:p>
          <a:p>
            <a:pPr marL="228600" indent="-228600">
              <a:buAutoNum type="arabicPeriod"/>
            </a:pPr>
            <a:r>
              <a:rPr lang="de-DE" dirty="0"/>
              <a:t>First: DISAPERE </a:t>
            </a:r>
            <a:r>
              <a:rPr lang="de-DE" dirty="0">
                <a:sym typeface="Wingdings" panose="05000000000000000000" pitchFamily="2" charset="2"/>
              </a:rPr>
              <a:t> </a:t>
            </a:r>
            <a:r>
              <a:rPr lang="de-DE" dirty="0" err="1">
                <a:sym typeface="Wingdings" panose="05000000000000000000" pitchFamily="2" charset="2"/>
              </a:rPr>
              <a:t>labeled</a:t>
            </a:r>
            <a:r>
              <a:rPr lang="de-DE" dirty="0">
                <a:sym typeface="Wingdings" panose="05000000000000000000" pitchFamily="2" charset="2"/>
              </a:rPr>
              <a:t> 9 </a:t>
            </a:r>
            <a:r>
              <a:rPr lang="de-DE" dirty="0" err="1">
                <a:sym typeface="Wingdings" panose="05000000000000000000" pitchFamily="2" charset="2"/>
              </a:rPr>
              <a:t>th</a:t>
            </a:r>
            <a:r>
              <a:rPr lang="de-DE" dirty="0">
                <a:sym typeface="Wingdings" panose="05000000000000000000" pitchFamily="2" charset="2"/>
              </a:rPr>
              <a:t>. </a:t>
            </a:r>
            <a:r>
              <a:rPr lang="de-DE" dirty="0" err="1">
                <a:sym typeface="Wingdings" panose="05000000000000000000" pitchFamily="2" charset="2"/>
              </a:rPr>
              <a:t>Sentences</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around</a:t>
            </a:r>
            <a:r>
              <a:rPr lang="de-DE" dirty="0">
                <a:sym typeface="Wingdings" panose="05000000000000000000" pitchFamily="2" charset="2"/>
              </a:rPr>
              <a:t> 500 </a:t>
            </a:r>
            <a:r>
              <a:rPr lang="de-DE" dirty="0" err="1">
                <a:sym typeface="Wingdings" panose="05000000000000000000" pitchFamily="2" charset="2"/>
              </a:rPr>
              <a:t>reviews</a:t>
            </a:r>
            <a:endParaRPr lang="de-DE" dirty="0">
              <a:sym typeface="Wingdings" panose="05000000000000000000" pitchFamily="2" charset="2"/>
            </a:endParaRPr>
          </a:p>
          <a:p>
            <a:pPr marL="685800" lvl="1" indent="-228600">
              <a:buAutoNum type="arabicPeriod"/>
            </a:pPr>
            <a:r>
              <a:rPr lang="de-DE" dirty="0">
                <a:sym typeface="Wingdings" panose="05000000000000000000" pitchFamily="2" charset="2"/>
              </a:rPr>
              <a:t>Here: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columns</a:t>
            </a:r>
            <a:r>
              <a:rPr lang="de-DE" dirty="0">
                <a:sym typeface="Wingdings" panose="05000000000000000000" pitchFamily="2" charset="2"/>
              </a:rPr>
              <a:t> </a:t>
            </a:r>
            <a:r>
              <a:rPr lang="de-DE" dirty="0" err="1">
                <a:sym typeface="Wingdings" panose="05000000000000000000" pitchFamily="2" charset="2"/>
              </a:rPr>
              <a:t>we</a:t>
            </a:r>
            <a:r>
              <a:rPr lang="de-DE" dirty="0">
                <a:sym typeface="Wingdings" panose="05000000000000000000" pitchFamily="2" charset="2"/>
              </a:rPr>
              <a:t> </a:t>
            </a:r>
            <a:r>
              <a:rPr lang="de-DE" dirty="0" err="1">
                <a:sym typeface="Wingdings" panose="05000000000000000000" pitchFamily="2" charset="2"/>
              </a:rPr>
              <a:t>needed</a:t>
            </a:r>
            <a:r>
              <a:rPr lang="de-DE" dirty="0">
                <a:sym typeface="Wingdings" panose="05000000000000000000" pitchFamily="2" charset="2"/>
              </a:rPr>
              <a:t> </a:t>
            </a:r>
            <a:r>
              <a:rPr lang="de-DE" dirty="0" err="1">
                <a:sym typeface="Wingdings" panose="05000000000000000000" pitchFamily="2" charset="2"/>
              </a:rPr>
              <a:t>for</a:t>
            </a:r>
            <a:r>
              <a:rPr lang="de-DE" dirty="0">
                <a:sym typeface="Wingdings" panose="05000000000000000000" pitchFamily="2" charset="2"/>
              </a:rPr>
              <a:t> </a:t>
            </a:r>
            <a:r>
              <a:rPr lang="de-DE" dirty="0" err="1">
                <a:sym typeface="Wingdings" panose="05000000000000000000" pitchFamily="2" charset="2"/>
              </a:rPr>
              <a:t>our</a:t>
            </a:r>
            <a:r>
              <a:rPr lang="de-DE" dirty="0">
                <a:sym typeface="Wingdings" panose="05000000000000000000" pitchFamily="2" charset="2"/>
              </a:rPr>
              <a:t> </a:t>
            </a:r>
            <a:r>
              <a:rPr lang="de-DE" dirty="0" err="1">
                <a:sym typeface="Wingdings" panose="05000000000000000000" pitchFamily="2" charset="2"/>
              </a:rPr>
              <a:t>finetuning</a:t>
            </a:r>
            <a:endParaRPr lang="de-DE" dirty="0">
              <a:sym typeface="Wingdings" panose="05000000000000000000" pitchFamily="2" charset="2"/>
            </a:endParaRPr>
          </a:p>
          <a:p>
            <a:pPr marL="685800" lvl="1" indent="-228600">
              <a:buAutoNum type="arabicPeriod"/>
            </a:pPr>
            <a:r>
              <a:rPr lang="de-DE" dirty="0">
                <a:sym typeface="Wingdings" panose="05000000000000000000" pitchFamily="2" charset="2"/>
              </a:rPr>
              <a:t>Label different </a:t>
            </a:r>
            <a:r>
              <a:rPr lang="de-DE" dirty="0" err="1">
                <a:sym typeface="Wingdings" panose="05000000000000000000" pitchFamily="2" charset="2"/>
              </a:rPr>
              <a:t>categories</a:t>
            </a:r>
            <a:r>
              <a:rPr lang="de-DE" dirty="0">
                <a:sym typeface="Wingdings" panose="05000000000000000000" pitchFamily="2" charset="2"/>
              </a:rPr>
              <a:t>: </a:t>
            </a:r>
            <a:r>
              <a:rPr lang="de-DE" dirty="0" err="1">
                <a:sym typeface="Wingdings" panose="05000000000000000000" pitchFamily="2" charset="2"/>
              </a:rPr>
              <a:t>Aspects</a:t>
            </a:r>
            <a:r>
              <a:rPr lang="de-DE" dirty="0">
                <a:sym typeface="Wingdings" panose="05000000000000000000" pitchFamily="2" charset="2"/>
              </a:rPr>
              <a:t> (</a:t>
            </a:r>
            <a:r>
              <a:rPr lang="de-DE" dirty="0" err="1">
                <a:sym typeface="Wingdings" panose="05000000000000000000" pitchFamily="2" charset="2"/>
              </a:rPr>
              <a:t>underlying</a:t>
            </a:r>
            <a:r>
              <a:rPr lang="de-DE" dirty="0">
                <a:sym typeface="Wingdings" panose="05000000000000000000" pitchFamily="2" charset="2"/>
              </a:rPr>
              <a:t> beliefs), review </a:t>
            </a:r>
            <a:r>
              <a:rPr lang="de-DE" dirty="0" err="1">
                <a:sym typeface="Wingdings" panose="05000000000000000000" pitchFamily="2" charset="2"/>
              </a:rPr>
              <a:t>action</a:t>
            </a:r>
            <a:r>
              <a:rPr lang="de-DE" dirty="0">
                <a:sym typeface="Wingdings" panose="05000000000000000000" pitchFamily="2" charset="2"/>
              </a:rPr>
              <a:t> (</a:t>
            </a:r>
            <a:r>
              <a:rPr lang="en-US" dirty="0"/>
              <a:t>sentence’s intended function in the review)</a:t>
            </a:r>
            <a:r>
              <a:rPr lang="de-DE" dirty="0">
                <a:sym typeface="Wingdings" panose="05000000000000000000" pitchFamily="2" charset="2"/>
              </a:rPr>
              <a:t> + </a:t>
            </a:r>
            <a:r>
              <a:rPr lang="de-DE" dirty="0" err="1">
                <a:sym typeface="Wingdings" panose="05000000000000000000" pitchFamily="2" charset="2"/>
              </a:rPr>
              <a:t>fine</a:t>
            </a:r>
            <a:r>
              <a:rPr lang="de-DE" dirty="0">
                <a:sym typeface="Wingdings" panose="05000000000000000000" pitchFamily="2" charset="2"/>
              </a:rPr>
              <a:t> review </a:t>
            </a:r>
            <a:r>
              <a:rPr lang="de-DE" dirty="0" err="1">
                <a:sym typeface="Wingdings" panose="05000000000000000000" pitchFamily="2" charset="2"/>
              </a:rPr>
              <a:t>action</a:t>
            </a:r>
            <a:r>
              <a:rPr lang="de-DE" dirty="0">
                <a:sym typeface="Wingdings" panose="05000000000000000000" pitchFamily="2" charset="2"/>
              </a:rPr>
              <a:t> (</a:t>
            </a:r>
            <a:r>
              <a:rPr lang="de-DE" dirty="0" err="1">
                <a:sym typeface="Wingdings" panose="05000000000000000000" pitchFamily="2" charset="2"/>
              </a:rPr>
              <a:t>subtyped</a:t>
            </a:r>
            <a:r>
              <a:rPr lang="de-DE" dirty="0">
                <a:sym typeface="Wingdings" panose="05000000000000000000" pitchFamily="2" charset="2"/>
              </a:rPr>
              <a:t> </a:t>
            </a:r>
            <a:r>
              <a:rPr lang="de-DE" dirty="0" err="1">
                <a:sym typeface="Wingdings" panose="05000000000000000000" pitchFamily="2" charset="2"/>
              </a:rPr>
              <a:t>for</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review </a:t>
            </a:r>
            <a:r>
              <a:rPr lang="de-DE" dirty="0" err="1">
                <a:sym typeface="Wingdings" panose="05000000000000000000" pitchFamily="2" charset="2"/>
              </a:rPr>
              <a:t>action</a:t>
            </a:r>
            <a:r>
              <a:rPr lang="de-DE" dirty="0">
                <a:sym typeface="Wingdings" panose="05000000000000000000" pitchFamily="2" charset="2"/>
              </a:rPr>
              <a:t>)</a:t>
            </a:r>
            <a:endParaRPr lang="de-DE" dirty="0">
              <a:ea typeface="Calibri"/>
              <a:cs typeface="Calibri"/>
            </a:endParaRPr>
          </a:p>
          <a:p>
            <a:pPr marL="685800" lvl="1" indent="-228600">
              <a:buAutoNum type="arabicPeriod"/>
            </a:pPr>
            <a:r>
              <a:rPr lang="de-DE" dirty="0">
                <a:sym typeface="Wingdings" panose="05000000000000000000" pitchFamily="2" charset="2"/>
              </a:rPr>
              <a:t>The </a:t>
            </a:r>
            <a:r>
              <a:rPr lang="de-DE" dirty="0" err="1">
                <a:sym typeface="Wingdings" panose="05000000000000000000" pitchFamily="2" charset="2"/>
              </a:rPr>
              <a:t>number</a:t>
            </a:r>
            <a:r>
              <a:rPr lang="de-DE" dirty="0">
                <a:sym typeface="Wingdings" panose="05000000000000000000" pitchFamily="2" charset="2"/>
              </a:rPr>
              <a:t> </a:t>
            </a:r>
            <a:r>
              <a:rPr lang="de-DE" dirty="0" err="1">
                <a:sym typeface="Wingdings" panose="05000000000000000000" pitchFamily="2" charset="2"/>
              </a:rPr>
              <a:t>above</a:t>
            </a:r>
            <a:r>
              <a:rPr lang="de-DE" dirty="0">
                <a:sym typeface="Wingdings" panose="05000000000000000000" pitchFamily="2" charset="2"/>
              </a:rPr>
              <a:t> </a:t>
            </a:r>
            <a:r>
              <a:rPr lang="de-DE" dirty="0" err="1">
                <a:sym typeface="Wingdings" panose="05000000000000000000" pitchFamily="2" charset="2"/>
              </a:rPr>
              <a:t>shows</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number</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labels</a:t>
            </a:r>
            <a:endParaRPr lang="de-DE" dirty="0"/>
          </a:p>
        </p:txBody>
      </p:sp>
      <p:sp>
        <p:nvSpPr>
          <p:cNvPr id="4" name="Datumsplatzhalter 3"/>
          <p:cNvSpPr>
            <a:spLocks noGrp="1"/>
          </p:cNvSpPr>
          <p:nvPr>
            <p:ph type="dt" idx="1"/>
          </p:nvPr>
        </p:nvSpPr>
        <p:spPr/>
        <p:txBody>
          <a:bodyPr/>
          <a:lstStyle/>
          <a:p>
            <a:fld id="{2E5FE76A-232E-43B6-A07F-38DA957E2F7C}" type="datetime1">
              <a:rPr lang="de-DE" smtClean="0"/>
              <a:t>27.02.2025</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9</a:t>
            </a:fld>
            <a:endParaRPr lang="de-DE"/>
          </a:p>
        </p:txBody>
      </p:sp>
    </p:spTree>
    <p:extLst>
      <p:ext uri="{BB962C8B-B14F-4D97-AF65-F5344CB8AC3E}">
        <p14:creationId xmlns:p14="http://schemas.microsoft.com/office/powerpoint/2010/main" val="991094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703780-5D85-D274-7391-0F765996CFCA}"/>
              </a:ext>
            </a:extLst>
          </p:cNvPr>
          <p:cNvSpPr>
            <a:spLocks noGrp="1"/>
          </p:cNvSpPr>
          <p:nvPr>
            <p:ph type="ctrTitle"/>
          </p:nvPr>
        </p:nvSpPr>
        <p:spPr>
          <a:xfrm>
            <a:off x="1416000" y="2520000"/>
            <a:ext cx="9360000" cy="1080000"/>
          </a:xfrm>
        </p:spPr>
        <p:txBody>
          <a:bodyPr anchor="b" anchorCtr="0">
            <a:normAutofit/>
          </a:bodyPr>
          <a:lstStyle>
            <a:lvl1pPr algn="ctr">
              <a:defRPr sz="4200"/>
            </a:lvl1pPr>
          </a:lstStyle>
          <a:p>
            <a:r>
              <a:rPr lang="de-DE"/>
              <a:t>Mastertitelformat bearbeiten</a:t>
            </a:r>
          </a:p>
        </p:txBody>
      </p:sp>
      <p:sp>
        <p:nvSpPr>
          <p:cNvPr id="3" name="Untertitel 2">
            <a:extLst>
              <a:ext uri="{FF2B5EF4-FFF2-40B4-BE49-F238E27FC236}">
                <a16:creationId xmlns:a16="http://schemas.microsoft.com/office/drawing/2014/main" id="{E4FBF234-5426-5554-0876-C0CB41FEB798}"/>
              </a:ext>
            </a:extLst>
          </p:cNvPr>
          <p:cNvSpPr>
            <a:spLocks noGrp="1"/>
          </p:cNvSpPr>
          <p:nvPr>
            <p:ph type="subTitle" idx="1"/>
          </p:nvPr>
        </p:nvSpPr>
        <p:spPr>
          <a:xfrm>
            <a:off x="1416000" y="3789000"/>
            <a:ext cx="9360000" cy="1468800"/>
          </a:xfrm>
        </p:spPr>
        <p:txBody>
          <a:bodyPr>
            <a:normAutofit/>
          </a:bodyPr>
          <a:lstStyle>
            <a:lvl1pPr marL="0" indent="0" algn="ctr">
              <a:buNone/>
              <a:defRPr sz="1800" spc="4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7" name="Datumsplatzhalter 6">
            <a:extLst>
              <a:ext uri="{FF2B5EF4-FFF2-40B4-BE49-F238E27FC236}">
                <a16:creationId xmlns:a16="http://schemas.microsoft.com/office/drawing/2014/main" id="{EB30F3C0-3A75-8681-9853-8AC245B5DA25}"/>
              </a:ext>
            </a:extLst>
          </p:cNvPr>
          <p:cNvSpPr>
            <a:spLocks noGrp="1"/>
          </p:cNvSpPr>
          <p:nvPr>
            <p:ph type="dt" sz="half" idx="10"/>
          </p:nvPr>
        </p:nvSpPr>
        <p:spPr/>
        <p:txBody>
          <a:bodyPr/>
          <a:lstStyle/>
          <a:p>
            <a:fld id="{CB918041-7462-4497-839E-501727F94670}" type="datetime1">
              <a:rPr lang="de-DE" smtClean="0"/>
              <a:t>27.02.2025</a:t>
            </a:fld>
            <a:endParaRPr lang="de-DE"/>
          </a:p>
        </p:txBody>
      </p:sp>
      <p:sp>
        <p:nvSpPr>
          <p:cNvPr id="9" name="Foliennummernplatzhalter 8">
            <a:extLst>
              <a:ext uri="{FF2B5EF4-FFF2-40B4-BE49-F238E27FC236}">
                <a16:creationId xmlns:a16="http://schemas.microsoft.com/office/drawing/2014/main" id="{36E4576B-5E3F-FDCE-C398-AB2D5908EF66}"/>
              </a:ext>
            </a:extLst>
          </p:cNvPr>
          <p:cNvSpPr>
            <a:spLocks noGrp="1"/>
          </p:cNvSpPr>
          <p:nvPr>
            <p:ph type="sldNum" sz="quarter" idx="12"/>
          </p:nvPr>
        </p:nvSpPr>
        <p:spPr/>
        <p:txBody>
          <a:bodyPr/>
          <a:lstStyle/>
          <a:p>
            <a:fld id="{DD2F4C09-65E4-4AD7-8D55-83CBD210ED85}" type="slidenum">
              <a:rPr lang="de-DE" smtClean="0"/>
              <a:pPr/>
              <a:t>‹Nr.›</a:t>
            </a:fld>
            <a:endParaRPr lang="de-DE"/>
          </a:p>
        </p:txBody>
      </p:sp>
    </p:spTree>
    <p:extLst>
      <p:ext uri="{BB962C8B-B14F-4D97-AF65-F5344CB8AC3E}">
        <p14:creationId xmlns:p14="http://schemas.microsoft.com/office/powerpoint/2010/main" val="12334293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9093F2-7696-269A-BB11-D5C2FFA8B72D}"/>
              </a:ext>
            </a:extLst>
          </p:cNvPr>
          <p:cNvSpPr>
            <a:spLocks noGrp="1"/>
          </p:cNvSpPr>
          <p:nvPr>
            <p:ph type="title" hasCustomPrompt="1"/>
          </p:nvPr>
        </p:nvSpPr>
        <p:spPr/>
        <p:txBody>
          <a:bodyPr/>
          <a:lstStyle>
            <a:lvl1pPr>
              <a:defRPr/>
            </a:lvl1pPr>
          </a:lstStyle>
          <a:p>
            <a:r>
              <a:rPr lang="de-DE"/>
              <a:t>Mastertitelformat</a:t>
            </a:r>
            <a:br>
              <a:rPr lang="de-DE"/>
            </a:br>
            <a:r>
              <a:rPr lang="de-DE"/>
              <a:t>bearbeiten</a:t>
            </a:r>
          </a:p>
        </p:txBody>
      </p:sp>
      <p:sp>
        <p:nvSpPr>
          <p:cNvPr id="6" name="Datumsplatzhalter 5">
            <a:extLst>
              <a:ext uri="{FF2B5EF4-FFF2-40B4-BE49-F238E27FC236}">
                <a16:creationId xmlns:a16="http://schemas.microsoft.com/office/drawing/2014/main" id="{A41FE660-7BC8-B76D-97BD-90A64F338766}"/>
              </a:ext>
            </a:extLst>
          </p:cNvPr>
          <p:cNvSpPr>
            <a:spLocks noGrp="1"/>
          </p:cNvSpPr>
          <p:nvPr>
            <p:ph type="dt" sz="half" idx="10"/>
          </p:nvPr>
        </p:nvSpPr>
        <p:spPr/>
        <p:txBody>
          <a:bodyPr/>
          <a:lstStyle/>
          <a:p>
            <a:fld id="{3DA1FD3D-D8C4-4102-9424-20C07C0FDF43}" type="datetime1">
              <a:rPr lang="de-DE" smtClean="0"/>
              <a:t>27.02.2025</a:t>
            </a:fld>
            <a:endParaRPr lang="de-DE"/>
          </a:p>
        </p:txBody>
      </p:sp>
      <p:sp>
        <p:nvSpPr>
          <p:cNvPr id="7" name="Fußzeilenplatzhalter 6">
            <a:extLst>
              <a:ext uri="{FF2B5EF4-FFF2-40B4-BE49-F238E27FC236}">
                <a16:creationId xmlns:a16="http://schemas.microsoft.com/office/drawing/2014/main" id="{6363686E-60AA-D422-E6EE-8DD8E5F8A53E}"/>
              </a:ext>
            </a:extLst>
          </p:cNvPr>
          <p:cNvSpPr>
            <a:spLocks noGrp="1"/>
          </p:cNvSpPr>
          <p:nvPr>
            <p:ph type="ftr" sz="quarter" idx="11"/>
          </p:nvPr>
        </p:nvSpPr>
        <p:spPr/>
        <p:txBody>
          <a:bodyPr/>
          <a:lstStyle/>
          <a:p>
            <a:r>
              <a:rPr lang="de-DE"/>
              <a:t>DASP Review </a:t>
            </a:r>
            <a:r>
              <a:rPr lang="de-DE" err="1"/>
              <a:t>Overview</a:t>
            </a:r>
            <a:r>
              <a:rPr lang="de-DE"/>
              <a:t> </a:t>
            </a:r>
            <a:r>
              <a:rPr lang="de-DE" err="1"/>
              <a:t>GeneratioN</a:t>
            </a:r>
            <a:endParaRPr lang="de-DE"/>
          </a:p>
        </p:txBody>
      </p:sp>
      <p:sp>
        <p:nvSpPr>
          <p:cNvPr id="8" name="Foliennummernplatzhalter 7">
            <a:extLst>
              <a:ext uri="{FF2B5EF4-FFF2-40B4-BE49-F238E27FC236}">
                <a16:creationId xmlns:a16="http://schemas.microsoft.com/office/drawing/2014/main" id="{0739CE4A-2BE8-F232-4C6E-237F56ABCB03}"/>
              </a:ext>
            </a:extLst>
          </p:cNvPr>
          <p:cNvSpPr>
            <a:spLocks noGrp="1"/>
          </p:cNvSpPr>
          <p:nvPr>
            <p:ph type="sldNum" sz="quarter" idx="12"/>
          </p:nvPr>
        </p:nvSpPr>
        <p:spPr/>
        <p:txBody>
          <a:bodyPr/>
          <a:lstStyle/>
          <a:p>
            <a:fld id="{DD2F4C09-65E4-4AD7-8D55-83CBD210ED85}" type="slidenum">
              <a:rPr lang="de-DE" smtClean="0"/>
              <a:pPr/>
              <a:t>‹Nr.›</a:t>
            </a:fld>
            <a:endParaRPr lang="de-DE"/>
          </a:p>
        </p:txBody>
      </p:sp>
    </p:spTree>
    <p:extLst>
      <p:ext uri="{BB962C8B-B14F-4D97-AF65-F5344CB8AC3E}">
        <p14:creationId xmlns:p14="http://schemas.microsoft.com/office/powerpoint/2010/main" val="4147419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3C2DE3C2-C819-A980-93F3-EAC4189506D9}"/>
              </a:ext>
            </a:extLst>
          </p:cNvPr>
          <p:cNvSpPr>
            <a:spLocks noGrp="1"/>
          </p:cNvSpPr>
          <p:nvPr>
            <p:ph type="dt" sz="half" idx="10"/>
          </p:nvPr>
        </p:nvSpPr>
        <p:spPr/>
        <p:txBody>
          <a:bodyPr/>
          <a:lstStyle/>
          <a:p>
            <a:fld id="{5BC68747-4636-4AA2-B913-FB458803DE32}" type="datetime1">
              <a:rPr lang="de-DE" smtClean="0"/>
              <a:t>27.02.2025</a:t>
            </a:fld>
            <a:endParaRPr lang="de-DE"/>
          </a:p>
        </p:txBody>
      </p:sp>
      <p:sp>
        <p:nvSpPr>
          <p:cNvPr id="7" name="Foliennummernplatzhalter 6">
            <a:extLst>
              <a:ext uri="{FF2B5EF4-FFF2-40B4-BE49-F238E27FC236}">
                <a16:creationId xmlns:a16="http://schemas.microsoft.com/office/drawing/2014/main" id="{3D40727B-45B4-9274-85DF-F723F18B2C1C}"/>
              </a:ext>
            </a:extLst>
          </p:cNvPr>
          <p:cNvSpPr>
            <a:spLocks noGrp="1"/>
          </p:cNvSpPr>
          <p:nvPr>
            <p:ph type="sldNum" sz="quarter" idx="12"/>
          </p:nvPr>
        </p:nvSpPr>
        <p:spPr/>
        <p:txBody>
          <a:bodyPr/>
          <a:lstStyle/>
          <a:p>
            <a:fld id="{DD2F4C09-65E4-4AD7-8D55-83CBD210ED85}" type="slidenum">
              <a:rPr lang="de-DE" smtClean="0"/>
              <a:pPr/>
              <a:t>‹Nr.›</a:t>
            </a:fld>
            <a:endParaRPr lang="de-DE"/>
          </a:p>
        </p:txBody>
      </p:sp>
    </p:spTree>
    <p:extLst>
      <p:ext uri="{BB962C8B-B14F-4D97-AF65-F5344CB8AC3E}">
        <p14:creationId xmlns:p14="http://schemas.microsoft.com/office/powerpoint/2010/main" val="756601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 Im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703780-5D85-D274-7391-0F765996CFCA}"/>
              </a:ext>
            </a:extLst>
          </p:cNvPr>
          <p:cNvSpPr>
            <a:spLocks noGrp="1"/>
          </p:cNvSpPr>
          <p:nvPr>
            <p:ph type="ctrTitle"/>
          </p:nvPr>
        </p:nvSpPr>
        <p:spPr>
          <a:xfrm>
            <a:off x="1416000" y="2520000"/>
            <a:ext cx="9360000" cy="1080000"/>
          </a:xfrm>
        </p:spPr>
        <p:txBody>
          <a:bodyPr anchor="b" anchorCtr="0">
            <a:normAutofit/>
          </a:bodyPr>
          <a:lstStyle>
            <a:lvl1pPr algn="ctr">
              <a:defRPr sz="4200"/>
            </a:lvl1pPr>
          </a:lstStyle>
          <a:p>
            <a:r>
              <a:rPr lang="de-DE"/>
              <a:t>Mastertitelformat bearbeiten</a:t>
            </a:r>
          </a:p>
        </p:txBody>
      </p:sp>
      <p:sp>
        <p:nvSpPr>
          <p:cNvPr id="3" name="Untertitel 2">
            <a:extLst>
              <a:ext uri="{FF2B5EF4-FFF2-40B4-BE49-F238E27FC236}">
                <a16:creationId xmlns:a16="http://schemas.microsoft.com/office/drawing/2014/main" id="{E4FBF234-5426-5554-0876-C0CB41FEB798}"/>
              </a:ext>
            </a:extLst>
          </p:cNvPr>
          <p:cNvSpPr>
            <a:spLocks noGrp="1"/>
          </p:cNvSpPr>
          <p:nvPr>
            <p:ph type="subTitle" idx="1"/>
          </p:nvPr>
        </p:nvSpPr>
        <p:spPr>
          <a:xfrm>
            <a:off x="1416000" y="3789000"/>
            <a:ext cx="9360000" cy="1468800"/>
          </a:xfrm>
        </p:spPr>
        <p:txBody>
          <a:bodyPr>
            <a:normAutofit/>
          </a:bodyPr>
          <a:lstStyle>
            <a:lvl1pPr marL="0" indent="0" algn="ctr">
              <a:buNone/>
              <a:defRPr sz="1800" spc="4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7" name="Datumsplatzhalter 6">
            <a:extLst>
              <a:ext uri="{FF2B5EF4-FFF2-40B4-BE49-F238E27FC236}">
                <a16:creationId xmlns:a16="http://schemas.microsoft.com/office/drawing/2014/main" id="{EB30F3C0-3A75-8681-9853-8AC245B5DA25}"/>
              </a:ext>
            </a:extLst>
          </p:cNvPr>
          <p:cNvSpPr>
            <a:spLocks noGrp="1"/>
          </p:cNvSpPr>
          <p:nvPr>
            <p:ph type="dt" sz="half" idx="10"/>
          </p:nvPr>
        </p:nvSpPr>
        <p:spPr/>
        <p:txBody>
          <a:bodyPr/>
          <a:lstStyle/>
          <a:p>
            <a:fld id="{CD7E5B92-C0A4-4291-B7E8-22FD2BA427BE}" type="datetime1">
              <a:rPr lang="de-DE" smtClean="0"/>
              <a:t>27.02.2025</a:t>
            </a:fld>
            <a:endParaRPr lang="de-DE"/>
          </a:p>
        </p:txBody>
      </p:sp>
      <p:sp>
        <p:nvSpPr>
          <p:cNvPr id="9" name="Foliennummernplatzhalter 8">
            <a:extLst>
              <a:ext uri="{FF2B5EF4-FFF2-40B4-BE49-F238E27FC236}">
                <a16:creationId xmlns:a16="http://schemas.microsoft.com/office/drawing/2014/main" id="{36E4576B-5E3F-FDCE-C398-AB2D5908EF66}"/>
              </a:ext>
            </a:extLst>
          </p:cNvPr>
          <p:cNvSpPr>
            <a:spLocks noGrp="1"/>
          </p:cNvSpPr>
          <p:nvPr>
            <p:ph type="sldNum" sz="quarter" idx="12"/>
          </p:nvPr>
        </p:nvSpPr>
        <p:spPr/>
        <p:txBody>
          <a:bodyPr/>
          <a:lstStyle/>
          <a:p>
            <a:fld id="{DD2F4C09-65E4-4AD7-8D55-83CBD210ED85}" type="slidenum">
              <a:rPr lang="de-DE" smtClean="0"/>
              <a:pPr/>
              <a:t>‹Nr.›</a:t>
            </a:fld>
            <a:endParaRPr lang="de-DE"/>
          </a:p>
        </p:txBody>
      </p:sp>
      <p:sp>
        <p:nvSpPr>
          <p:cNvPr id="4" name="Textfeld 3">
            <a:extLst>
              <a:ext uri="{FF2B5EF4-FFF2-40B4-BE49-F238E27FC236}">
                <a16:creationId xmlns:a16="http://schemas.microsoft.com/office/drawing/2014/main" id="{33246F40-EFC5-4839-7377-B4D31824C810}"/>
              </a:ext>
            </a:extLst>
          </p:cNvPr>
          <p:cNvSpPr txBox="1"/>
          <p:nvPr userDrawn="1"/>
        </p:nvSpPr>
        <p:spPr>
          <a:xfrm rot="-5400000">
            <a:off x="10738800" y="5196244"/>
            <a:ext cx="2160000" cy="123111"/>
          </a:xfrm>
          <a:prstGeom prst="rect">
            <a:avLst/>
          </a:prstGeom>
          <a:noFill/>
        </p:spPr>
        <p:txBody>
          <a:bodyPr wrap="square" lIns="0" tIns="0" rIns="0" bIns="0" rtlCol="0" anchor="b" anchorCtr="0">
            <a:noAutofit/>
          </a:bodyPr>
          <a:lstStyle/>
          <a:p>
            <a:r>
              <a:rPr lang="de-DE" sz="800">
                <a:solidFill>
                  <a:srgbClr val="898989"/>
                </a:solidFill>
              </a:rPr>
              <a:t>© Axel Becker</a:t>
            </a:r>
          </a:p>
        </p:txBody>
      </p:sp>
    </p:spTree>
    <p:extLst>
      <p:ext uri="{BB962C8B-B14F-4D97-AF65-F5344CB8AC3E}">
        <p14:creationId xmlns:p14="http://schemas.microsoft.com/office/powerpoint/2010/main" val="29767119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 Imag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703780-5D85-D274-7391-0F765996CFCA}"/>
              </a:ext>
            </a:extLst>
          </p:cNvPr>
          <p:cNvSpPr>
            <a:spLocks noGrp="1"/>
          </p:cNvSpPr>
          <p:nvPr>
            <p:ph type="ctrTitle"/>
          </p:nvPr>
        </p:nvSpPr>
        <p:spPr>
          <a:xfrm>
            <a:off x="1416000" y="2520000"/>
            <a:ext cx="9360000" cy="1080000"/>
          </a:xfrm>
        </p:spPr>
        <p:txBody>
          <a:bodyPr anchor="b" anchorCtr="0">
            <a:normAutofit/>
          </a:bodyPr>
          <a:lstStyle>
            <a:lvl1pPr algn="ctr">
              <a:defRPr sz="4200"/>
            </a:lvl1pPr>
          </a:lstStyle>
          <a:p>
            <a:r>
              <a:rPr lang="de-DE"/>
              <a:t>Mastertitelformat bearbeiten</a:t>
            </a:r>
          </a:p>
        </p:txBody>
      </p:sp>
      <p:sp>
        <p:nvSpPr>
          <p:cNvPr id="3" name="Untertitel 2">
            <a:extLst>
              <a:ext uri="{FF2B5EF4-FFF2-40B4-BE49-F238E27FC236}">
                <a16:creationId xmlns:a16="http://schemas.microsoft.com/office/drawing/2014/main" id="{E4FBF234-5426-5554-0876-C0CB41FEB798}"/>
              </a:ext>
            </a:extLst>
          </p:cNvPr>
          <p:cNvSpPr>
            <a:spLocks noGrp="1"/>
          </p:cNvSpPr>
          <p:nvPr>
            <p:ph type="subTitle" idx="1"/>
          </p:nvPr>
        </p:nvSpPr>
        <p:spPr>
          <a:xfrm>
            <a:off x="1416000" y="3789000"/>
            <a:ext cx="9360000" cy="1468800"/>
          </a:xfrm>
        </p:spPr>
        <p:txBody>
          <a:bodyPr>
            <a:normAutofit/>
          </a:bodyPr>
          <a:lstStyle>
            <a:lvl1pPr marL="0" indent="0" algn="ctr">
              <a:buNone/>
              <a:defRPr sz="1800" spc="4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7" name="Datumsplatzhalter 6">
            <a:extLst>
              <a:ext uri="{FF2B5EF4-FFF2-40B4-BE49-F238E27FC236}">
                <a16:creationId xmlns:a16="http://schemas.microsoft.com/office/drawing/2014/main" id="{EB30F3C0-3A75-8681-9853-8AC245B5DA25}"/>
              </a:ext>
            </a:extLst>
          </p:cNvPr>
          <p:cNvSpPr>
            <a:spLocks noGrp="1"/>
          </p:cNvSpPr>
          <p:nvPr>
            <p:ph type="dt" sz="half" idx="10"/>
          </p:nvPr>
        </p:nvSpPr>
        <p:spPr/>
        <p:txBody>
          <a:bodyPr/>
          <a:lstStyle/>
          <a:p>
            <a:fld id="{C2847A1A-2F89-433D-A732-D122FBEF72B4}" type="datetime1">
              <a:rPr lang="de-DE" smtClean="0"/>
              <a:t>27.02.2025</a:t>
            </a:fld>
            <a:endParaRPr lang="de-DE"/>
          </a:p>
        </p:txBody>
      </p:sp>
      <p:sp>
        <p:nvSpPr>
          <p:cNvPr id="9" name="Foliennummernplatzhalter 8">
            <a:extLst>
              <a:ext uri="{FF2B5EF4-FFF2-40B4-BE49-F238E27FC236}">
                <a16:creationId xmlns:a16="http://schemas.microsoft.com/office/drawing/2014/main" id="{36E4576B-5E3F-FDCE-C398-AB2D5908EF66}"/>
              </a:ext>
            </a:extLst>
          </p:cNvPr>
          <p:cNvSpPr>
            <a:spLocks noGrp="1"/>
          </p:cNvSpPr>
          <p:nvPr>
            <p:ph type="sldNum" sz="quarter" idx="12"/>
          </p:nvPr>
        </p:nvSpPr>
        <p:spPr/>
        <p:txBody>
          <a:bodyPr/>
          <a:lstStyle/>
          <a:p>
            <a:fld id="{DD2F4C09-65E4-4AD7-8D55-83CBD210ED85}" type="slidenum">
              <a:rPr lang="de-DE" smtClean="0"/>
              <a:pPr/>
              <a:t>‹Nr.›</a:t>
            </a:fld>
            <a:endParaRPr lang="de-DE"/>
          </a:p>
        </p:txBody>
      </p:sp>
      <p:sp>
        <p:nvSpPr>
          <p:cNvPr id="4" name="Textfeld 3">
            <a:extLst>
              <a:ext uri="{FF2B5EF4-FFF2-40B4-BE49-F238E27FC236}">
                <a16:creationId xmlns:a16="http://schemas.microsoft.com/office/drawing/2014/main" id="{33246F40-EFC5-4839-7377-B4D31824C810}"/>
              </a:ext>
            </a:extLst>
          </p:cNvPr>
          <p:cNvSpPr txBox="1"/>
          <p:nvPr userDrawn="1"/>
        </p:nvSpPr>
        <p:spPr>
          <a:xfrm rot="-5400000">
            <a:off x="10738800" y="5196244"/>
            <a:ext cx="2160000" cy="123111"/>
          </a:xfrm>
          <a:prstGeom prst="rect">
            <a:avLst/>
          </a:prstGeom>
          <a:noFill/>
        </p:spPr>
        <p:txBody>
          <a:bodyPr wrap="square" lIns="0" tIns="0" rIns="0" bIns="0" rtlCol="0" anchor="b" anchorCtr="0">
            <a:noAutofit/>
          </a:bodyPr>
          <a:lstStyle/>
          <a:p>
            <a:r>
              <a:rPr lang="de-DE" sz="800">
                <a:solidFill>
                  <a:srgbClr val="898989"/>
                </a:solidFill>
              </a:rPr>
              <a:t>© Thomas Ott</a:t>
            </a:r>
          </a:p>
        </p:txBody>
      </p:sp>
    </p:spTree>
    <p:extLst>
      <p:ext uri="{BB962C8B-B14F-4D97-AF65-F5344CB8AC3E}">
        <p14:creationId xmlns:p14="http://schemas.microsoft.com/office/powerpoint/2010/main" val="34989944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 Imag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703780-5D85-D274-7391-0F765996CFCA}"/>
              </a:ext>
            </a:extLst>
          </p:cNvPr>
          <p:cNvSpPr>
            <a:spLocks noGrp="1"/>
          </p:cNvSpPr>
          <p:nvPr>
            <p:ph type="ctrTitle"/>
          </p:nvPr>
        </p:nvSpPr>
        <p:spPr>
          <a:xfrm>
            <a:off x="1416000" y="2520000"/>
            <a:ext cx="9360000" cy="1080000"/>
          </a:xfrm>
        </p:spPr>
        <p:txBody>
          <a:bodyPr anchor="b" anchorCtr="0">
            <a:normAutofit/>
          </a:bodyPr>
          <a:lstStyle>
            <a:lvl1pPr algn="ctr">
              <a:defRPr sz="4200"/>
            </a:lvl1pPr>
          </a:lstStyle>
          <a:p>
            <a:r>
              <a:rPr lang="de-DE"/>
              <a:t>Mastertitelformat bearbeiten</a:t>
            </a:r>
          </a:p>
        </p:txBody>
      </p:sp>
      <p:sp>
        <p:nvSpPr>
          <p:cNvPr id="3" name="Untertitel 2">
            <a:extLst>
              <a:ext uri="{FF2B5EF4-FFF2-40B4-BE49-F238E27FC236}">
                <a16:creationId xmlns:a16="http://schemas.microsoft.com/office/drawing/2014/main" id="{E4FBF234-5426-5554-0876-C0CB41FEB798}"/>
              </a:ext>
            </a:extLst>
          </p:cNvPr>
          <p:cNvSpPr>
            <a:spLocks noGrp="1"/>
          </p:cNvSpPr>
          <p:nvPr>
            <p:ph type="subTitle" idx="1"/>
          </p:nvPr>
        </p:nvSpPr>
        <p:spPr>
          <a:xfrm>
            <a:off x="1416000" y="3789000"/>
            <a:ext cx="9360000" cy="1468800"/>
          </a:xfrm>
        </p:spPr>
        <p:txBody>
          <a:bodyPr>
            <a:normAutofit/>
          </a:bodyPr>
          <a:lstStyle>
            <a:lvl1pPr marL="0" indent="0" algn="ctr">
              <a:buNone/>
              <a:defRPr sz="1800" spc="4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7" name="Datumsplatzhalter 6">
            <a:extLst>
              <a:ext uri="{FF2B5EF4-FFF2-40B4-BE49-F238E27FC236}">
                <a16:creationId xmlns:a16="http://schemas.microsoft.com/office/drawing/2014/main" id="{EB30F3C0-3A75-8681-9853-8AC245B5DA25}"/>
              </a:ext>
            </a:extLst>
          </p:cNvPr>
          <p:cNvSpPr>
            <a:spLocks noGrp="1"/>
          </p:cNvSpPr>
          <p:nvPr>
            <p:ph type="dt" sz="half" idx="10"/>
          </p:nvPr>
        </p:nvSpPr>
        <p:spPr/>
        <p:txBody>
          <a:bodyPr/>
          <a:lstStyle/>
          <a:p>
            <a:fld id="{6C702A89-D4DA-4387-AB83-5D0BE5409970}" type="datetime1">
              <a:rPr lang="de-DE" smtClean="0"/>
              <a:t>27.02.2025</a:t>
            </a:fld>
            <a:endParaRPr lang="de-DE"/>
          </a:p>
        </p:txBody>
      </p:sp>
      <p:sp>
        <p:nvSpPr>
          <p:cNvPr id="9" name="Foliennummernplatzhalter 8">
            <a:extLst>
              <a:ext uri="{FF2B5EF4-FFF2-40B4-BE49-F238E27FC236}">
                <a16:creationId xmlns:a16="http://schemas.microsoft.com/office/drawing/2014/main" id="{36E4576B-5E3F-FDCE-C398-AB2D5908EF66}"/>
              </a:ext>
            </a:extLst>
          </p:cNvPr>
          <p:cNvSpPr>
            <a:spLocks noGrp="1"/>
          </p:cNvSpPr>
          <p:nvPr>
            <p:ph type="sldNum" sz="quarter" idx="12"/>
          </p:nvPr>
        </p:nvSpPr>
        <p:spPr/>
        <p:txBody>
          <a:bodyPr/>
          <a:lstStyle/>
          <a:p>
            <a:fld id="{DD2F4C09-65E4-4AD7-8D55-83CBD210ED85}" type="slidenum">
              <a:rPr lang="de-DE" smtClean="0"/>
              <a:pPr/>
              <a:t>‹Nr.›</a:t>
            </a:fld>
            <a:endParaRPr lang="de-DE"/>
          </a:p>
        </p:txBody>
      </p:sp>
      <p:sp>
        <p:nvSpPr>
          <p:cNvPr id="4" name="Textfeld 3">
            <a:extLst>
              <a:ext uri="{FF2B5EF4-FFF2-40B4-BE49-F238E27FC236}">
                <a16:creationId xmlns:a16="http://schemas.microsoft.com/office/drawing/2014/main" id="{33246F40-EFC5-4839-7377-B4D31824C810}"/>
              </a:ext>
            </a:extLst>
          </p:cNvPr>
          <p:cNvSpPr txBox="1"/>
          <p:nvPr userDrawn="1"/>
        </p:nvSpPr>
        <p:spPr>
          <a:xfrm rot="-5400000">
            <a:off x="10738800" y="5196244"/>
            <a:ext cx="2160000" cy="123111"/>
          </a:xfrm>
          <a:prstGeom prst="rect">
            <a:avLst/>
          </a:prstGeom>
          <a:noFill/>
        </p:spPr>
        <p:txBody>
          <a:bodyPr wrap="square" lIns="0" tIns="0" rIns="0" bIns="0" rtlCol="0" anchor="b" anchorCtr="0">
            <a:noAutofit/>
          </a:bodyPr>
          <a:lstStyle/>
          <a:p>
            <a:r>
              <a:rPr lang="de-DE" sz="800">
                <a:solidFill>
                  <a:srgbClr val="898989"/>
                </a:solidFill>
              </a:rPr>
              <a:t>© Thomas Ott</a:t>
            </a:r>
          </a:p>
        </p:txBody>
      </p:sp>
    </p:spTree>
    <p:extLst>
      <p:ext uri="{BB962C8B-B14F-4D97-AF65-F5344CB8AC3E}">
        <p14:creationId xmlns:p14="http://schemas.microsoft.com/office/powerpoint/2010/main" val="10139829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CDA01-DDC9-2253-72DE-96209CE4EF06}"/>
              </a:ext>
            </a:extLst>
          </p:cNvPr>
          <p:cNvSpPr>
            <a:spLocks noGrp="1"/>
          </p:cNvSpPr>
          <p:nvPr>
            <p:ph type="title"/>
          </p:nvPr>
        </p:nvSpPr>
        <p:spPr>
          <a:xfrm>
            <a:off x="1162594" y="736682"/>
            <a:ext cx="8173406" cy="1080000"/>
          </a:xfrm>
        </p:spPr>
        <p:txBody>
          <a:bodyPr/>
          <a:lstStyle/>
          <a:p>
            <a:r>
              <a:rPr lang="en-US" noProof="0" dirty="0" err="1"/>
              <a:t>Mastertitelformat</a:t>
            </a:r>
            <a:r>
              <a:rPr lang="en-US" noProof="0" dirty="0"/>
              <a:t> </a:t>
            </a:r>
            <a:r>
              <a:rPr lang="en-US" noProof="0" dirty="0" err="1"/>
              <a:t>bearbeiten</a:t>
            </a:r>
            <a:endParaRPr lang="en-US" noProof="0" dirty="0"/>
          </a:p>
        </p:txBody>
      </p:sp>
      <p:sp>
        <p:nvSpPr>
          <p:cNvPr id="3" name="Inhaltsplatzhalter 2">
            <a:extLst>
              <a:ext uri="{FF2B5EF4-FFF2-40B4-BE49-F238E27FC236}">
                <a16:creationId xmlns:a16="http://schemas.microsoft.com/office/drawing/2014/main" id="{227C98BC-77ED-57FD-F633-2BC8142A2DA4}"/>
              </a:ext>
            </a:extLst>
          </p:cNvPr>
          <p:cNvSpPr>
            <a:spLocks noGrp="1"/>
          </p:cNvSpPr>
          <p:nvPr>
            <p:ph idx="1"/>
          </p:nvPr>
        </p:nvSpPr>
        <p:spPr>
          <a:xfrm>
            <a:off x="360000" y="1980000"/>
            <a:ext cx="11519987" cy="4500000"/>
          </a:xfrm>
        </p:spPr>
        <p:txBody>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7" name="Datumsplatzhalter 6">
            <a:extLst>
              <a:ext uri="{FF2B5EF4-FFF2-40B4-BE49-F238E27FC236}">
                <a16:creationId xmlns:a16="http://schemas.microsoft.com/office/drawing/2014/main" id="{9FCB9AE0-FB31-AD7B-F074-94F25823D69B}"/>
              </a:ext>
            </a:extLst>
          </p:cNvPr>
          <p:cNvSpPr>
            <a:spLocks noGrp="1"/>
          </p:cNvSpPr>
          <p:nvPr>
            <p:ph type="dt" sz="half" idx="14"/>
          </p:nvPr>
        </p:nvSpPr>
        <p:spPr/>
        <p:txBody>
          <a:bodyPr/>
          <a:lstStyle/>
          <a:p>
            <a:fld id="{B3FD5DD2-BC1A-4C9C-81FC-0D336EF99937}" type="datetime1">
              <a:rPr lang="en-US" noProof="0" smtClean="0"/>
              <a:t>2/27/2025</a:t>
            </a:fld>
            <a:endParaRPr lang="en-US" noProof="0" dirty="0"/>
          </a:p>
        </p:txBody>
      </p:sp>
      <p:sp>
        <p:nvSpPr>
          <p:cNvPr id="9" name="Fußzeilenplatzhalter 8">
            <a:extLst>
              <a:ext uri="{FF2B5EF4-FFF2-40B4-BE49-F238E27FC236}">
                <a16:creationId xmlns:a16="http://schemas.microsoft.com/office/drawing/2014/main" id="{DBDDB1D6-39C5-381A-1C8E-0B3A2109CC7C}"/>
              </a:ext>
            </a:extLst>
          </p:cNvPr>
          <p:cNvSpPr>
            <a:spLocks noGrp="1"/>
          </p:cNvSpPr>
          <p:nvPr>
            <p:ph type="ftr" sz="quarter" idx="15"/>
          </p:nvPr>
        </p:nvSpPr>
        <p:spPr/>
        <p:txBody>
          <a:bodyPr/>
          <a:lstStyle/>
          <a:p>
            <a:r>
              <a:rPr lang="en-US" dirty="0"/>
              <a:t>Review Overview Generation</a:t>
            </a:r>
            <a:endParaRPr lang="en-US" noProof="0" dirty="0"/>
          </a:p>
        </p:txBody>
      </p:sp>
      <p:sp>
        <p:nvSpPr>
          <p:cNvPr id="10" name="Foliennummernplatzhalter 9">
            <a:extLst>
              <a:ext uri="{FF2B5EF4-FFF2-40B4-BE49-F238E27FC236}">
                <a16:creationId xmlns:a16="http://schemas.microsoft.com/office/drawing/2014/main" id="{D1513966-0604-55AE-E780-E1382633BFC8}"/>
              </a:ext>
            </a:extLst>
          </p:cNvPr>
          <p:cNvSpPr>
            <a:spLocks noGrp="1"/>
          </p:cNvSpPr>
          <p:nvPr>
            <p:ph type="sldNum" sz="quarter" idx="16"/>
          </p:nvPr>
        </p:nvSpPr>
        <p:spPr/>
        <p:txBody>
          <a:bodyPr/>
          <a:lstStyle/>
          <a:p>
            <a:fld id="{DD2F4C09-65E4-4AD7-8D55-83CBD210ED85}" type="slidenum">
              <a:rPr lang="en-US" noProof="0" smtClean="0"/>
              <a:pPr/>
              <a:t>‹Nr.›</a:t>
            </a:fld>
            <a:endParaRPr lang="en-US" noProof="0" dirty="0"/>
          </a:p>
        </p:txBody>
      </p:sp>
      <p:pic>
        <p:nvPicPr>
          <p:cNvPr id="5" name="Grafik 4">
            <a:extLst>
              <a:ext uri="{FF2B5EF4-FFF2-40B4-BE49-F238E27FC236}">
                <a16:creationId xmlns:a16="http://schemas.microsoft.com/office/drawing/2014/main" id="{A4919A0C-9C83-E823-ABBC-F60F1BD8006B}"/>
              </a:ext>
            </a:extLst>
          </p:cNvPr>
          <p:cNvPicPr>
            <a:picLocks noChangeAspect="1"/>
          </p:cNvPicPr>
          <p:nvPr userDrawn="1"/>
        </p:nvPicPr>
        <p:blipFill>
          <a:blip r:embed="rId2"/>
          <a:stretch>
            <a:fillRect/>
          </a:stretch>
        </p:blipFill>
        <p:spPr>
          <a:xfrm>
            <a:off x="360000" y="632848"/>
            <a:ext cx="622133" cy="622133"/>
          </a:xfrm>
          <a:prstGeom prst="rect">
            <a:avLst/>
          </a:prstGeom>
        </p:spPr>
      </p:pic>
    </p:spTree>
    <p:extLst>
      <p:ext uri="{BB962C8B-B14F-4D97-AF65-F5344CB8AC3E}">
        <p14:creationId xmlns:p14="http://schemas.microsoft.com/office/powerpoint/2010/main" val="2086783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A8DEF2-3EB0-7C61-65FD-4CF2BF6AA0B5}"/>
              </a:ext>
            </a:extLst>
          </p:cNvPr>
          <p:cNvSpPr>
            <a:spLocks noGrp="1"/>
          </p:cNvSpPr>
          <p:nvPr>
            <p:ph type="title" hasCustomPrompt="1"/>
          </p:nvPr>
        </p:nvSpPr>
        <p:spPr>
          <a:xfrm>
            <a:off x="360000" y="3924000"/>
            <a:ext cx="11558700" cy="1080000"/>
          </a:xfrm>
        </p:spPr>
        <p:txBody>
          <a:bodyPr anchor="b">
            <a:normAutofit/>
          </a:bodyPr>
          <a:lstStyle>
            <a:lvl1pPr>
              <a:defRPr sz="4200"/>
            </a:lvl1pPr>
          </a:lstStyle>
          <a:p>
            <a:r>
              <a:rPr lang="de-DE"/>
              <a:t>Mastertitelformat </a:t>
            </a:r>
            <a:br>
              <a:rPr lang="de-DE"/>
            </a:br>
            <a:r>
              <a:rPr lang="de-DE"/>
              <a:t>bearbeiten</a:t>
            </a:r>
          </a:p>
        </p:txBody>
      </p:sp>
      <p:sp>
        <p:nvSpPr>
          <p:cNvPr id="3" name="Textplatzhalter 2">
            <a:extLst>
              <a:ext uri="{FF2B5EF4-FFF2-40B4-BE49-F238E27FC236}">
                <a16:creationId xmlns:a16="http://schemas.microsoft.com/office/drawing/2014/main" id="{8BB02D4D-81F0-49AF-1CF0-1A75D0BC75E1}"/>
              </a:ext>
            </a:extLst>
          </p:cNvPr>
          <p:cNvSpPr>
            <a:spLocks noGrp="1"/>
          </p:cNvSpPr>
          <p:nvPr>
            <p:ph type="body" idx="1"/>
          </p:nvPr>
        </p:nvSpPr>
        <p:spPr>
          <a:xfrm>
            <a:off x="360000" y="5040000"/>
            <a:ext cx="7919993" cy="1080000"/>
          </a:xfrm>
        </p:spPr>
        <p:txBody>
          <a:bodyPr>
            <a:normAutofit/>
          </a:bodyPr>
          <a:lstStyle>
            <a:lvl1pPr marL="0" indent="0">
              <a:buNone/>
              <a:defRPr sz="1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7" name="Datumsplatzhalter 6">
            <a:extLst>
              <a:ext uri="{FF2B5EF4-FFF2-40B4-BE49-F238E27FC236}">
                <a16:creationId xmlns:a16="http://schemas.microsoft.com/office/drawing/2014/main" id="{7A0B6FE2-4691-8E94-5E86-36CF5EFB70A9}"/>
              </a:ext>
            </a:extLst>
          </p:cNvPr>
          <p:cNvSpPr>
            <a:spLocks noGrp="1"/>
          </p:cNvSpPr>
          <p:nvPr>
            <p:ph type="dt" sz="half" idx="10"/>
          </p:nvPr>
        </p:nvSpPr>
        <p:spPr/>
        <p:txBody>
          <a:bodyPr/>
          <a:lstStyle/>
          <a:p>
            <a:fld id="{70CBB7E7-F067-457C-BA04-DEDD669A8898}" type="datetime1">
              <a:rPr lang="de-DE" smtClean="0"/>
              <a:t>27.02.2025</a:t>
            </a:fld>
            <a:endParaRPr lang="de-DE"/>
          </a:p>
        </p:txBody>
      </p:sp>
      <p:sp>
        <p:nvSpPr>
          <p:cNvPr id="8" name="Fußzeilenplatzhalter 7">
            <a:extLst>
              <a:ext uri="{FF2B5EF4-FFF2-40B4-BE49-F238E27FC236}">
                <a16:creationId xmlns:a16="http://schemas.microsoft.com/office/drawing/2014/main" id="{9A590409-784D-7817-ED5F-00C6036B20C9}"/>
              </a:ext>
            </a:extLst>
          </p:cNvPr>
          <p:cNvSpPr>
            <a:spLocks noGrp="1"/>
          </p:cNvSpPr>
          <p:nvPr>
            <p:ph type="ftr" sz="quarter" idx="11"/>
          </p:nvPr>
        </p:nvSpPr>
        <p:spPr>
          <a:xfrm>
            <a:off x="360000" y="360000"/>
            <a:ext cx="8976000" cy="189000"/>
          </a:xfrm>
        </p:spPr>
        <p:txBody>
          <a:bodyPr/>
          <a:lstStyle/>
          <a:p>
            <a:r>
              <a:rPr lang="de-DE"/>
              <a:t>DASP Review </a:t>
            </a:r>
            <a:r>
              <a:rPr lang="de-DE" err="1"/>
              <a:t>Overview</a:t>
            </a:r>
            <a:r>
              <a:rPr lang="de-DE"/>
              <a:t> </a:t>
            </a:r>
            <a:r>
              <a:rPr lang="de-DE" err="1"/>
              <a:t>GeneratioN</a:t>
            </a:r>
            <a:endParaRPr lang="de-DE"/>
          </a:p>
        </p:txBody>
      </p:sp>
      <p:sp>
        <p:nvSpPr>
          <p:cNvPr id="9" name="Foliennummernplatzhalter 8">
            <a:extLst>
              <a:ext uri="{FF2B5EF4-FFF2-40B4-BE49-F238E27FC236}">
                <a16:creationId xmlns:a16="http://schemas.microsoft.com/office/drawing/2014/main" id="{F28A47B0-219D-E504-F79C-A5E591940185}"/>
              </a:ext>
            </a:extLst>
          </p:cNvPr>
          <p:cNvSpPr>
            <a:spLocks noGrp="1"/>
          </p:cNvSpPr>
          <p:nvPr>
            <p:ph type="sldNum" sz="quarter" idx="12"/>
          </p:nvPr>
        </p:nvSpPr>
        <p:spPr/>
        <p:txBody>
          <a:bodyPr/>
          <a:lstStyle/>
          <a:p>
            <a:fld id="{DD2F4C09-65E4-4AD7-8D55-83CBD210ED85}" type="slidenum">
              <a:rPr lang="de-DE" smtClean="0"/>
              <a:pPr/>
              <a:t>‹Nr.›</a:t>
            </a:fld>
            <a:endParaRPr lang="de-DE"/>
          </a:p>
        </p:txBody>
      </p:sp>
    </p:spTree>
    <p:extLst>
      <p:ext uri="{BB962C8B-B14F-4D97-AF65-F5344CB8AC3E}">
        <p14:creationId xmlns:p14="http://schemas.microsoft.com/office/powerpoint/2010/main" val="927053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964544-40DC-4288-275B-FB15B4D07DE1}"/>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512A440-6CC2-C81B-AAB4-F8419E2011D4}"/>
              </a:ext>
            </a:extLst>
          </p:cNvPr>
          <p:cNvSpPr>
            <a:spLocks noGrp="1"/>
          </p:cNvSpPr>
          <p:nvPr>
            <p:ph type="dt" sz="half" idx="10"/>
          </p:nvPr>
        </p:nvSpPr>
        <p:spPr/>
        <p:txBody>
          <a:bodyPr/>
          <a:lstStyle/>
          <a:p>
            <a:fld id="{5D689E8D-0739-4C28-BB97-1D61527BFECF}" type="datetime1">
              <a:rPr lang="de-DE" smtClean="0"/>
              <a:t>27.02.2025</a:t>
            </a:fld>
            <a:endParaRPr lang="de-DE"/>
          </a:p>
        </p:txBody>
      </p:sp>
      <p:sp>
        <p:nvSpPr>
          <p:cNvPr id="4" name="Fußzeilenplatzhalter 3">
            <a:extLst>
              <a:ext uri="{FF2B5EF4-FFF2-40B4-BE49-F238E27FC236}">
                <a16:creationId xmlns:a16="http://schemas.microsoft.com/office/drawing/2014/main" id="{30EA03BC-F835-8900-FE38-6958D04E8DE6}"/>
              </a:ext>
            </a:extLst>
          </p:cNvPr>
          <p:cNvSpPr>
            <a:spLocks noGrp="1"/>
          </p:cNvSpPr>
          <p:nvPr>
            <p:ph type="ftr" sz="quarter" idx="11"/>
          </p:nvPr>
        </p:nvSpPr>
        <p:spPr/>
        <p:txBody>
          <a:bodyPr/>
          <a:lstStyle/>
          <a:p>
            <a:r>
              <a:rPr lang="de-DE"/>
              <a:t>DASP Review </a:t>
            </a:r>
            <a:r>
              <a:rPr lang="de-DE" err="1"/>
              <a:t>Overview</a:t>
            </a:r>
            <a:r>
              <a:rPr lang="de-DE"/>
              <a:t> </a:t>
            </a:r>
            <a:r>
              <a:rPr lang="de-DE" err="1"/>
              <a:t>GeneratioN</a:t>
            </a:r>
            <a:endParaRPr lang="de-DE"/>
          </a:p>
        </p:txBody>
      </p:sp>
      <p:sp>
        <p:nvSpPr>
          <p:cNvPr id="5" name="Foliennummernplatzhalter 4">
            <a:extLst>
              <a:ext uri="{FF2B5EF4-FFF2-40B4-BE49-F238E27FC236}">
                <a16:creationId xmlns:a16="http://schemas.microsoft.com/office/drawing/2014/main" id="{1469E877-7369-A8AF-FF8A-DDFA8A85502E}"/>
              </a:ext>
            </a:extLst>
          </p:cNvPr>
          <p:cNvSpPr>
            <a:spLocks noGrp="1"/>
          </p:cNvSpPr>
          <p:nvPr>
            <p:ph type="sldNum" sz="quarter" idx="12"/>
          </p:nvPr>
        </p:nvSpPr>
        <p:spPr/>
        <p:txBody>
          <a:bodyPr/>
          <a:lstStyle/>
          <a:p>
            <a:fld id="{DD2F4C09-65E4-4AD7-8D55-83CBD210ED85}" type="slidenum">
              <a:rPr lang="de-DE" smtClean="0"/>
              <a:pPr/>
              <a:t>‹Nr.›</a:t>
            </a:fld>
            <a:endParaRPr lang="de-DE"/>
          </a:p>
        </p:txBody>
      </p:sp>
      <p:sp>
        <p:nvSpPr>
          <p:cNvPr id="13" name="Inhaltsplatzhalter 12">
            <a:extLst>
              <a:ext uri="{FF2B5EF4-FFF2-40B4-BE49-F238E27FC236}">
                <a16:creationId xmlns:a16="http://schemas.microsoft.com/office/drawing/2014/main" id="{6B08FBBD-180E-596B-F91F-8F6ADC5F6390}"/>
              </a:ext>
            </a:extLst>
          </p:cNvPr>
          <p:cNvSpPr>
            <a:spLocks noGrp="1"/>
          </p:cNvSpPr>
          <p:nvPr>
            <p:ph sz="quarter" idx="13"/>
          </p:nvPr>
        </p:nvSpPr>
        <p:spPr>
          <a:xfrm>
            <a:off x="360362" y="1980000"/>
            <a:ext cx="5580000" cy="450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5" name="Inhaltsplatzhalter 14">
            <a:extLst>
              <a:ext uri="{FF2B5EF4-FFF2-40B4-BE49-F238E27FC236}">
                <a16:creationId xmlns:a16="http://schemas.microsoft.com/office/drawing/2014/main" id="{CD333C59-0ADD-F97D-91D2-1E187ECAF602}"/>
              </a:ext>
            </a:extLst>
          </p:cNvPr>
          <p:cNvSpPr>
            <a:spLocks noGrp="1"/>
          </p:cNvSpPr>
          <p:nvPr>
            <p:ph sz="quarter" idx="14"/>
          </p:nvPr>
        </p:nvSpPr>
        <p:spPr>
          <a:xfrm>
            <a:off x="6300209" y="1980000"/>
            <a:ext cx="5580000" cy="450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888877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 Capti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EA8B7A-08C3-285D-CDA3-D0DCEF856F4E}"/>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A5C45FF0-DFBA-6FB8-5D9D-4E9A98A8787B}"/>
              </a:ext>
            </a:extLst>
          </p:cNvPr>
          <p:cNvSpPr>
            <a:spLocks noGrp="1"/>
          </p:cNvSpPr>
          <p:nvPr>
            <p:ph type="dt" sz="half" idx="10"/>
          </p:nvPr>
        </p:nvSpPr>
        <p:spPr/>
        <p:txBody>
          <a:bodyPr/>
          <a:lstStyle/>
          <a:p>
            <a:fld id="{B555B8D1-90B3-4E44-893B-392224B51B52}" type="datetime1">
              <a:rPr lang="de-DE" smtClean="0"/>
              <a:t>27.02.2025</a:t>
            </a:fld>
            <a:endParaRPr lang="de-DE"/>
          </a:p>
        </p:txBody>
      </p:sp>
      <p:sp>
        <p:nvSpPr>
          <p:cNvPr id="4" name="Fußzeilenplatzhalter 3">
            <a:extLst>
              <a:ext uri="{FF2B5EF4-FFF2-40B4-BE49-F238E27FC236}">
                <a16:creationId xmlns:a16="http://schemas.microsoft.com/office/drawing/2014/main" id="{6C1DAEC6-70FB-93F3-56DA-505CA789835C}"/>
              </a:ext>
            </a:extLst>
          </p:cNvPr>
          <p:cNvSpPr>
            <a:spLocks noGrp="1"/>
          </p:cNvSpPr>
          <p:nvPr>
            <p:ph type="ftr" sz="quarter" idx="11"/>
          </p:nvPr>
        </p:nvSpPr>
        <p:spPr/>
        <p:txBody>
          <a:bodyPr/>
          <a:lstStyle/>
          <a:p>
            <a:r>
              <a:rPr lang="de-DE"/>
              <a:t>DASP Review </a:t>
            </a:r>
            <a:r>
              <a:rPr lang="de-DE" err="1"/>
              <a:t>Overview</a:t>
            </a:r>
            <a:r>
              <a:rPr lang="de-DE"/>
              <a:t> </a:t>
            </a:r>
            <a:r>
              <a:rPr lang="de-DE" err="1"/>
              <a:t>GeneratioN</a:t>
            </a:r>
            <a:endParaRPr lang="de-DE"/>
          </a:p>
        </p:txBody>
      </p:sp>
      <p:sp>
        <p:nvSpPr>
          <p:cNvPr id="5" name="Foliennummernplatzhalter 4">
            <a:extLst>
              <a:ext uri="{FF2B5EF4-FFF2-40B4-BE49-F238E27FC236}">
                <a16:creationId xmlns:a16="http://schemas.microsoft.com/office/drawing/2014/main" id="{D19F1D11-78E8-8CC4-923C-7925ADB72E5D}"/>
              </a:ext>
            </a:extLst>
          </p:cNvPr>
          <p:cNvSpPr>
            <a:spLocks noGrp="1"/>
          </p:cNvSpPr>
          <p:nvPr>
            <p:ph type="sldNum" sz="quarter" idx="12"/>
          </p:nvPr>
        </p:nvSpPr>
        <p:spPr/>
        <p:txBody>
          <a:bodyPr/>
          <a:lstStyle/>
          <a:p>
            <a:fld id="{DD2F4C09-65E4-4AD7-8D55-83CBD210ED85}" type="slidenum">
              <a:rPr lang="de-DE" smtClean="0"/>
              <a:pPr/>
              <a:t>‹Nr.›</a:t>
            </a:fld>
            <a:endParaRPr lang="de-DE"/>
          </a:p>
        </p:txBody>
      </p:sp>
      <p:sp>
        <p:nvSpPr>
          <p:cNvPr id="7" name="Inhaltsplatzhalter 6">
            <a:extLst>
              <a:ext uri="{FF2B5EF4-FFF2-40B4-BE49-F238E27FC236}">
                <a16:creationId xmlns:a16="http://schemas.microsoft.com/office/drawing/2014/main" id="{AD1F37F6-4222-0F2F-8273-DDE8A60C7A1F}"/>
              </a:ext>
            </a:extLst>
          </p:cNvPr>
          <p:cNvSpPr>
            <a:spLocks noGrp="1"/>
          </p:cNvSpPr>
          <p:nvPr>
            <p:ph sz="quarter" idx="13"/>
          </p:nvPr>
        </p:nvSpPr>
        <p:spPr>
          <a:xfrm>
            <a:off x="360363" y="1980000"/>
            <a:ext cx="11520487" cy="4068000"/>
          </a:xfrm>
        </p:spPr>
        <p:txBody>
          <a:bodyPr/>
          <a:lstStyle>
            <a:lvl1pPr>
              <a:defRPr baseline="0"/>
            </a:lvl1pPr>
            <a:lvl2pPr>
              <a:defRPr baseline="0"/>
            </a:lvl2pPr>
            <a:lvl3pPr>
              <a:defRPr baseline="0"/>
            </a:lvl3pPr>
            <a:lvl4pPr>
              <a:defRPr baseline="0"/>
            </a:lvl4pPr>
            <a:lvl5pPr>
              <a:defRPr baseline="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8">
            <a:extLst>
              <a:ext uri="{FF2B5EF4-FFF2-40B4-BE49-F238E27FC236}">
                <a16:creationId xmlns:a16="http://schemas.microsoft.com/office/drawing/2014/main" id="{27B3ED93-4F10-B98E-C79A-9C75CB74FCCA}"/>
              </a:ext>
            </a:extLst>
          </p:cNvPr>
          <p:cNvSpPr>
            <a:spLocks noGrp="1"/>
          </p:cNvSpPr>
          <p:nvPr>
            <p:ph type="body" sz="quarter" idx="14" hasCustomPrompt="1"/>
          </p:nvPr>
        </p:nvSpPr>
        <p:spPr>
          <a:xfrm>
            <a:off x="360363" y="6084000"/>
            <a:ext cx="11520487" cy="360000"/>
          </a:xfrm>
        </p:spPr>
        <p:txBody>
          <a:bodyPr anchor="ctr" anchorCtr="0">
            <a:noAutofit/>
          </a:bodyPr>
          <a:lstStyle>
            <a:lvl1pPr marL="0" indent="0">
              <a:buNone/>
              <a:defRPr sz="1400">
                <a:solidFill>
                  <a:schemeClr val="accent6"/>
                </a:solidFill>
              </a:defRPr>
            </a:lvl1pPr>
            <a:lvl2pPr marL="457200" indent="0">
              <a:buNone/>
              <a:defRPr sz="1400">
                <a:solidFill>
                  <a:schemeClr val="accent6"/>
                </a:solidFill>
              </a:defRPr>
            </a:lvl2pPr>
            <a:lvl3pPr marL="914400" indent="0">
              <a:buNone/>
              <a:defRPr sz="1400">
                <a:solidFill>
                  <a:schemeClr val="accent6"/>
                </a:solidFill>
              </a:defRPr>
            </a:lvl3pPr>
            <a:lvl4pPr marL="1371600" indent="0">
              <a:buNone/>
              <a:defRPr sz="1400">
                <a:solidFill>
                  <a:schemeClr val="accent6"/>
                </a:solidFill>
              </a:defRPr>
            </a:lvl4pPr>
            <a:lvl5pPr marL="1828800" indent="0">
              <a:buNone/>
              <a:defRPr sz="1400">
                <a:solidFill>
                  <a:schemeClr val="accent6"/>
                </a:solidFill>
              </a:defRPr>
            </a:lvl5pPr>
          </a:lstStyle>
          <a:p>
            <a:pPr lvl="0"/>
            <a:r>
              <a:rPr lang="de-DE"/>
              <a:t>Bildunterschrift / Caption</a:t>
            </a:r>
          </a:p>
        </p:txBody>
      </p:sp>
    </p:spTree>
    <p:extLst>
      <p:ext uri="{BB962C8B-B14F-4D97-AF65-F5344CB8AC3E}">
        <p14:creationId xmlns:p14="http://schemas.microsoft.com/office/powerpoint/2010/main" val="3588630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Fullscreen">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8FC2DAB9-ADD2-1E42-D0D7-6395646D2915}"/>
              </a:ext>
            </a:extLst>
          </p:cNvPr>
          <p:cNvSpPr>
            <a:spLocks noGrp="1"/>
          </p:cNvSpPr>
          <p:nvPr>
            <p:ph type="pic" sz="quarter" idx="10" hasCustomPrompt="1"/>
          </p:nvPr>
        </p:nvSpPr>
        <p:spPr>
          <a:xfrm>
            <a:off x="0" y="0"/>
            <a:ext cx="12192000" cy="6858000"/>
          </a:xfrm>
        </p:spPr>
        <p:txBody>
          <a:bodyPr/>
          <a:lstStyle>
            <a:lvl1pPr>
              <a:defRPr/>
            </a:lvl1pPr>
          </a:lstStyle>
          <a:p>
            <a:r>
              <a:rPr lang="de-DE"/>
              <a:t>Image</a:t>
            </a:r>
          </a:p>
        </p:txBody>
      </p:sp>
    </p:spTree>
    <p:extLst>
      <p:ext uri="{BB962C8B-B14F-4D97-AF65-F5344CB8AC3E}">
        <p14:creationId xmlns:p14="http://schemas.microsoft.com/office/powerpoint/2010/main" val="3753468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859BFDA-5919-80E3-6FB9-03C9FBF610B9}"/>
              </a:ext>
            </a:extLst>
          </p:cNvPr>
          <p:cNvSpPr>
            <a:spLocks noGrp="1"/>
          </p:cNvSpPr>
          <p:nvPr>
            <p:ph type="title"/>
          </p:nvPr>
        </p:nvSpPr>
        <p:spPr>
          <a:xfrm>
            <a:off x="360000" y="736682"/>
            <a:ext cx="8976000" cy="1080000"/>
          </a:xfrm>
          <a:prstGeom prst="rect">
            <a:avLst/>
          </a:prstGeom>
        </p:spPr>
        <p:txBody>
          <a:bodyPr vert="horz" lIns="0" tIns="0" rIns="0" bIns="0" rtlCol="0" anchor="b" anchorCtr="0">
            <a:normAutofit/>
          </a:bodyPr>
          <a:lstStyle/>
          <a:p>
            <a:r>
              <a:rPr lang="de-DE"/>
              <a:t>Mastertitelformat bearbeiten</a:t>
            </a:r>
          </a:p>
        </p:txBody>
      </p:sp>
      <p:sp>
        <p:nvSpPr>
          <p:cNvPr id="3" name="Textplatzhalter 2">
            <a:extLst>
              <a:ext uri="{FF2B5EF4-FFF2-40B4-BE49-F238E27FC236}">
                <a16:creationId xmlns:a16="http://schemas.microsoft.com/office/drawing/2014/main" id="{EB5DB4C4-7360-79EC-43CC-2887232E8706}"/>
              </a:ext>
            </a:extLst>
          </p:cNvPr>
          <p:cNvSpPr>
            <a:spLocks noGrp="1"/>
          </p:cNvSpPr>
          <p:nvPr>
            <p:ph type="body" idx="1"/>
          </p:nvPr>
        </p:nvSpPr>
        <p:spPr>
          <a:xfrm>
            <a:off x="360000" y="1980000"/>
            <a:ext cx="11519987" cy="4500000"/>
          </a:xfrm>
          <a:prstGeom prst="rect">
            <a:avLst/>
          </a:prstGeom>
        </p:spPr>
        <p:txBody>
          <a:bodyPr vert="horz" lIns="0" tIns="0" rIns="0" bIns="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grpSp>
        <p:nvGrpSpPr>
          <p:cNvPr id="7" name="TU Da Logo">
            <a:extLst>
              <a:ext uri="{FF2B5EF4-FFF2-40B4-BE49-F238E27FC236}">
                <a16:creationId xmlns:a16="http://schemas.microsoft.com/office/drawing/2014/main" id="{51119E7C-0EFF-440C-7D9B-DC934FA66296}"/>
              </a:ext>
            </a:extLst>
          </p:cNvPr>
          <p:cNvGrpSpPr/>
          <p:nvPr userDrawn="1"/>
        </p:nvGrpSpPr>
        <p:grpSpPr>
          <a:xfrm>
            <a:off x="9917994" y="179999"/>
            <a:ext cx="2272819" cy="910166"/>
            <a:chOff x="7454900" y="306388"/>
            <a:chExt cx="1704614" cy="682624"/>
          </a:xfrm>
        </p:grpSpPr>
        <p:sp>
          <p:nvSpPr>
            <p:cNvPr id="8" name="AutoShape 3">
              <a:extLst>
                <a:ext uri="{FF2B5EF4-FFF2-40B4-BE49-F238E27FC236}">
                  <a16:creationId xmlns:a16="http://schemas.microsoft.com/office/drawing/2014/main" id="{65BC44CB-CBBB-FAC0-EB9F-E8F9DC95037D}"/>
                </a:ext>
              </a:extLst>
            </p:cNvPr>
            <p:cNvSpPr>
              <a:spLocks noChangeAspect="1" noChangeArrowheads="1" noTextEdit="1"/>
            </p:cNvSpPr>
            <p:nvPr userDrawn="1"/>
          </p:nvSpPr>
          <p:spPr bwMode="auto">
            <a:xfrm>
              <a:off x="7454900" y="309563"/>
              <a:ext cx="1689100" cy="6778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9" name="Freeform 5">
              <a:extLst>
                <a:ext uri="{FF2B5EF4-FFF2-40B4-BE49-F238E27FC236}">
                  <a16:creationId xmlns:a16="http://schemas.microsoft.com/office/drawing/2014/main" id="{9C445B24-F9B1-8960-5444-7772C7A47F95}"/>
                </a:ext>
              </a:extLst>
            </p:cNvPr>
            <p:cNvSpPr>
              <a:spLocks/>
            </p:cNvSpPr>
            <p:nvPr userDrawn="1"/>
          </p:nvSpPr>
          <p:spPr bwMode="auto">
            <a:xfrm>
              <a:off x="7454900" y="306388"/>
              <a:ext cx="1704614" cy="682624"/>
            </a:xfrm>
            <a:custGeom>
              <a:avLst/>
              <a:gdLst>
                <a:gd name="T0" fmla="*/ 0 w 2079"/>
                <a:gd name="T1" fmla="*/ 0 h 831"/>
                <a:gd name="T2" fmla="*/ 0 w 2079"/>
                <a:gd name="T3" fmla="*/ 0 h 831"/>
                <a:gd name="T4" fmla="*/ 2079 w 2079"/>
                <a:gd name="T5" fmla="*/ 0 h 831"/>
                <a:gd name="T6" fmla="*/ 2079 w 2079"/>
                <a:gd name="T7" fmla="*/ 831 h 831"/>
                <a:gd name="T8" fmla="*/ 0 w 2079"/>
                <a:gd name="T9" fmla="*/ 831 h 831"/>
                <a:gd name="T10" fmla="*/ 0 w 2079"/>
                <a:gd name="T11" fmla="*/ 0 h 831"/>
              </a:gdLst>
              <a:ahLst/>
              <a:cxnLst>
                <a:cxn ang="0">
                  <a:pos x="T0" y="T1"/>
                </a:cxn>
                <a:cxn ang="0">
                  <a:pos x="T2" y="T3"/>
                </a:cxn>
                <a:cxn ang="0">
                  <a:pos x="T4" y="T5"/>
                </a:cxn>
                <a:cxn ang="0">
                  <a:pos x="T6" y="T7"/>
                </a:cxn>
                <a:cxn ang="0">
                  <a:pos x="T8" y="T9"/>
                </a:cxn>
                <a:cxn ang="0">
                  <a:pos x="T10" y="T11"/>
                </a:cxn>
              </a:cxnLst>
              <a:rect l="0" t="0" r="r" b="b"/>
              <a:pathLst>
                <a:path w="2079" h="831">
                  <a:moveTo>
                    <a:pt x="0" y="0"/>
                  </a:moveTo>
                  <a:lnTo>
                    <a:pt x="0" y="0"/>
                  </a:lnTo>
                  <a:lnTo>
                    <a:pt x="2079" y="0"/>
                  </a:lnTo>
                  <a:lnTo>
                    <a:pt x="2079" y="831"/>
                  </a:lnTo>
                  <a:lnTo>
                    <a:pt x="0" y="83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sp>
          <p:nvSpPr>
            <p:cNvPr id="10" name="Freeform 6">
              <a:extLst>
                <a:ext uri="{FF2B5EF4-FFF2-40B4-BE49-F238E27FC236}">
                  <a16:creationId xmlns:a16="http://schemas.microsoft.com/office/drawing/2014/main" id="{378BFC59-1C78-1D5B-F297-FDAE60A3B3FC}"/>
                </a:ext>
              </a:extLst>
            </p:cNvPr>
            <p:cNvSpPr>
              <a:spLocks noEditPoints="1"/>
            </p:cNvSpPr>
            <p:nvPr userDrawn="1"/>
          </p:nvSpPr>
          <p:spPr bwMode="auto">
            <a:xfrm>
              <a:off x="7499350" y="325438"/>
              <a:ext cx="525463" cy="576262"/>
            </a:xfrm>
            <a:custGeom>
              <a:avLst/>
              <a:gdLst>
                <a:gd name="T0" fmla="*/ 563 w 647"/>
                <a:gd name="T1" fmla="*/ 676 h 701"/>
                <a:gd name="T2" fmla="*/ 548 w 647"/>
                <a:gd name="T3" fmla="*/ 108 h 701"/>
                <a:gd name="T4" fmla="*/ 625 w 647"/>
                <a:gd name="T5" fmla="*/ 468 h 701"/>
                <a:gd name="T6" fmla="*/ 306 w 647"/>
                <a:gd name="T7" fmla="*/ 570 h 701"/>
                <a:gd name="T8" fmla="*/ 286 w 647"/>
                <a:gd name="T9" fmla="*/ 617 h 701"/>
                <a:gd name="T10" fmla="*/ 352 w 647"/>
                <a:gd name="T11" fmla="*/ 524 h 701"/>
                <a:gd name="T12" fmla="*/ 528 w 647"/>
                <a:gd name="T13" fmla="*/ 313 h 701"/>
                <a:gd name="T14" fmla="*/ 399 w 647"/>
                <a:gd name="T15" fmla="*/ 500 h 701"/>
                <a:gd name="T16" fmla="*/ 231 w 647"/>
                <a:gd name="T17" fmla="*/ 349 h 701"/>
                <a:gd name="T18" fmla="*/ 269 w 647"/>
                <a:gd name="T19" fmla="*/ 246 h 701"/>
                <a:gd name="T20" fmla="*/ 262 w 647"/>
                <a:gd name="T21" fmla="*/ 490 h 701"/>
                <a:gd name="T22" fmla="*/ 283 w 647"/>
                <a:gd name="T23" fmla="*/ 530 h 701"/>
                <a:gd name="T24" fmla="*/ 274 w 647"/>
                <a:gd name="T25" fmla="*/ 517 h 701"/>
                <a:gd name="T26" fmla="*/ 346 w 647"/>
                <a:gd name="T27" fmla="*/ 445 h 701"/>
                <a:gd name="T28" fmla="*/ 323 w 647"/>
                <a:gd name="T29" fmla="*/ 464 h 701"/>
                <a:gd name="T30" fmla="*/ 335 w 647"/>
                <a:gd name="T31" fmla="*/ 381 h 701"/>
                <a:gd name="T32" fmla="*/ 377 w 647"/>
                <a:gd name="T33" fmla="*/ 394 h 701"/>
                <a:gd name="T34" fmla="*/ 407 w 647"/>
                <a:gd name="T35" fmla="*/ 348 h 701"/>
                <a:gd name="T36" fmla="*/ 419 w 647"/>
                <a:gd name="T37" fmla="*/ 329 h 701"/>
                <a:gd name="T38" fmla="*/ 498 w 647"/>
                <a:gd name="T39" fmla="*/ 216 h 701"/>
                <a:gd name="T40" fmla="*/ 229 w 647"/>
                <a:gd name="T41" fmla="*/ 494 h 701"/>
                <a:gd name="T42" fmla="*/ 163 w 647"/>
                <a:gd name="T43" fmla="*/ 505 h 701"/>
                <a:gd name="T44" fmla="*/ 156 w 647"/>
                <a:gd name="T45" fmla="*/ 425 h 701"/>
                <a:gd name="T46" fmla="*/ 140 w 647"/>
                <a:gd name="T47" fmla="*/ 399 h 701"/>
                <a:gd name="T48" fmla="*/ 177 w 647"/>
                <a:gd name="T49" fmla="*/ 283 h 701"/>
                <a:gd name="T50" fmla="*/ 180 w 647"/>
                <a:gd name="T51" fmla="*/ 246 h 701"/>
                <a:gd name="T52" fmla="*/ 290 w 647"/>
                <a:gd name="T53" fmla="*/ 218 h 701"/>
                <a:gd name="T54" fmla="*/ 331 w 647"/>
                <a:gd name="T55" fmla="*/ 113 h 701"/>
                <a:gd name="T56" fmla="*/ 383 w 647"/>
                <a:gd name="T57" fmla="*/ 173 h 701"/>
                <a:gd name="T58" fmla="*/ 457 w 647"/>
                <a:gd name="T59" fmla="*/ 171 h 701"/>
                <a:gd name="T60" fmla="*/ 393 w 647"/>
                <a:gd name="T61" fmla="*/ 265 h 701"/>
                <a:gd name="T62" fmla="*/ 384 w 647"/>
                <a:gd name="T63" fmla="*/ 229 h 701"/>
                <a:gd name="T64" fmla="*/ 384 w 647"/>
                <a:gd name="T65" fmla="*/ 222 h 701"/>
                <a:gd name="T66" fmla="*/ 291 w 647"/>
                <a:gd name="T67" fmla="*/ 250 h 701"/>
                <a:gd name="T68" fmla="*/ 305 w 647"/>
                <a:gd name="T69" fmla="*/ 259 h 701"/>
                <a:gd name="T70" fmla="*/ 257 w 647"/>
                <a:gd name="T71" fmla="*/ 403 h 701"/>
                <a:gd name="T72" fmla="*/ 272 w 647"/>
                <a:gd name="T73" fmla="*/ 361 h 701"/>
                <a:gd name="T74" fmla="*/ 263 w 647"/>
                <a:gd name="T75" fmla="*/ 356 h 701"/>
                <a:gd name="T76" fmla="*/ 236 w 647"/>
                <a:gd name="T77" fmla="*/ 352 h 701"/>
                <a:gd name="T78" fmla="*/ 299 w 647"/>
                <a:gd name="T79" fmla="*/ 337 h 701"/>
                <a:gd name="T80" fmla="*/ 445 w 647"/>
                <a:gd name="T81" fmla="*/ 236 h 701"/>
                <a:gd name="T82" fmla="*/ 412 w 647"/>
                <a:gd name="T83" fmla="*/ 231 h 701"/>
                <a:gd name="T84" fmla="*/ 494 w 647"/>
                <a:gd name="T85" fmla="*/ 221 h 701"/>
                <a:gd name="T86" fmla="*/ 431 w 647"/>
                <a:gd name="T87" fmla="*/ 430 h 701"/>
                <a:gd name="T88" fmla="*/ 572 w 647"/>
                <a:gd name="T89" fmla="*/ 254 h 701"/>
                <a:gd name="T90" fmla="*/ 420 w 647"/>
                <a:gd name="T91" fmla="*/ 452 h 701"/>
                <a:gd name="T92" fmla="*/ 407 w 647"/>
                <a:gd name="T93" fmla="*/ 454 h 701"/>
                <a:gd name="T94" fmla="*/ 573 w 647"/>
                <a:gd name="T95" fmla="*/ 247 h 701"/>
                <a:gd name="T96" fmla="*/ 437 w 647"/>
                <a:gd name="T97" fmla="*/ 534 h 701"/>
                <a:gd name="T98" fmla="*/ 365 w 647"/>
                <a:gd name="T99" fmla="*/ 643 h 701"/>
                <a:gd name="T100" fmla="*/ 331 w 647"/>
                <a:gd name="T101" fmla="*/ 672 h 701"/>
                <a:gd name="T102" fmla="*/ 528 w 647"/>
                <a:gd name="T103" fmla="*/ 594 h 701"/>
                <a:gd name="T104" fmla="*/ 432 w 647"/>
                <a:gd name="T105" fmla="*/ 558 h 701"/>
                <a:gd name="T106" fmla="*/ 586 w 647"/>
                <a:gd name="T107" fmla="*/ 443 h 701"/>
                <a:gd name="T108" fmla="*/ 416 w 647"/>
                <a:gd name="T109" fmla="*/ 463 h 701"/>
                <a:gd name="T110" fmla="*/ 514 w 647"/>
                <a:gd name="T111" fmla="*/ 262 h 701"/>
                <a:gd name="T112" fmla="*/ 339 w 647"/>
                <a:gd name="T113" fmla="*/ 230 h 701"/>
                <a:gd name="T114" fmla="*/ 392 w 647"/>
                <a:gd name="T115" fmla="*/ 534 h 701"/>
                <a:gd name="T116" fmla="*/ 541 w 647"/>
                <a:gd name="T117" fmla="*/ 399 h 701"/>
                <a:gd name="T118" fmla="*/ 567 w 647"/>
                <a:gd name="T119" fmla="*/ 40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7" h="701">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moveTo>
                    <a:pt x="264" y="503"/>
                  </a:moveTo>
                  <a:lnTo>
                    <a:pt x="264" y="503"/>
                  </a:lnTo>
                  <a:cubicBezTo>
                    <a:pt x="264" y="504"/>
                    <a:pt x="264" y="504"/>
                    <a:pt x="264" y="504"/>
                  </a:cubicBezTo>
                  <a:cubicBezTo>
                    <a:pt x="266" y="507"/>
                    <a:pt x="268" y="510"/>
                    <a:pt x="270" y="513"/>
                  </a:cubicBezTo>
                  <a:cubicBezTo>
                    <a:pt x="281" y="504"/>
                    <a:pt x="292" y="495"/>
                    <a:pt x="301" y="486"/>
                  </a:cubicBezTo>
                  <a:cubicBezTo>
                    <a:pt x="297" y="483"/>
                    <a:pt x="292" y="481"/>
                    <a:pt x="288" y="479"/>
                  </a:cubicBezTo>
                  <a:cubicBezTo>
                    <a:pt x="281" y="486"/>
                    <a:pt x="275" y="490"/>
                    <a:pt x="262" y="490"/>
                  </a:cubicBezTo>
                  <a:cubicBezTo>
                    <a:pt x="260" y="490"/>
                    <a:pt x="259" y="488"/>
                    <a:pt x="260" y="486"/>
                  </a:cubicBezTo>
                  <a:cubicBezTo>
                    <a:pt x="262" y="479"/>
                    <a:pt x="260" y="461"/>
                    <a:pt x="260" y="452"/>
                  </a:cubicBezTo>
                  <a:cubicBezTo>
                    <a:pt x="259" y="450"/>
                    <a:pt x="258" y="448"/>
                    <a:pt x="257" y="446"/>
                  </a:cubicBezTo>
                  <a:cubicBezTo>
                    <a:pt x="253" y="447"/>
                    <a:pt x="249" y="447"/>
                    <a:pt x="243" y="447"/>
                  </a:cubicBezTo>
                  <a:cubicBezTo>
                    <a:pt x="240" y="447"/>
                    <a:pt x="239" y="444"/>
                    <a:pt x="241" y="442"/>
                  </a:cubicBezTo>
                  <a:cubicBezTo>
                    <a:pt x="250" y="434"/>
                    <a:pt x="249" y="423"/>
                    <a:pt x="250" y="408"/>
                  </a:cubicBezTo>
                  <a:cubicBezTo>
                    <a:pt x="245" y="411"/>
                    <a:pt x="237" y="417"/>
                    <a:pt x="233" y="419"/>
                  </a:cubicBezTo>
                  <a:cubicBezTo>
                    <a:pt x="237" y="458"/>
                    <a:pt x="250" y="483"/>
                    <a:pt x="264" y="503"/>
                  </a:cubicBezTo>
                  <a:lnTo>
                    <a:pt x="264" y="503"/>
                  </a:lnTo>
                  <a:close/>
                  <a:moveTo>
                    <a:pt x="291" y="540"/>
                  </a:moveTo>
                  <a:lnTo>
                    <a:pt x="291" y="540"/>
                  </a:lnTo>
                  <a:cubicBezTo>
                    <a:pt x="406" y="463"/>
                    <a:pt x="451" y="323"/>
                    <a:pt x="554" y="235"/>
                  </a:cubicBezTo>
                  <a:lnTo>
                    <a:pt x="539" y="232"/>
                  </a:lnTo>
                  <a:cubicBezTo>
                    <a:pt x="536" y="231"/>
                    <a:pt x="536" y="231"/>
                    <a:pt x="536" y="228"/>
                  </a:cubicBezTo>
                  <a:lnTo>
                    <a:pt x="539" y="207"/>
                  </a:lnTo>
                  <a:cubicBezTo>
                    <a:pt x="444" y="303"/>
                    <a:pt x="391" y="462"/>
                    <a:pt x="283" y="530"/>
                  </a:cubicBezTo>
                  <a:cubicBezTo>
                    <a:pt x="286" y="533"/>
                    <a:pt x="288" y="536"/>
                    <a:pt x="291" y="540"/>
                  </a:cubicBezTo>
                  <a:lnTo>
                    <a:pt x="291" y="540"/>
                  </a:lnTo>
                  <a:close/>
                  <a:moveTo>
                    <a:pt x="558" y="188"/>
                  </a:moveTo>
                  <a:lnTo>
                    <a:pt x="558" y="188"/>
                  </a:lnTo>
                  <a:cubicBezTo>
                    <a:pt x="554" y="192"/>
                    <a:pt x="549" y="196"/>
                    <a:pt x="545" y="200"/>
                  </a:cubicBezTo>
                  <a:lnTo>
                    <a:pt x="542" y="227"/>
                  </a:lnTo>
                  <a:lnTo>
                    <a:pt x="560" y="230"/>
                  </a:lnTo>
                  <a:cubicBezTo>
                    <a:pt x="563" y="228"/>
                    <a:pt x="566" y="225"/>
                    <a:pt x="570" y="222"/>
                  </a:cubicBezTo>
                  <a:lnTo>
                    <a:pt x="567" y="216"/>
                  </a:lnTo>
                  <a:cubicBezTo>
                    <a:pt x="562" y="217"/>
                    <a:pt x="557" y="215"/>
                    <a:pt x="555" y="210"/>
                  </a:cubicBezTo>
                  <a:cubicBezTo>
                    <a:pt x="553" y="204"/>
                    <a:pt x="556" y="199"/>
                    <a:pt x="561" y="197"/>
                  </a:cubicBezTo>
                  <a:lnTo>
                    <a:pt x="558" y="188"/>
                  </a:lnTo>
                  <a:lnTo>
                    <a:pt x="558" y="188"/>
                  </a:lnTo>
                  <a:close/>
                  <a:moveTo>
                    <a:pt x="308" y="487"/>
                  </a:moveTo>
                  <a:lnTo>
                    <a:pt x="308" y="487"/>
                  </a:lnTo>
                  <a:cubicBezTo>
                    <a:pt x="297" y="498"/>
                    <a:pt x="286" y="508"/>
                    <a:pt x="274" y="517"/>
                  </a:cubicBezTo>
                  <a:lnTo>
                    <a:pt x="274" y="518"/>
                  </a:lnTo>
                  <a:cubicBezTo>
                    <a:pt x="276" y="521"/>
                    <a:pt x="278" y="523"/>
                    <a:pt x="280" y="525"/>
                  </a:cubicBezTo>
                  <a:cubicBezTo>
                    <a:pt x="336" y="490"/>
                    <a:pt x="378" y="429"/>
                    <a:pt x="419" y="364"/>
                  </a:cubicBezTo>
                  <a:cubicBezTo>
                    <a:pt x="454" y="308"/>
                    <a:pt x="492" y="245"/>
                    <a:pt x="540" y="197"/>
                  </a:cubicBezTo>
                  <a:cubicBezTo>
                    <a:pt x="540" y="197"/>
                    <a:pt x="541" y="197"/>
                    <a:pt x="541" y="196"/>
                  </a:cubicBezTo>
                  <a:cubicBezTo>
                    <a:pt x="546" y="192"/>
                    <a:pt x="551" y="187"/>
                    <a:pt x="556" y="183"/>
                  </a:cubicBezTo>
                  <a:lnTo>
                    <a:pt x="552" y="170"/>
                  </a:lnTo>
                  <a:cubicBezTo>
                    <a:pt x="533" y="185"/>
                    <a:pt x="516" y="203"/>
                    <a:pt x="500" y="222"/>
                  </a:cubicBezTo>
                  <a:cubicBezTo>
                    <a:pt x="500" y="222"/>
                    <a:pt x="500" y="223"/>
                    <a:pt x="500" y="223"/>
                  </a:cubicBezTo>
                  <a:cubicBezTo>
                    <a:pt x="469" y="260"/>
                    <a:pt x="443" y="302"/>
                    <a:pt x="418" y="341"/>
                  </a:cubicBezTo>
                  <a:cubicBezTo>
                    <a:pt x="405" y="361"/>
                    <a:pt x="392" y="382"/>
                    <a:pt x="378" y="402"/>
                  </a:cubicBezTo>
                  <a:cubicBezTo>
                    <a:pt x="378" y="402"/>
                    <a:pt x="378" y="402"/>
                    <a:pt x="378" y="402"/>
                  </a:cubicBezTo>
                  <a:cubicBezTo>
                    <a:pt x="372" y="411"/>
                    <a:pt x="366" y="419"/>
                    <a:pt x="360" y="426"/>
                  </a:cubicBezTo>
                  <a:cubicBezTo>
                    <a:pt x="360" y="427"/>
                    <a:pt x="360" y="427"/>
                    <a:pt x="360" y="427"/>
                  </a:cubicBezTo>
                  <a:cubicBezTo>
                    <a:pt x="355" y="433"/>
                    <a:pt x="351" y="439"/>
                    <a:pt x="347" y="444"/>
                  </a:cubicBezTo>
                  <a:cubicBezTo>
                    <a:pt x="346" y="444"/>
                    <a:pt x="346" y="445"/>
                    <a:pt x="346" y="445"/>
                  </a:cubicBezTo>
                  <a:cubicBezTo>
                    <a:pt x="340" y="453"/>
                    <a:pt x="333" y="461"/>
                    <a:pt x="326" y="468"/>
                  </a:cubicBezTo>
                  <a:cubicBezTo>
                    <a:pt x="326" y="469"/>
                    <a:pt x="326" y="469"/>
                    <a:pt x="325" y="469"/>
                  </a:cubicBezTo>
                  <a:cubicBezTo>
                    <a:pt x="320" y="475"/>
                    <a:pt x="314" y="481"/>
                    <a:pt x="308" y="487"/>
                  </a:cubicBezTo>
                  <a:lnTo>
                    <a:pt x="308" y="487"/>
                  </a:lnTo>
                  <a:lnTo>
                    <a:pt x="308" y="487"/>
                  </a:lnTo>
                  <a:close/>
                  <a:moveTo>
                    <a:pt x="306" y="482"/>
                  </a:moveTo>
                  <a:lnTo>
                    <a:pt x="306" y="482"/>
                  </a:lnTo>
                  <a:cubicBezTo>
                    <a:pt x="310" y="477"/>
                    <a:pt x="314" y="473"/>
                    <a:pt x="318" y="469"/>
                  </a:cubicBezTo>
                  <a:cubicBezTo>
                    <a:pt x="292" y="465"/>
                    <a:pt x="277" y="452"/>
                    <a:pt x="272" y="437"/>
                  </a:cubicBezTo>
                  <a:cubicBezTo>
                    <a:pt x="268" y="440"/>
                    <a:pt x="265" y="443"/>
                    <a:pt x="262" y="444"/>
                  </a:cubicBezTo>
                  <a:cubicBezTo>
                    <a:pt x="263" y="446"/>
                    <a:pt x="264" y="447"/>
                    <a:pt x="264" y="449"/>
                  </a:cubicBezTo>
                  <a:cubicBezTo>
                    <a:pt x="265" y="449"/>
                    <a:pt x="265" y="449"/>
                    <a:pt x="265" y="450"/>
                  </a:cubicBezTo>
                  <a:cubicBezTo>
                    <a:pt x="276" y="467"/>
                    <a:pt x="288" y="472"/>
                    <a:pt x="306" y="482"/>
                  </a:cubicBezTo>
                  <a:lnTo>
                    <a:pt x="306" y="482"/>
                  </a:lnTo>
                  <a:close/>
                  <a:moveTo>
                    <a:pt x="323" y="464"/>
                  </a:moveTo>
                  <a:lnTo>
                    <a:pt x="323" y="464"/>
                  </a:lnTo>
                  <a:cubicBezTo>
                    <a:pt x="327" y="459"/>
                    <a:pt x="331" y="454"/>
                    <a:pt x="335" y="449"/>
                  </a:cubicBezTo>
                  <a:cubicBezTo>
                    <a:pt x="287" y="463"/>
                    <a:pt x="257" y="387"/>
                    <a:pt x="339" y="356"/>
                  </a:cubicBezTo>
                  <a:cubicBezTo>
                    <a:pt x="333" y="354"/>
                    <a:pt x="327" y="352"/>
                    <a:pt x="321" y="349"/>
                  </a:cubicBezTo>
                  <a:cubicBezTo>
                    <a:pt x="268" y="373"/>
                    <a:pt x="250" y="454"/>
                    <a:pt x="323" y="464"/>
                  </a:cubicBezTo>
                  <a:lnTo>
                    <a:pt x="323" y="464"/>
                  </a:lnTo>
                  <a:close/>
                  <a:moveTo>
                    <a:pt x="343" y="440"/>
                  </a:moveTo>
                  <a:lnTo>
                    <a:pt x="343" y="440"/>
                  </a:lnTo>
                  <a:cubicBezTo>
                    <a:pt x="347" y="435"/>
                    <a:pt x="351" y="430"/>
                    <a:pt x="355" y="424"/>
                  </a:cubicBezTo>
                  <a:cubicBezTo>
                    <a:pt x="357" y="410"/>
                    <a:pt x="353" y="394"/>
                    <a:pt x="336" y="386"/>
                  </a:cubicBezTo>
                  <a:cubicBezTo>
                    <a:pt x="331" y="389"/>
                    <a:pt x="326" y="392"/>
                    <a:pt x="322" y="396"/>
                  </a:cubicBezTo>
                  <a:cubicBezTo>
                    <a:pt x="348" y="400"/>
                    <a:pt x="348" y="433"/>
                    <a:pt x="324" y="433"/>
                  </a:cubicBezTo>
                  <a:cubicBezTo>
                    <a:pt x="305" y="433"/>
                    <a:pt x="306" y="409"/>
                    <a:pt x="314" y="397"/>
                  </a:cubicBezTo>
                  <a:cubicBezTo>
                    <a:pt x="314" y="397"/>
                    <a:pt x="315" y="396"/>
                    <a:pt x="315" y="396"/>
                  </a:cubicBezTo>
                  <a:lnTo>
                    <a:pt x="315" y="396"/>
                  </a:lnTo>
                  <a:cubicBezTo>
                    <a:pt x="319" y="391"/>
                    <a:pt x="325" y="386"/>
                    <a:pt x="334" y="381"/>
                  </a:cubicBezTo>
                  <a:cubicBezTo>
                    <a:pt x="334" y="381"/>
                    <a:pt x="334" y="381"/>
                    <a:pt x="335" y="381"/>
                  </a:cubicBezTo>
                  <a:cubicBezTo>
                    <a:pt x="341" y="378"/>
                    <a:pt x="349" y="375"/>
                    <a:pt x="358" y="373"/>
                  </a:cubicBezTo>
                  <a:cubicBezTo>
                    <a:pt x="358" y="372"/>
                    <a:pt x="359" y="372"/>
                    <a:pt x="359" y="372"/>
                  </a:cubicBezTo>
                  <a:cubicBezTo>
                    <a:pt x="364" y="371"/>
                    <a:pt x="370" y="370"/>
                    <a:pt x="377" y="369"/>
                  </a:cubicBezTo>
                  <a:cubicBezTo>
                    <a:pt x="372" y="367"/>
                    <a:pt x="366" y="365"/>
                    <a:pt x="360" y="363"/>
                  </a:cubicBezTo>
                  <a:cubicBezTo>
                    <a:pt x="356" y="362"/>
                    <a:pt x="352" y="360"/>
                    <a:pt x="348" y="359"/>
                  </a:cubicBezTo>
                  <a:cubicBezTo>
                    <a:pt x="259" y="388"/>
                    <a:pt x="295" y="466"/>
                    <a:pt x="343" y="440"/>
                  </a:cubicBezTo>
                  <a:lnTo>
                    <a:pt x="343" y="440"/>
                  </a:lnTo>
                  <a:close/>
                  <a:moveTo>
                    <a:pt x="361" y="416"/>
                  </a:moveTo>
                  <a:lnTo>
                    <a:pt x="361" y="416"/>
                  </a:lnTo>
                  <a:cubicBezTo>
                    <a:pt x="365" y="411"/>
                    <a:pt x="369" y="405"/>
                    <a:pt x="373" y="400"/>
                  </a:cubicBezTo>
                  <a:cubicBezTo>
                    <a:pt x="372" y="395"/>
                    <a:pt x="366" y="385"/>
                    <a:pt x="358" y="378"/>
                  </a:cubicBezTo>
                  <a:cubicBezTo>
                    <a:pt x="353" y="380"/>
                    <a:pt x="347" y="381"/>
                    <a:pt x="342" y="384"/>
                  </a:cubicBezTo>
                  <a:cubicBezTo>
                    <a:pt x="356" y="391"/>
                    <a:pt x="361" y="404"/>
                    <a:pt x="361" y="416"/>
                  </a:cubicBezTo>
                  <a:lnTo>
                    <a:pt x="361" y="416"/>
                  </a:lnTo>
                  <a:close/>
                  <a:moveTo>
                    <a:pt x="377" y="394"/>
                  </a:moveTo>
                  <a:lnTo>
                    <a:pt x="377" y="394"/>
                  </a:lnTo>
                  <a:cubicBezTo>
                    <a:pt x="381" y="388"/>
                    <a:pt x="385" y="382"/>
                    <a:pt x="389" y="376"/>
                  </a:cubicBezTo>
                  <a:cubicBezTo>
                    <a:pt x="388" y="375"/>
                    <a:pt x="387" y="375"/>
                    <a:pt x="386" y="374"/>
                  </a:cubicBezTo>
                  <a:cubicBezTo>
                    <a:pt x="380" y="375"/>
                    <a:pt x="373" y="375"/>
                    <a:pt x="365" y="377"/>
                  </a:cubicBezTo>
                  <a:cubicBezTo>
                    <a:pt x="370" y="382"/>
                    <a:pt x="374" y="389"/>
                    <a:pt x="377" y="394"/>
                  </a:cubicBezTo>
                  <a:lnTo>
                    <a:pt x="377" y="394"/>
                  </a:lnTo>
                  <a:close/>
                  <a:moveTo>
                    <a:pt x="392" y="372"/>
                  </a:moveTo>
                  <a:lnTo>
                    <a:pt x="392" y="372"/>
                  </a:lnTo>
                  <a:cubicBezTo>
                    <a:pt x="396" y="365"/>
                    <a:pt x="400" y="359"/>
                    <a:pt x="404" y="353"/>
                  </a:cubicBezTo>
                  <a:cubicBezTo>
                    <a:pt x="389" y="349"/>
                    <a:pt x="360" y="351"/>
                    <a:pt x="343" y="351"/>
                  </a:cubicBezTo>
                  <a:cubicBezTo>
                    <a:pt x="349" y="354"/>
                    <a:pt x="355" y="356"/>
                    <a:pt x="362" y="358"/>
                  </a:cubicBezTo>
                  <a:cubicBezTo>
                    <a:pt x="371" y="361"/>
                    <a:pt x="380" y="364"/>
                    <a:pt x="387" y="369"/>
                  </a:cubicBezTo>
                  <a:cubicBezTo>
                    <a:pt x="388" y="369"/>
                    <a:pt x="388" y="369"/>
                    <a:pt x="388" y="369"/>
                  </a:cubicBezTo>
                  <a:cubicBezTo>
                    <a:pt x="389" y="370"/>
                    <a:pt x="391" y="371"/>
                    <a:pt x="392" y="372"/>
                  </a:cubicBezTo>
                  <a:lnTo>
                    <a:pt x="392" y="372"/>
                  </a:lnTo>
                  <a:close/>
                  <a:moveTo>
                    <a:pt x="407" y="348"/>
                  </a:moveTo>
                  <a:lnTo>
                    <a:pt x="407" y="348"/>
                  </a:lnTo>
                  <a:cubicBezTo>
                    <a:pt x="410" y="343"/>
                    <a:pt x="413" y="339"/>
                    <a:pt x="416" y="334"/>
                  </a:cubicBezTo>
                  <a:cubicBezTo>
                    <a:pt x="399" y="329"/>
                    <a:pt x="371" y="330"/>
                    <a:pt x="354" y="330"/>
                  </a:cubicBezTo>
                  <a:cubicBezTo>
                    <a:pt x="333" y="331"/>
                    <a:pt x="312" y="331"/>
                    <a:pt x="295" y="327"/>
                  </a:cubicBezTo>
                  <a:cubicBezTo>
                    <a:pt x="304" y="335"/>
                    <a:pt x="315" y="340"/>
                    <a:pt x="327" y="345"/>
                  </a:cubicBezTo>
                  <a:cubicBezTo>
                    <a:pt x="335" y="347"/>
                    <a:pt x="356" y="345"/>
                    <a:pt x="363" y="345"/>
                  </a:cubicBezTo>
                  <a:cubicBezTo>
                    <a:pt x="379" y="345"/>
                    <a:pt x="396" y="345"/>
                    <a:pt x="407" y="348"/>
                  </a:cubicBezTo>
                  <a:lnTo>
                    <a:pt x="407" y="348"/>
                  </a:lnTo>
                  <a:close/>
                  <a:moveTo>
                    <a:pt x="419" y="329"/>
                  </a:moveTo>
                  <a:lnTo>
                    <a:pt x="419" y="329"/>
                  </a:lnTo>
                  <a:cubicBezTo>
                    <a:pt x="421" y="325"/>
                    <a:pt x="424" y="322"/>
                    <a:pt x="426" y="318"/>
                  </a:cubicBezTo>
                  <a:cubicBezTo>
                    <a:pt x="404" y="309"/>
                    <a:pt x="369" y="312"/>
                    <a:pt x="346" y="312"/>
                  </a:cubicBezTo>
                  <a:cubicBezTo>
                    <a:pt x="320" y="312"/>
                    <a:pt x="293" y="311"/>
                    <a:pt x="276" y="296"/>
                  </a:cubicBezTo>
                  <a:cubicBezTo>
                    <a:pt x="279" y="305"/>
                    <a:pt x="283" y="312"/>
                    <a:pt x="287" y="318"/>
                  </a:cubicBezTo>
                  <a:cubicBezTo>
                    <a:pt x="313" y="329"/>
                    <a:pt x="361" y="323"/>
                    <a:pt x="391" y="325"/>
                  </a:cubicBezTo>
                  <a:cubicBezTo>
                    <a:pt x="401" y="325"/>
                    <a:pt x="411" y="326"/>
                    <a:pt x="419" y="329"/>
                  </a:cubicBezTo>
                  <a:lnTo>
                    <a:pt x="419" y="329"/>
                  </a:lnTo>
                  <a:close/>
                  <a:moveTo>
                    <a:pt x="429" y="313"/>
                  </a:moveTo>
                  <a:lnTo>
                    <a:pt x="429" y="313"/>
                  </a:lnTo>
                  <a:cubicBezTo>
                    <a:pt x="432" y="309"/>
                    <a:pt x="434" y="305"/>
                    <a:pt x="437" y="301"/>
                  </a:cubicBezTo>
                  <a:cubicBezTo>
                    <a:pt x="428" y="298"/>
                    <a:pt x="420" y="296"/>
                    <a:pt x="411" y="295"/>
                  </a:cubicBezTo>
                  <a:cubicBezTo>
                    <a:pt x="411" y="295"/>
                    <a:pt x="411" y="295"/>
                    <a:pt x="410" y="295"/>
                  </a:cubicBezTo>
                  <a:cubicBezTo>
                    <a:pt x="388" y="291"/>
                    <a:pt x="366" y="292"/>
                    <a:pt x="343" y="293"/>
                  </a:cubicBezTo>
                  <a:cubicBezTo>
                    <a:pt x="328" y="293"/>
                    <a:pt x="314" y="292"/>
                    <a:pt x="302" y="288"/>
                  </a:cubicBezTo>
                  <a:cubicBezTo>
                    <a:pt x="301" y="288"/>
                    <a:pt x="301" y="288"/>
                    <a:pt x="301" y="288"/>
                  </a:cubicBezTo>
                  <a:cubicBezTo>
                    <a:pt x="291" y="285"/>
                    <a:pt x="282" y="279"/>
                    <a:pt x="275" y="269"/>
                  </a:cubicBezTo>
                  <a:cubicBezTo>
                    <a:pt x="274" y="270"/>
                    <a:pt x="273" y="271"/>
                    <a:pt x="272" y="272"/>
                  </a:cubicBezTo>
                  <a:cubicBezTo>
                    <a:pt x="273" y="277"/>
                    <a:pt x="273" y="281"/>
                    <a:pt x="274" y="285"/>
                  </a:cubicBezTo>
                  <a:cubicBezTo>
                    <a:pt x="288" y="304"/>
                    <a:pt x="316" y="307"/>
                    <a:pt x="346" y="307"/>
                  </a:cubicBezTo>
                  <a:cubicBezTo>
                    <a:pt x="371" y="307"/>
                    <a:pt x="406" y="303"/>
                    <a:pt x="429" y="313"/>
                  </a:cubicBezTo>
                  <a:lnTo>
                    <a:pt x="429" y="313"/>
                  </a:lnTo>
                  <a:close/>
                  <a:moveTo>
                    <a:pt x="498" y="216"/>
                  </a:moveTo>
                  <a:lnTo>
                    <a:pt x="498" y="216"/>
                  </a:lnTo>
                  <a:cubicBezTo>
                    <a:pt x="500" y="213"/>
                    <a:pt x="503" y="210"/>
                    <a:pt x="506" y="207"/>
                  </a:cubicBezTo>
                  <a:cubicBezTo>
                    <a:pt x="491" y="202"/>
                    <a:pt x="477" y="199"/>
                    <a:pt x="463" y="196"/>
                  </a:cubicBezTo>
                  <a:cubicBezTo>
                    <a:pt x="463" y="196"/>
                    <a:pt x="462" y="196"/>
                    <a:pt x="462" y="196"/>
                  </a:cubicBezTo>
                  <a:cubicBezTo>
                    <a:pt x="456" y="195"/>
                    <a:pt x="449" y="195"/>
                    <a:pt x="443" y="194"/>
                  </a:cubicBezTo>
                  <a:cubicBezTo>
                    <a:pt x="445" y="198"/>
                    <a:pt x="447" y="203"/>
                    <a:pt x="447" y="209"/>
                  </a:cubicBezTo>
                  <a:cubicBezTo>
                    <a:pt x="450" y="212"/>
                    <a:pt x="452" y="216"/>
                    <a:pt x="452" y="220"/>
                  </a:cubicBezTo>
                  <a:cubicBezTo>
                    <a:pt x="456" y="218"/>
                    <a:pt x="462" y="217"/>
                    <a:pt x="468" y="219"/>
                  </a:cubicBezTo>
                  <a:cubicBezTo>
                    <a:pt x="473" y="208"/>
                    <a:pt x="488" y="206"/>
                    <a:pt x="498" y="216"/>
                  </a:cubicBezTo>
                  <a:lnTo>
                    <a:pt x="498" y="216"/>
                  </a:lnTo>
                  <a:close/>
                  <a:moveTo>
                    <a:pt x="187" y="551"/>
                  </a:moveTo>
                  <a:lnTo>
                    <a:pt x="187" y="551"/>
                  </a:lnTo>
                  <a:lnTo>
                    <a:pt x="238" y="513"/>
                  </a:lnTo>
                  <a:cubicBezTo>
                    <a:pt x="236" y="508"/>
                    <a:pt x="233" y="504"/>
                    <a:pt x="231" y="499"/>
                  </a:cubicBezTo>
                  <a:lnTo>
                    <a:pt x="188" y="526"/>
                  </a:lnTo>
                  <a:cubicBezTo>
                    <a:pt x="185" y="528"/>
                    <a:pt x="182" y="523"/>
                    <a:pt x="185" y="521"/>
                  </a:cubicBezTo>
                  <a:lnTo>
                    <a:pt x="229" y="494"/>
                  </a:lnTo>
                  <a:cubicBezTo>
                    <a:pt x="227" y="491"/>
                    <a:pt x="225" y="487"/>
                    <a:pt x="224" y="483"/>
                  </a:cubicBezTo>
                  <a:lnTo>
                    <a:pt x="165" y="511"/>
                  </a:lnTo>
                  <a:cubicBezTo>
                    <a:pt x="171" y="524"/>
                    <a:pt x="178" y="538"/>
                    <a:pt x="187" y="551"/>
                  </a:cubicBezTo>
                  <a:lnTo>
                    <a:pt x="187" y="551"/>
                  </a:lnTo>
                  <a:close/>
                  <a:moveTo>
                    <a:pt x="241" y="518"/>
                  </a:moveTo>
                  <a:lnTo>
                    <a:pt x="241" y="518"/>
                  </a:lnTo>
                  <a:lnTo>
                    <a:pt x="190" y="556"/>
                  </a:lnTo>
                  <a:cubicBezTo>
                    <a:pt x="198" y="569"/>
                    <a:pt x="208" y="581"/>
                    <a:pt x="219" y="593"/>
                  </a:cubicBezTo>
                  <a:lnTo>
                    <a:pt x="259" y="545"/>
                  </a:lnTo>
                  <a:cubicBezTo>
                    <a:pt x="256" y="542"/>
                    <a:pt x="254" y="538"/>
                    <a:pt x="251" y="534"/>
                  </a:cubicBezTo>
                  <a:lnTo>
                    <a:pt x="213" y="572"/>
                  </a:lnTo>
                  <a:cubicBezTo>
                    <a:pt x="210" y="575"/>
                    <a:pt x="207" y="571"/>
                    <a:pt x="209" y="568"/>
                  </a:cubicBezTo>
                  <a:lnTo>
                    <a:pt x="248" y="530"/>
                  </a:lnTo>
                  <a:cubicBezTo>
                    <a:pt x="246" y="526"/>
                    <a:pt x="243" y="522"/>
                    <a:pt x="241" y="518"/>
                  </a:cubicBezTo>
                  <a:lnTo>
                    <a:pt x="241" y="518"/>
                  </a:lnTo>
                  <a:close/>
                  <a:moveTo>
                    <a:pt x="163" y="505"/>
                  </a:moveTo>
                  <a:lnTo>
                    <a:pt x="163" y="505"/>
                  </a:lnTo>
                  <a:lnTo>
                    <a:pt x="222" y="478"/>
                  </a:lnTo>
                  <a:cubicBezTo>
                    <a:pt x="220" y="474"/>
                    <a:pt x="219" y="470"/>
                    <a:pt x="218" y="466"/>
                  </a:cubicBezTo>
                  <a:lnTo>
                    <a:pt x="169" y="481"/>
                  </a:lnTo>
                  <a:cubicBezTo>
                    <a:pt x="166" y="482"/>
                    <a:pt x="164" y="476"/>
                    <a:pt x="168" y="475"/>
                  </a:cubicBezTo>
                  <a:lnTo>
                    <a:pt x="216" y="461"/>
                  </a:lnTo>
                  <a:cubicBezTo>
                    <a:pt x="214" y="456"/>
                    <a:pt x="213" y="451"/>
                    <a:pt x="212" y="445"/>
                  </a:cubicBezTo>
                  <a:lnTo>
                    <a:pt x="147" y="459"/>
                  </a:lnTo>
                  <a:cubicBezTo>
                    <a:pt x="151" y="475"/>
                    <a:pt x="156" y="490"/>
                    <a:pt x="163" y="505"/>
                  </a:cubicBezTo>
                  <a:lnTo>
                    <a:pt x="163" y="505"/>
                  </a:lnTo>
                  <a:close/>
                  <a:moveTo>
                    <a:pt x="146" y="454"/>
                  </a:moveTo>
                  <a:lnTo>
                    <a:pt x="146" y="454"/>
                  </a:lnTo>
                  <a:lnTo>
                    <a:pt x="210" y="440"/>
                  </a:lnTo>
                  <a:cubicBezTo>
                    <a:pt x="209" y="435"/>
                    <a:pt x="209" y="431"/>
                    <a:pt x="208" y="426"/>
                  </a:cubicBezTo>
                  <a:lnTo>
                    <a:pt x="157" y="431"/>
                  </a:lnTo>
                  <a:cubicBezTo>
                    <a:pt x="153" y="431"/>
                    <a:pt x="153" y="426"/>
                    <a:pt x="156" y="425"/>
                  </a:cubicBezTo>
                  <a:lnTo>
                    <a:pt x="207" y="421"/>
                  </a:lnTo>
                  <a:cubicBezTo>
                    <a:pt x="206" y="416"/>
                    <a:pt x="206" y="411"/>
                    <a:pt x="206" y="405"/>
                  </a:cubicBezTo>
                  <a:lnTo>
                    <a:pt x="140" y="404"/>
                  </a:lnTo>
                  <a:cubicBezTo>
                    <a:pt x="141" y="421"/>
                    <a:pt x="143" y="437"/>
                    <a:pt x="146" y="454"/>
                  </a:cubicBezTo>
                  <a:lnTo>
                    <a:pt x="146" y="454"/>
                  </a:lnTo>
                  <a:close/>
                  <a:moveTo>
                    <a:pt x="140" y="399"/>
                  </a:moveTo>
                  <a:lnTo>
                    <a:pt x="140" y="399"/>
                  </a:lnTo>
                  <a:lnTo>
                    <a:pt x="206" y="400"/>
                  </a:lnTo>
                  <a:cubicBezTo>
                    <a:pt x="205" y="395"/>
                    <a:pt x="205" y="391"/>
                    <a:pt x="206" y="387"/>
                  </a:cubicBezTo>
                  <a:lnTo>
                    <a:pt x="155" y="381"/>
                  </a:lnTo>
                  <a:cubicBezTo>
                    <a:pt x="151" y="381"/>
                    <a:pt x="152" y="375"/>
                    <a:pt x="156" y="375"/>
                  </a:cubicBezTo>
                  <a:lnTo>
                    <a:pt x="206" y="381"/>
                  </a:lnTo>
                  <a:cubicBezTo>
                    <a:pt x="206" y="375"/>
                    <a:pt x="207" y="370"/>
                    <a:pt x="207" y="364"/>
                  </a:cubicBezTo>
                  <a:lnTo>
                    <a:pt x="144" y="351"/>
                  </a:lnTo>
                  <a:cubicBezTo>
                    <a:pt x="141" y="367"/>
                    <a:pt x="140" y="383"/>
                    <a:pt x="140" y="399"/>
                  </a:cubicBezTo>
                  <a:lnTo>
                    <a:pt x="140" y="399"/>
                  </a:lnTo>
                  <a:close/>
                  <a:moveTo>
                    <a:pt x="144" y="346"/>
                  </a:moveTo>
                  <a:lnTo>
                    <a:pt x="144" y="346"/>
                  </a:lnTo>
                  <a:lnTo>
                    <a:pt x="208" y="359"/>
                  </a:lnTo>
                  <a:cubicBezTo>
                    <a:pt x="209" y="354"/>
                    <a:pt x="210" y="350"/>
                    <a:pt x="211" y="346"/>
                  </a:cubicBezTo>
                  <a:lnTo>
                    <a:pt x="162" y="330"/>
                  </a:lnTo>
                  <a:cubicBezTo>
                    <a:pt x="158" y="329"/>
                    <a:pt x="160" y="324"/>
                    <a:pt x="163" y="325"/>
                  </a:cubicBezTo>
                  <a:lnTo>
                    <a:pt x="212" y="340"/>
                  </a:lnTo>
                  <a:cubicBezTo>
                    <a:pt x="213" y="336"/>
                    <a:pt x="214" y="332"/>
                    <a:pt x="215" y="328"/>
                  </a:cubicBezTo>
                  <a:lnTo>
                    <a:pt x="157" y="299"/>
                  </a:lnTo>
                  <a:cubicBezTo>
                    <a:pt x="151" y="314"/>
                    <a:pt x="147" y="330"/>
                    <a:pt x="144" y="346"/>
                  </a:cubicBezTo>
                  <a:lnTo>
                    <a:pt x="144" y="346"/>
                  </a:lnTo>
                  <a:close/>
                  <a:moveTo>
                    <a:pt x="159" y="293"/>
                  </a:moveTo>
                  <a:lnTo>
                    <a:pt x="159" y="293"/>
                  </a:lnTo>
                  <a:lnTo>
                    <a:pt x="217" y="322"/>
                  </a:lnTo>
                  <a:cubicBezTo>
                    <a:pt x="219" y="318"/>
                    <a:pt x="220" y="314"/>
                    <a:pt x="222" y="310"/>
                  </a:cubicBezTo>
                  <a:lnTo>
                    <a:pt x="177" y="283"/>
                  </a:lnTo>
                  <a:cubicBezTo>
                    <a:pt x="174" y="281"/>
                    <a:pt x="177" y="276"/>
                    <a:pt x="180" y="278"/>
                  </a:cubicBezTo>
                  <a:lnTo>
                    <a:pt x="224" y="305"/>
                  </a:lnTo>
                  <a:cubicBezTo>
                    <a:pt x="226" y="300"/>
                    <a:pt x="228" y="296"/>
                    <a:pt x="230" y="292"/>
                  </a:cubicBezTo>
                  <a:lnTo>
                    <a:pt x="178" y="251"/>
                  </a:lnTo>
                  <a:cubicBezTo>
                    <a:pt x="170" y="265"/>
                    <a:pt x="164" y="279"/>
                    <a:pt x="159" y="293"/>
                  </a:cubicBezTo>
                  <a:lnTo>
                    <a:pt x="159" y="293"/>
                  </a:lnTo>
                  <a:close/>
                  <a:moveTo>
                    <a:pt x="180" y="246"/>
                  </a:moveTo>
                  <a:lnTo>
                    <a:pt x="180" y="246"/>
                  </a:lnTo>
                  <a:lnTo>
                    <a:pt x="233" y="287"/>
                  </a:lnTo>
                  <a:cubicBezTo>
                    <a:pt x="235" y="283"/>
                    <a:pt x="237" y="280"/>
                    <a:pt x="239" y="276"/>
                  </a:cubicBezTo>
                  <a:lnTo>
                    <a:pt x="200" y="239"/>
                  </a:lnTo>
                  <a:cubicBezTo>
                    <a:pt x="198" y="237"/>
                    <a:pt x="202" y="233"/>
                    <a:pt x="204" y="235"/>
                  </a:cubicBezTo>
                  <a:lnTo>
                    <a:pt x="242" y="271"/>
                  </a:lnTo>
                  <a:cubicBezTo>
                    <a:pt x="245" y="267"/>
                    <a:pt x="248" y="263"/>
                    <a:pt x="251" y="259"/>
                  </a:cubicBezTo>
                  <a:lnTo>
                    <a:pt x="207" y="208"/>
                  </a:lnTo>
                  <a:cubicBezTo>
                    <a:pt x="197" y="220"/>
                    <a:pt x="188" y="233"/>
                    <a:pt x="180" y="246"/>
                  </a:cubicBezTo>
                  <a:lnTo>
                    <a:pt x="180" y="246"/>
                  </a:lnTo>
                  <a:close/>
                  <a:moveTo>
                    <a:pt x="210" y="203"/>
                  </a:moveTo>
                  <a:lnTo>
                    <a:pt x="210" y="203"/>
                  </a:lnTo>
                  <a:lnTo>
                    <a:pt x="254" y="254"/>
                  </a:lnTo>
                  <a:cubicBezTo>
                    <a:pt x="257" y="251"/>
                    <a:pt x="260" y="247"/>
                    <a:pt x="263" y="244"/>
                  </a:cubicBezTo>
                  <a:lnTo>
                    <a:pt x="230" y="199"/>
                  </a:lnTo>
                  <a:cubicBezTo>
                    <a:pt x="228" y="196"/>
                    <a:pt x="233" y="193"/>
                    <a:pt x="235" y="196"/>
                  </a:cubicBezTo>
                  <a:lnTo>
                    <a:pt x="267" y="240"/>
                  </a:lnTo>
                  <a:cubicBezTo>
                    <a:pt x="270" y="236"/>
                    <a:pt x="273" y="233"/>
                    <a:pt x="277" y="230"/>
                  </a:cubicBezTo>
                  <a:lnTo>
                    <a:pt x="242" y="169"/>
                  </a:lnTo>
                  <a:cubicBezTo>
                    <a:pt x="231" y="180"/>
                    <a:pt x="220" y="191"/>
                    <a:pt x="210" y="203"/>
                  </a:cubicBezTo>
                  <a:lnTo>
                    <a:pt x="210" y="203"/>
                  </a:lnTo>
                  <a:close/>
                  <a:moveTo>
                    <a:pt x="246" y="166"/>
                  </a:moveTo>
                  <a:lnTo>
                    <a:pt x="246" y="166"/>
                  </a:lnTo>
                  <a:lnTo>
                    <a:pt x="281" y="226"/>
                  </a:lnTo>
                  <a:cubicBezTo>
                    <a:pt x="284" y="223"/>
                    <a:pt x="287" y="220"/>
                    <a:pt x="290" y="218"/>
                  </a:cubicBezTo>
                  <a:lnTo>
                    <a:pt x="267" y="165"/>
                  </a:lnTo>
                  <a:cubicBezTo>
                    <a:pt x="266" y="161"/>
                    <a:pt x="271" y="159"/>
                    <a:pt x="273" y="163"/>
                  </a:cubicBezTo>
                  <a:lnTo>
                    <a:pt x="295" y="214"/>
                  </a:lnTo>
                  <a:cubicBezTo>
                    <a:pt x="299" y="211"/>
                    <a:pt x="303" y="208"/>
                    <a:pt x="307" y="205"/>
                  </a:cubicBezTo>
                  <a:lnTo>
                    <a:pt x="284" y="137"/>
                  </a:lnTo>
                  <a:cubicBezTo>
                    <a:pt x="271" y="146"/>
                    <a:pt x="258" y="155"/>
                    <a:pt x="246" y="166"/>
                  </a:cubicBezTo>
                  <a:lnTo>
                    <a:pt x="246" y="166"/>
                  </a:lnTo>
                  <a:close/>
                  <a:moveTo>
                    <a:pt x="289" y="134"/>
                  </a:moveTo>
                  <a:lnTo>
                    <a:pt x="289" y="134"/>
                  </a:lnTo>
                  <a:lnTo>
                    <a:pt x="312" y="202"/>
                  </a:lnTo>
                  <a:cubicBezTo>
                    <a:pt x="316" y="200"/>
                    <a:pt x="319" y="198"/>
                    <a:pt x="323" y="196"/>
                  </a:cubicBezTo>
                  <a:lnTo>
                    <a:pt x="310" y="139"/>
                  </a:lnTo>
                  <a:cubicBezTo>
                    <a:pt x="309" y="135"/>
                    <a:pt x="314" y="134"/>
                    <a:pt x="315" y="137"/>
                  </a:cubicBezTo>
                  <a:lnTo>
                    <a:pt x="328" y="193"/>
                  </a:lnTo>
                  <a:cubicBezTo>
                    <a:pt x="332" y="191"/>
                    <a:pt x="336" y="189"/>
                    <a:pt x="340" y="187"/>
                  </a:cubicBezTo>
                  <a:lnTo>
                    <a:pt x="331" y="113"/>
                  </a:lnTo>
                  <a:cubicBezTo>
                    <a:pt x="316" y="119"/>
                    <a:pt x="302" y="126"/>
                    <a:pt x="289" y="134"/>
                  </a:cubicBezTo>
                  <a:lnTo>
                    <a:pt x="289" y="134"/>
                  </a:lnTo>
                  <a:close/>
                  <a:moveTo>
                    <a:pt x="336" y="111"/>
                  </a:moveTo>
                  <a:lnTo>
                    <a:pt x="336" y="111"/>
                  </a:lnTo>
                  <a:lnTo>
                    <a:pt x="346" y="185"/>
                  </a:lnTo>
                  <a:cubicBezTo>
                    <a:pt x="350" y="183"/>
                    <a:pt x="354" y="181"/>
                    <a:pt x="359" y="180"/>
                  </a:cubicBezTo>
                  <a:lnTo>
                    <a:pt x="357" y="118"/>
                  </a:lnTo>
                  <a:cubicBezTo>
                    <a:pt x="357" y="114"/>
                    <a:pt x="362" y="114"/>
                    <a:pt x="362" y="118"/>
                  </a:cubicBezTo>
                  <a:lnTo>
                    <a:pt x="364" y="178"/>
                  </a:lnTo>
                  <a:cubicBezTo>
                    <a:pt x="369" y="176"/>
                    <a:pt x="373" y="175"/>
                    <a:pt x="377" y="174"/>
                  </a:cubicBezTo>
                  <a:lnTo>
                    <a:pt x="383" y="97"/>
                  </a:lnTo>
                  <a:cubicBezTo>
                    <a:pt x="367" y="100"/>
                    <a:pt x="351" y="105"/>
                    <a:pt x="336" y="111"/>
                  </a:cubicBezTo>
                  <a:lnTo>
                    <a:pt x="336" y="111"/>
                  </a:lnTo>
                  <a:close/>
                  <a:moveTo>
                    <a:pt x="388" y="96"/>
                  </a:moveTo>
                  <a:lnTo>
                    <a:pt x="388" y="96"/>
                  </a:lnTo>
                  <a:lnTo>
                    <a:pt x="383" y="173"/>
                  </a:lnTo>
                  <a:cubicBezTo>
                    <a:pt x="388" y="172"/>
                    <a:pt x="393" y="171"/>
                    <a:pt x="398" y="170"/>
                  </a:cubicBezTo>
                  <a:lnTo>
                    <a:pt x="408" y="109"/>
                  </a:lnTo>
                  <a:cubicBezTo>
                    <a:pt x="408" y="106"/>
                    <a:pt x="414" y="107"/>
                    <a:pt x="413" y="110"/>
                  </a:cubicBezTo>
                  <a:lnTo>
                    <a:pt x="404" y="169"/>
                  </a:lnTo>
                  <a:cubicBezTo>
                    <a:pt x="408" y="169"/>
                    <a:pt x="412" y="169"/>
                    <a:pt x="416" y="168"/>
                  </a:cubicBezTo>
                  <a:lnTo>
                    <a:pt x="436" y="91"/>
                  </a:lnTo>
                  <a:cubicBezTo>
                    <a:pt x="420" y="92"/>
                    <a:pt x="404" y="93"/>
                    <a:pt x="388" y="96"/>
                  </a:cubicBezTo>
                  <a:lnTo>
                    <a:pt x="388" y="96"/>
                  </a:lnTo>
                  <a:close/>
                  <a:moveTo>
                    <a:pt x="442" y="91"/>
                  </a:moveTo>
                  <a:lnTo>
                    <a:pt x="442" y="91"/>
                  </a:lnTo>
                  <a:lnTo>
                    <a:pt x="422" y="168"/>
                  </a:lnTo>
                  <a:cubicBezTo>
                    <a:pt x="427" y="168"/>
                    <a:pt x="432" y="168"/>
                    <a:pt x="437" y="168"/>
                  </a:cubicBezTo>
                  <a:lnTo>
                    <a:pt x="456" y="108"/>
                  </a:lnTo>
                  <a:cubicBezTo>
                    <a:pt x="457" y="104"/>
                    <a:pt x="463" y="106"/>
                    <a:pt x="462" y="109"/>
                  </a:cubicBezTo>
                  <a:lnTo>
                    <a:pt x="443" y="169"/>
                  </a:lnTo>
                  <a:cubicBezTo>
                    <a:pt x="448" y="169"/>
                    <a:pt x="452" y="170"/>
                    <a:pt x="457" y="171"/>
                  </a:cubicBezTo>
                  <a:lnTo>
                    <a:pt x="489" y="95"/>
                  </a:lnTo>
                  <a:cubicBezTo>
                    <a:pt x="473" y="93"/>
                    <a:pt x="457" y="91"/>
                    <a:pt x="442" y="91"/>
                  </a:cubicBezTo>
                  <a:lnTo>
                    <a:pt x="442" y="91"/>
                  </a:lnTo>
                  <a:close/>
                  <a:moveTo>
                    <a:pt x="495" y="96"/>
                  </a:moveTo>
                  <a:lnTo>
                    <a:pt x="495" y="96"/>
                  </a:lnTo>
                  <a:lnTo>
                    <a:pt x="463" y="172"/>
                  </a:lnTo>
                  <a:cubicBezTo>
                    <a:pt x="467" y="172"/>
                    <a:pt x="471" y="173"/>
                    <a:pt x="475" y="174"/>
                  </a:cubicBezTo>
                  <a:lnTo>
                    <a:pt x="507" y="113"/>
                  </a:lnTo>
                  <a:cubicBezTo>
                    <a:pt x="509" y="110"/>
                    <a:pt x="514" y="112"/>
                    <a:pt x="512" y="116"/>
                  </a:cubicBezTo>
                  <a:lnTo>
                    <a:pt x="481" y="176"/>
                  </a:lnTo>
                  <a:cubicBezTo>
                    <a:pt x="486" y="177"/>
                    <a:pt x="492" y="179"/>
                    <a:pt x="497" y="181"/>
                  </a:cubicBezTo>
                  <a:lnTo>
                    <a:pt x="541" y="108"/>
                  </a:lnTo>
                  <a:cubicBezTo>
                    <a:pt x="526" y="103"/>
                    <a:pt x="510" y="99"/>
                    <a:pt x="495" y="96"/>
                  </a:cubicBezTo>
                  <a:lnTo>
                    <a:pt x="495" y="96"/>
                  </a:lnTo>
                  <a:close/>
                  <a:moveTo>
                    <a:pt x="393" y="265"/>
                  </a:moveTo>
                  <a:lnTo>
                    <a:pt x="393" y="265"/>
                  </a:lnTo>
                  <a:cubicBezTo>
                    <a:pt x="393" y="266"/>
                    <a:pt x="393" y="266"/>
                    <a:pt x="393" y="267"/>
                  </a:cubicBezTo>
                  <a:cubicBezTo>
                    <a:pt x="392" y="267"/>
                    <a:pt x="392" y="267"/>
                    <a:pt x="391" y="268"/>
                  </a:cubicBezTo>
                  <a:cubicBezTo>
                    <a:pt x="391" y="268"/>
                    <a:pt x="391" y="268"/>
                    <a:pt x="391" y="268"/>
                  </a:cubicBezTo>
                  <a:cubicBezTo>
                    <a:pt x="386" y="269"/>
                    <a:pt x="381" y="268"/>
                    <a:pt x="377" y="268"/>
                  </a:cubicBezTo>
                  <a:cubicBezTo>
                    <a:pt x="376" y="268"/>
                    <a:pt x="376" y="268"/>
                    <a:pt x="375" y="269"/>
                  </a:cubicBezTo>
                  <a:cubicBezTo>
                    <a:pt x="376" y="274"/>
                    <a:pt x="379" y="281"/>
                    <a:pt x="385" y="287"/>
                  </a:cubicBezTo>
                  <a:cubicBezTo>
                    <a:pt x="389" y="287"/>
                    <a:pt x="393" y="287"/>
                    <a:pt x="398" y="288"/>
                  </a:cubicBezTo>
                  <a:lnTo>
                    <a:pt x="410" y="236"/>
                  </a:lnTo>
                  <a:cubicBezTo>
                    <a:pt x="396" y="232"/>
                    <a:pt x="393" y="208"/>
                    <a:pt x="411" y="204"/>
                  </a:cubicBezTo>
                  <a:cubicBezTo>
                    <a:pt x="411" y="200"/>
                    <a:pt x="413" y="197"/>
                    <a:pt x="416" y="194"/>
                  </a:cubicBezTo>
                  <a:cubicBezTo>
                    <a:pt x="406" y="195"/>
                    <a:pt x="396" y="196"/>
                    <a:pt x="387" y="198"/>
                  </a:cubicBezTo>
                  <a:lnTo>
                    <a:pt x="390" y="227"/>
                  </a:lnTo>
                  <a:cubicBezTo>
                    <a:pt x="390" y="227"/>
                    <a:pt x="390" y="227"/>
                    <a:pt x="390" y="228"/>
                  </a:cubicBezTo>
                  <a:lnTo>
                    <a:pt x="390" y="231"/>
                  </a:lnTo>
                  <a:cubicBezTo>
                    <a:pt x="390" y="234"/>
                    <a:pt x="385" y="235"/>
                    <a:pt x="384" y="231"/>
                  </a:cubicBezTo>
                  <a:lnTo>
                    <a:pt x="384" y="229"/>
                  </a:lnTo>
                  <a:lnTo>
                    <a:pt x="373" y="221"/>
                  </a:lnTo>
                  <a:cubicBezTo>
                    <a:pt x="370" y="223"/>
                    <a:pt x="368" y="227"/>
                    <a:pt x="368" y="231"/>
                  </a:cubicBezTo>
                  <a:cubicBezTo>
                    <a:pt x="368" y="239"/>
                    <a:pt x="374" y="245"/>
                    <a:pt x="382" y="245"/>
                  </a:cubicBezTo>
                  <a:cubicBezTo>
                    <a:pt x="383" y="245"/>
                    <a:pt x="384" y="245"/>
                    <a:pt x="386" y="245"/>
                  </a:cubicBezTo>
                  <a:lnTo>
                    <a:pt x="386" y="244"/>
                  </a:lnTo>
                  <a:cubicBezTo>
                    <a:pt x="385" y="240"/>
                    <a:pt x="391" y="239"/>
                    <a:pt x="391" y="243"/>
                  </a:cubicBezTo>
                  <a:lnTo>
                    <a:pt x="391" y="246"/>
                  </a:lnTo>
                  <a:cubicBezTo>
                    <a:pt x="392" y="246"/>
                    <a:pt x="392" y="246"/>
                    <a:pt x="392" y="247"/>
                  </a:cubicBezTo>
                  <a:lnTo>
                    <a:pt x="393" y="265"/>
                  </a:lnTo>
                  <a:cubicBezTo>
                    <a:pt x="393" y="265"/>
                    <a:pt x="393" y="265"/>
                    <a:pt x="393" y="265"/>
                  </a:cubicBezTo>
                  <a:lnTo>
                    <a:pt x="393" y="265"/>
                  </a:lnTo>
                  <a:close/>
                  <a:moveTo>
                    <a:pt x="372" y="214"/>
                  </a:moveTo>
                  <a:lnTo>
                    <a:pt x="372" y="214"/>
                  </a:lnTo>
                  <a:lnTo>
                    <a:pt x="374" y="215"/>
                  </a:lnTo>
                  <a:cubicBezTo>
                    <a:pt x="374" y="215"/>
                    <a:pt x="374" y="215"/>
                    <a:pt x="375" y="215"/>
                  </a:cubicBezTo>
                  <a:lnTo>
                    <a:pt x="384" y="222"/>
                  </a:lnTo>
                  <a:lnTo>
                    <a:pt x="382" y="199"/>
                  </a:lnTo>
                  <a:cubicBezTo>
                    <a:pt x="374" y="201"/>
                    <a:pt x="367" y="203"/>
                    <a:pt x="360" y="206"/>
                  </a:cubicBezTo>
                  <a:cubicBezTo>
                    <a:pt x="346" y="221"/>
                    <a:pt x="347" y="238"/>
                    <a:pt x="356" y="250"/>
                  </a:cubicBezTo>
                  <a:cubicBezTo>
                    <a:pt x="357" y="250"/>
                    <a:pt x="357" y="250"/>
                    <a:pt x="357" y="250"/>
                  </a:cubicBezTo>
                  <a:cubicBezTo>
                    <a:pt x="364" y="259"/>
                    <a:pt x="376" y="264"/>
                    <a:pt x="387" y="263"/>
                  </a:cubicBezTo>
                  <a:lnTo>
                    <a:pt x="386" y="250"/>
                  </a:lnTo>
                  <a:cubicBezTo>
                    <a:pt x="385" y="251"/>
                    <a:pt x="383" y="251"/>
                    <a:pt x="382" y="251"/>
                  </a:cubicBezTo>
                  <a:cubicBezTo>
                    <a:pt x="371" y="251"/>
                    <a:pt x="362" y="242"/>
                    <a:pt x="362" y="231"/>
                  </a:cubicBezTo>
                  <a:cubicBezTo>
                    <a:pt x="362" y="226"/>
                    <a:pt x="365" y="221"/>
                    <a:pt x="368" y="217"/>
                  </a:cubicBezTo>
                  <a:cubicBezTo>
                    <a:pt x="367" y="215"/>
                    <a:pt x="370" y="212"/>
                    <a:pt x="372" y="214"/>
                  </a:cubicBezTo>
                  <a:lnTo>
                    <a:pt x="372" y="214"/>
                  </a:lnTo>
                  <a:close/>
                  <a:moveTo>
                    <a:pt x="370" y="266"/>
                  </a:moveTo>
                  <a:lnTo>
                    <a:pt x="370" y="266"/>
                  </a:lnTo>
                  <a:cubicBezTo>
                    <a:pt x="364" y="263"/>
                    <a:pt x="358" y="260"/>
                    <a:pt x="354" y="255"/>
                  </a:cubicBezTo>
                  <a:cubicBezTo>
                    <a:pt x="334" y="260"/>
                    <a:pt x="317" y="245"/>
                    <a:pt x="311" y="233"/>
                  </a:cubicBezTo>
                  <a:cubicBezTo>
                    <a:pt x="304" y="238"/>
                    <a:pt x="297" y="244"/>
                    <a:pt x="291" y="250"/>
                  </a:cubicBezTo>
                  <a:lnTo>
                    <a:pt x="303" y="253"/>
                  </a:lnTo>
                  <a:cubicBezTo>
                    <a:pt x="304" y="253"/>
                    <a:pt x="304" y="253"/>
                    <a:pt x="304" y="253"/>
                  </a:cubicBezTo>
                  <a:lnTo>
                    <a:pt x="307" y="254"/>
                  </a:lnTo>
                  <a:cubicBezTo>
                    <a:pt x="307" y="254"/>
                    <a:pt x="308" y="254"/>
                    <a:pt x="308" y="255"/>
                  </a:cubicBezTo>
                  <a:cubicBezTo>
                    <a:pt x="309" y="255"/>
                    <a:pt x="309" y="255"/>
                    <a:pt x="309" y="256"/>
                  </a:cubicBezTo>
                  <a:cubicBezTo>
                    <a:pt x="323" y="272"/>
                    <a:pt x="357" y="272"/>
                    <a:pt x="370" y="266"/>
                  </a:cubicBezTo>
                  <a:lnTo>
                    <a:pt x="370" y="266"/>
                  </a:lnTo>
                  <a:close/>
                  <a:moveTo>
                    <a:pt x="350" y="250"/>
                  </a:moveTo>
                  <a:lnTo>
                    <a:pt x="350" y="250"/>
                  </a:lnTo>
                  <a:cubicBezTo>
                    <a:pt x="342" y="239"/>
                    <a:pt x="341" y="225"/>
                    <a:pt x="350" y="210"/>
                  </a:cubicBezTo>
                  <a:cubicBezTo>
                    <a:pt x="338" y="215"/>
                    <a:pt x="326" y="222"/>
                    <a:pt x="315" y="230"/>
                  </a:cubicBezTo>
                  <a:cubicBezTo>
                    <a:pt x="320" y="240"/>
                    <a:pt x="334" y="252"/>
                    <a:pt x="350" y="250"/>
                  </a:cubicBezTo>
                  <a:lnTo>
                    <a:pt x="350" y="250"/>
                  </a:lnTo>
                  <a:close/>
                  <a:moveTo>
                    <a:pt x="305" y="260"/>
                  </a:moveTo>
                  <a:lnTo>
                    <a:pt x="305" y="260"/>
                  </a:lnTo>
                  <a:lnTo>
                    <a:pt x="305" y="259"/>
                  </a:lnTo>
                  <a:cubicBezTo>
                    <a:pt x="303" y="265"/>
                    <a:pt x="303" y="277"/>
                    <a:pt x="304" y="283"/>
                  </a:cubicBezTo>
                  <a:cubicBezTo>
                    <a:pt x="315" y="287"/>
                    <a:pt x="328" y="287"/>
                    <a:pt x="343" y="287"/>
                  </a:cubicBezTo>
                  <a:cubicBezTo>
                    <a:pt x="355" y="287"/>
                    <a:pt x="366" y="287"/>
                    <a:pt x="377" y="287"/>
                  </a:cubicBezTo>
                  <a:cubicBezTo>
                    <a:pt x="373" y="282"/>
                    <a:pt x="371" y="276"/>
                    <a:pt x="370" y="272"/>
                  </a:cubicBezTo>
                  <a:cubicBezTo>
                    <a:pt x="353" y="278"/>
                    <a:pt x="320" y="276"/>
                    <a:pt x="305" y="260"/>
                  </a:cubicBezTo>
                  <a:lnTo>
                    <a:pt x="305" y="260"/>
                  </a:lnTo>
                  <a:close/>
                  <a:moveTo>
                    <a:pt x="315" y="346"/>
                  </a:moveTo>
                  <a:lnTo>
                    <a:pt x="315" y="346"/>
                  </a:lnTo>
                  <a:cubicBezTo>
                    <a:pt x="311" y="345"/>
                    <a:pt x="308" y="343"/>
                    <a:pt x="304" y="341"/>
                  </a:cubicBezTo>
                  <a:cubicBezTo>
                    <a:pt x="300" y="344"/>
                    <a:pt x="296" y="346"/>
                    <a:pt x="293" y="349"/>
                  </a:cubicBezTo>
                  <a:cubicBezTo>
                    <a:pt x="293" y="349"/>
                    <a:pt x="292" y="350"/>
                    <a:pt x="292" y="350"/>
                  </a:cubicBezTo>
                  <a:cubicBezTo>
                    <a:pt x="285" y="356"/>
                    <a:pt x="279" y="362"/>
                    <a:pt x="274" y="367"/>
                  </a:cubicBezTo>
                  <a:cubicBezTo>
                    <a:pt x="274" y="367"/>
                    <a:pt x="274" y="368"/>
                    <a:pt x="274" y="368"/>
                  </a:cubicBezTo>
                  <a:cubicBezTo>
                    <a:pt x="272" y="370"/>
                    <a:pt x="270" y="373"/>
                    <a:pt x="268" y="375"/>
                  </a:cubicBezTo>
                  <a:cubicBezTo>
                    <a:pt x="268" y="376"/>
                    <a:pt x="268" y="376"/>
                    <a:pt x="268" y="376"/>
                  </a:cubicBezTo>
                  <a:cubicBezTo>
                    <a:pt x="261" y="386"/>
                    <a:pt x="258" y="395"/>
                    <a:pt x="257" y="403"/>
                  </a:cubicBezTo>
                  <a:cubicBezTo>
                    <a:pt x="255" y="415"/>
                    <a:pt x="256" y="431"/>
                    <a:pt x="249" y="441"/>
                  </a:cubicBezTo>
                  <a:cubicBezTo>
                    <a:pt x="260" y="440"/>
                    <a:pt x="263" y="437"/>
                    <a:pt x="270" y="431"/>
                  </a:cubicBezTo>
                  <a:cubicBezTo>
                    <a:pt x="263" y="401"/>
                    <a:pt x="285" y="362"/>
                    <a:pt x="315" y="346"/>
                  </a:cubicBezTo>
                  <a:lnTo>
                    <a:pt x="315" y="346"/>
                  </a:lnTo>
                  <a:close/>
                  <a:moveTo>
                    <a:pt x="318" y="401"/>
                  </a:moveTo>
                  <a:lnTo>
                    <a:pt x="318" y="401"/>
                  </a:lnTo>
                  <a:cubicBezTo>
                    <a:pt x="317" y="402"/>
                    <a:pt x="317" y="403"/>
                    <a:pt x="316" y="405"/>
                  </a:cubicBezTo>
                  <a:cubicBezTo>
                    <a:pt x="310" y="417"/>
                    <a:pt x="317" y="427"/>
                    <a:pt x="324" y="427"/>
                  </a:cubicBezTo>
                  <a:cubicBezTo>
                    <a:pt x="342" y="427"/>
                    <a:pt x="341" y="402"/>
                    <a:pt x="318" y="401"/>
                  </a:cubicBezTo>
                  <a:lnTo>
                    <a:pt x="318" y="401"/>
                  </a:lnTo>
                  <a:close/>
                  <a:moveTo>
                    <a:pt x="286" y="347"/>
                  </a:moveTo>
                  <a:lnTo>
                    <a:pt x="286" y="347"/>
                  </a:lnTo>
                  <a:cubicBezTo>
                    <a:pt x="277" y="340"/>
                    <a:pt x="266" y="331"/>
                    <a:pt x="261" y="320"/>
                  </a:cubicBezTo>
                  <a:cubicBezTo>
                    <a:pt x="260" y="326"/>
                    <a:pt x="260" y="332"/>
                    <a:pt x="262" y="338"/>
                  </a:cubicBezTo>
                  <a:lnTo>
                    <a:pt x="262" y="338"/>
                  </a:lnTo>
                  <a:cubicBezTo>
                    <a:pt x="264" y="347"/>
                    <a:pt x="268" y="355"/>
                    <a:pt x="272" y="361"/>
                  </a:cubicBezTo>
                  <a:cubicBezTo>
                    <a:pt x="276" y="357"/>
                    <a:pt x="281" y="352"/>
                    <a:pt x="286" y="347"/>
                  </a:cubicBezTo>
                  <a:lnTo>
                    <a:pt x="286" y="347"/>
                  </a:lnTo>
                  <a:close/>
                  <a:moveTo>
                    <a:pt x="266" y="460"/>
                  </a:moveTo>
                  <a:lnTo>
                    <a:pt x="266" y="460"/>
                  </a:lnTo>
                  <a:cubicBezTo>
                    <a:pt x="266" y="468"/>
                    <a:pt x="267" y="476"/>
                    <a:pt x="266" y="484"/>
                  </a:cubicBezTo>
                  <a:cubicBezTo>
                    <a:pt x="275" y="483"/>
                    <a:pt x="278" y="481"/>
                    <a:pt x="283" y="476"/>
                  </a:cubicBezTo>
                  <a:cubicBezTo>
                    <a:pt x="277" y="472"/>
                    <a:pt x="271" y="467"/>
                    <a:pt x="266" y="460"/>
                  </a:cubicBezTo>
                  <a:lnTo>
                    <a:pt x="266" y="460"/>
                  </a:lnTo>
                  <a:close/>
                  <a:moveTo>
                    <a:pt x="263" y="356"/>
                  </a:moveTo>
                  <a:lnTo>
                    <a:pt x="263" y="356"/>
                  </a:lnTo>
                  <a:lnTo>
                    <a:pt x="252" y="362"/>
                  </a:lnTo>
                  <a:lnTo>
                    <a:pt x="258" y="374"/>
                  </a:lnTo>
                  <a:cubicBezTo>
                    <a:pt x="260" y="373"/>
                    <a:pt x="262" y="372"/>
                    <a:pt x="264" y="372"/>
                  </a:cubicBezTo>
                  <a:cubicBezTo>
                    <a:pt x="265" y="370"/>
                    <a:pt x="267" y="368"/>
                    <a:pt x="269" y="366"/>
                  </a:cubicBezTo>
                  <a:cubicBezTo>
                    <a:pt x="267" y="363"/>
                    <a:pt x="265" y="359"/>
                    <a:pt x="263" y="356"/>
                  </a:cubicBezTo>
                  <a:lnTo>
                    <a:pt x="263" y="356"/>
                  </a:lnTo>
                  <a:close/>
                  <a:moveTo>
                    <a:pt x="232" y="406"/>
                  </a:moveTo>
                  <a:lnTo>
                    <a:pt x="232" y="406"/>
                  </a:lnTo>
                  <a:cubicBezTo>
                    <a:pt x="232" y="408"/>
                    <a:pt x="232" y="411"/>
                    <a:pt x="232" y="413"/>
                  </a:cubicBezTo>
                  <a:cubicBezTo>
                    <a:pt x="238" y="409"/>
                    <a:pt x="246" y="403"/>
                    <a:pt x="251" y="402"/>
                  </a:cubicBezTo>
                  <a:cubicBezTo>
                    <a:pt x="253" y="395"/>
                    <a:pt x="255" y="388"/>
                    <a:pt x="259" y="379"/>
                  </a:cubicBezTo>
                  <a:cubicBezTo>
                    <a:pt x="259" y="380"/>
                    <a:pt x="258" y="380"/>
                    <a:pt x="258" y="380"/>
                  </a:cubicBezTo>
                  <a:cubicBezTo>
                    <a:pt x="258" y="380"/>
                    <a:pt x="258" y="380"/>
                    <a:pt x="258" y="380"/>
                  </a:cubicBezTo>
                  <a:cubicBezTo>
                    <a:pt x="246" y="387"/>
                    <a:pt x="234" y="401"/>
                    <a:pt x="232" y="406"/>
                  </a:cubicBezTo>
                  <a:lnTo>
                    <a:pt x="232" y="406"/>
                  </a:lnTo>
                  <a:close/>
                  <a:moveTo>
                    <a:pt x="233" y="371"/>
                  </a:moveTo>
                  <a:lnTo>
                    <a:pt x="233" y="371"/>
                  </a:lnTo>
                  <a:cubicBezTo>
                    <a:pt x="232" y="379"/>
                    <a:pt x="231" y="388"/>
                    <a:pt x="232" y="397"/>
                  </a:cubicBezTo>
                  <a:cubicBezTo>
                    <a:pt x="234" y="393"/>
                    <a:pt x="238" y="389"/>
                    <a:pt x="242" y="385"/>
                  </a:cubicBezTo>
                  <a:lnTo>
                    <a:pt x="233" y="371"/>
                  </a:lnTo>
                  <a:lnTo>
                    <a:pt x="233" y="371"/>
                  </a:lnTo>
                  <a:close/>
                  <a:moveTo>
                    <a:pt x="236" y="352"/>
                  </a:moveTo>
                  <a:lnTo>
                    <a:pt x="236" y="352"/>
                  </a:lnTo>
                  <a:cubicBezTo>
                    <a:pt x="235" y="355"/>
                    <a:pt x="235" y="359"/>
                    <a:pt x="234" y="362"/>
                  </a:cubicBezTo>
                  <a:lnTo>
                    <a:pt x="246" y="381"/>
                  </a:lnTo>
                  <a:cubicBezTo>
                    <a:pt x="248" y="380"/>
                    <a:pt x="251" y="378"/>
                    <a:pt x="253" y="377"/>
                  </a:cubicBezTo>
                  <a:cubicBezTo>
                    <a:pt x="243" y="357"/>
                    <a:pt x="241" y="361"/>
                    <a:pt x="260" y="351"/>
                  </a:cubicBezTo>
                  <a:cubicBezTo>
                    <a:pt x="259" y="348"/>
                    <a:pt x="258" y="345"/>
                    <a:pt x="257" y="342"/>
                  </a:cubicBezTo>
                  <a:cubicBezTo>
                    <a:pt x="252" y="343"/>
                    <a:pt x="243" y="347"/>
                    <a:pt x="236" y="352"/>
                  </a:cubicBezTo>
                  <a:lnTo>
                    <a:pt x="236" y="352"/>
                  </a:lnTo>
                  <a:close/>
                  <a:moveTo>
                    <a:pt x="267" y="279"/>
                  </a:moveTo>
                  <a:lnTo>
                    <a:pt x="267" y="279"/>
                  </a:lnTo>
                  <a:cubicBezTo>
                    <a:pt x="254" y="299"/>
                    <a:pt x="244" y="321"/>
                    <a:pt x="238" y="344"/>
                  </a:cubicBezTo>
                  <a:cubicBezTo>
                    <a:pt x="244" y="340"/>
                    <a:pt x="251" y="338"/>
                    <a:pt x="255" y="336"/>
                  </a:cubicBezTo>
                  <a:cubicBezTo>
                    <a:pt x="254" y="328"/>
                    <a:pt x="254" y="319"/>
                    <a:pt x="258" y="309"/>
                  </a:cubicBezTo>
                  <a:cubicBezTo>
                    <a:pt x="259" y="306"/>
                    <a:pt x="263" y="306"/>
                    <a:pt x="263" y="310"/>
                  </a:cubicBezTo>
                  <a:cubicBezTo>
                    <a:pt x="265" y="324"/>
                    <a:pt x="280" y="335"/>
                    <a:pt x="291" y="344"/>
                  </a:cubicBezTo>
                  <a:cubicBezTo>
                    <a:pt x="293" y="342"/>
                    <a:pt x="296" y="339"/>
                    <a:pt x="299" y="337"/>
                  </a:cubicBezTo>
                  <a:cubicBezTo>
                    <a:pt x="283" y="325"/>
                    <a:pt x="271" y="308"/>
                    <a:pt x="267" y="279"/>
                  </a:cubicBezTo>
                  <a:lnTo>
                    <a:pt x="267" y="279"/>
                  </a:lnTo>
                  <a:close/>
                  <a:moveTo>
                    <a:pt x="287" y="255"/>
                  </a:moveTo>
                  <a:lnTo>
                    <a:pt x="287" y="255"/>
                  </a:lnTo>
                  <a:cubicBezTo>
                    <a:pt x="284" y="258"/>
                    <a:pt x="281" y="261"/>
                    <a:pt x="278" y="265"/>
                  </a:cubicBezTo>
                  <a:cubicBezTo>
                    <a:pt x="284" y="273"/>
                    <a:pt x="290" y="278"/>
                    <a:pt x="298" y="281"/>
                  </a:cubicBezTo>
                  <a:cubicBezTo>
                    <a:pt x="297" y="274"/>
                    <a:pt x="297" y="264"/>
                    <a:pt x="299" y="258"/>
                  </a:cubicBezTo>
                  <a:lnTo>
                    <a:pt x="287" y="255"/>
                  </a:lnTo>
                  <a:lnTo>
                    <a:pt x="287" y="255"/>
                  </a:lnTo>
                  <a:close/>
                  <a:moveTo>
                    <a:pt x="445" y="236"/>
                  </a:moveTo>
                  <a:lnTo>
                    <a:pt x="445" y="236"/>
                  </a:lnTo>
                  <a:cubicBezTo>
                    <a:pt x="442" y="238"/>
                    <a:pt x="439" y="239"/>
                    <a:pt x="435" y="239"/>
                  </a:cubicBezTo>
                  <a:cubicBezTo>
                    <a:pt x="434" y="247"/>
                    <a:pt x="433" y="255"/>
                    <a:pt x="434" y="263"/>
                  </a:cubicBezTo>
                  <a:lnTo>
                    <a:pt x="449" y="247"/>
                  </a:lnTo>
                  <a:cubicBezTo>
                    <a:pt x="446" y="243"/>
                    <a:pt x="445" y="240"/>
                    <a:pt x="445" y="236"/>
                  </a:cubicBezTo>
                  <a:lnTo>
                    <a:pt x="445" y="236"/>
                  </a:lnTo>
                  <a:close/>
                  <a:moveTo>
                    <a:pt x="428" y="253"/>
                  </a:moveTo>
                  <a:lnTo>
                    <a:pt x="428" y="253"/>
                  </a:lnTo>
                  <a:cubicBezTo>
                    <a:pt x="424" y="252"/>
                    <a:pt x="420" y="251"/>
                    <a:pt x="418" y="247"/>
                  </a:cubicBezTo>
                  <a:cubicBezTo>
                    <a:pt x="417" y="245"/>
                    <a:pt x="423" y="246"/>
                    <a:pt x="424" y="246"/>
                  </a:cubicBezTo>
                  <a:cubicBezTo>
                    <a:pt x="426" y="246"/>
                    <a:pt x="427" y="245"/>
                    <a:pt x="429" y="245"/>
                  </a:cubicBezTo>
                  <a:cubicBezTo>
                    <a:pt x="429" y="242"/>
                    <a:pt x="429" y="239"/>
                    <a:pt x="430" y="236"/>
                  </a:cubicBezTo>
                  <a:cubicBezTo>
                    <a:pt x="430" y="236"/>
                    <a:pt x="430" y="235"/>
                    <a:pt x="430" y="235"/>
                  </a:cubicBezTo>
                  <a:cubicBezTo>
                    <a:pt x="430" y="234"/>
                    <a:pt x="430" y="233"/>
                    <a:pt x="430" y="232"/>
                  </a:cubicBezTo>
                  <a:cubicBezTo>
                    <a:pt x="431" y="229"/>
                    <a:pt x="436" y="229"/>
                    <a:pt x="436" y="233"/>
                  </a:cubicBezTo>
                  <a:cubicBezTo>
                    <a:pt x="452" y="232"/>
                    <a:pt x="449" y="208"/>
                    <a:pt x="432" y="212"/>
                  </a:cubicBezTo>
                  <a:cubicBezTo>
                    <a:pt x="428" y="212"/>
                    <a:pt x="427" y="207"/>
                    <a:pt x="431" y="206"/>
                  </a:cubicBezTo>
                  <a:cubicBezTo>
                    <a:pt x="435" y="205"/>
                    <a:pt x="438" y="205"/>
                    <a:pt x="441" y="206"/>
                  </a:cubicBezTo>
                  <a:cubicBezTo>
                    <a:pt x="439" y="183"/>
                    <a:pt x="403" y="197"/>
                    <a:pt x="423" y="215"/>
                  </a:cubicBezTo>
                  <a:cubicBezTo>
                    <a:pt x="426" y="217"/>
                    <a:pt x="423" y="222"/>
                    <a:pt x="420" y="219"/>
                  </a:cubicBezTo>
                  <a:cubicBezTo>
                    <a:pt x="416" y="216"/>
                    <a:pt x="414" y="213"/>
                    <a:pt x="413" y="210"/>
                  </a:cubicBezTo>
                  <a:cubicBezTo>
                    <a:pt x="400" y="212"/>
                    <a:pt x="403" y="228"/>
                    <a:pt x="412" y="231"/>
                  </a:cubicBezTo>
                  <a:lnTo>
                    <a:pt x="412" y="230"/>
                  </a:lnTo>
                  <a:cubicBezTo>
                    <a:pt x="413" y="227"/>
                    <a:pt x="418" y="228"/>
                    <a:pt x="417" y="232"/>
                  </a:cubicBezTo>
                  <a:lnTo>
                    <a:pt x="416" y="234"/>
                  </a:lnTo>
                  <a:cubicBezTo>
                    <a:pt x="416" y="235"/>
                    <a:pt x="416" y="235"/>
                    <a:pt x="416" y="235"/>
                  </a:cubicBezTo>
                  <a:lnTo>
                    <a:pt x="403" y="288"/>
                  </a:lnTo>
                  <a:cubicBezTo>
                    <a:pt x="406" y="288"/>
                    <a:pt x="408" y="289"/>
                    <a:pt x="410" y="289"/>
                  </a:cubicBezTo>
                  <a:lnTo>
                    <a:pt x="430" y="268"/>
                  </a:lnTo>
                  <a:cubicBezTo>
                    <a:pt x="428" y="263"/>
                    <a:pt x="428" y="258"/>
                    <a:pt x="428" y="253"/>
                  </a:cubicBezTo>
                  <a:lnTo>
                    <a:pt x="428" y="253"/>
                  </a:lnTo>
                  <a:close/>
                  <a:moveTo>
                    <a:pt x="456" y="273"/>
                  </a:moveTo>
                  <a:lnTo>
                    <a:pt x="456" y="273"/>
                  </a:lnTo>
                  <a:cubicBezTo>
                    <a:pt x="453" y="268"/>
                    <a:pt x="452" y="262"/>
                    <a:pt x="453" y="257"/>
                  </a:cubicBezTo>
                  <a:cubicBezTo>
                    <a:pt x="453" y="254"/>
                    <a:pt x="456" y="259"/>
                    <a:pt x="456" y="259"/>
                  </a:cubicBezTo>
                  <a:cubicBezTo>
                    <a:pt x="458" y="261"/>
                    <a:pt x="460" y="262"/>
                    <a:pt x="463" y="263"/>
                  </a:cubicBezTo>
                  <a:cubicBezTo>
                    <a:pt x="467" y="256"/>
                    <a:pt x="472" y="249"/>
                    <a:pt x="477" y="243"/>
                  </a:cubicBezTo>
                  <a:cubicBezTo>
                    <a:pt x="483" y="235"/>
                    <a:pt x="488" y="228"/>
                    <a:pt x="494" y="221"/>
                  </a:cubicBezTo>
                  <a:cubicBezTo>
                    <a:pt x="484" y="209"/>
                    <a:pt x="468" y="216"/>
                    <a:pt x="473" y="234"/>
                  </a:cubicBezTo>
                  <a:cubicBezTo>
                    <a:pt x="474" y="238"/>
                    <a:pt x="468" y="239"/>
                    <a:pt x="467" y="235"/>
                  </a:cubicBezTo>
                  <a:cubicBezTo>
                    <a:pt x="466" y="231"/>
                    <a:pt x="466" y="228"/>
                    <a:pt x="466" y="225"/>
                  </a:cubicBezTo>
                  <a:cubicBezTo>
                    <a:pt x="454" y="221"/>
                    <a:pt x="445" y="232"/>
                    <a:pt x="453" y="243"/>
                  </a:cubicBezTo>
                  <a:cubicBezTo>
                    <a:pt x="456" y="240"/>
                    <a:pt x="459" y="244"/>
                    <a:pt x="457" y="247"/>
                  </a:cubicBezTo>
                  <a:lnTo>
                    <a:pt x="435" y="270"/>
                  </a:lnTo>
                  <a:cubicBezTo>
                    <a:pt x="435" y="271"/>
                    <a:pt x="435" y="271"/>
                    <a:pt x="434" y="271"/>
                  </a:cubicBezTo>
                  <a:lnTo>
                    <a:pt x="417" y="290"/>
                  </a:lnTo>
                  <a:cubicBezTo>
                    <a:pt x="424" y="292"/>
                    <a:pt x="432" y="293"/>
                    <a:pt x="440" y="296"/>
                  </a:cubicBezTo>
                  <a:cubicBezTo>
                    <a:pt x="445" y="288"/>
                    <a:pt x="451" y="280"/>
                    <a:pt x="456" y="273"/>
                  </a:cubicBezTo>
                  <a:lnTo>
                    <a:pt x="456" y="273"/>
                  </a:lnTo>
                  <a:close/>
                  <a:moveTo>
                    <a:pt x="431" y="430"/>
                  </a:moveTo>
                  <a:lnTo>
                    <a:pt x="431" y="430"/>
                  </a:lnTo>
                  <a:cubicBezTo>
                    <a:pt x="462" y="417"/>
                    <a:pt x="472" y="392"/>
                    <a:pt x="471" y="372"/>
                  </a:cubicBezTo>
                  <a:cubicBezTo>
                    <a:pt x="464" y="382"/>
                    <a:pt x="457" y="393"/>
                    <a:pt x="450" y="402"/>
                  </a:cubicBezTo>
                  <a:cubicBezTo>
                    <a:pt x="444" y="412"/>
                    <a:pt x="437" y="421"/>
                    <a:pt x="431" y="430"/>
                  </a:cubicBezTo>
                  <a:lnTo>
                    <a:pt x="431" y="430"/>
                  </a:lnTo>
                  <a:close/>
                  <a:moveTo>
                    <a:pt x="493" y="359"/>
                  </a:moveTo>
                  <a:lnTo>
                    <a:pt x="493" y="359"/>
                  </a:lnTo>
                  <a:cubicBezTo>
                    <a:pt x="506" y="345"/>
                    <a:pt x="511" y="331"/>
                    <a:pt x="511" y="317"/>
                  </a:cubicBezTo>
                  <a:cubicBezTo>
                    <a:pt x="503" y="326"/>
                    <a:pt x="496" y="335"/>
                    <a:pt x="490" y="345"/>
                  </a:cubicBezTo>
                  <a:cubicBezTo>
                    <a:pt x="491" y="349"/>
                    <a:pt x="492" y="354"/>
                    <a:pt x="493" y="359"/>
                  </a:cubicBezTo>
                  <a:lnTo>
                    <a:pt x="493" y="359"/>
                  </a:lnTo>
                  <a:close/>
                  <a:moveTo>
                    <a:pt x="534" y="308"/>
                  </a:moveTo>
                  <a:lnTo>
                    <a:pt x="534" y="308"/>
                  </a:lnTo>
                  <a:cubicBezTo>
                    <a:pt x="548" y="297"/>
                    <a:pt x="553" y="285"/>
                    <a:pt x="553" y="270"/>
                  </a:cubicBezTo>
                  <a:cubicBezTo>
                    <a:pt x="545" y="277"/>
                    <a:pt x="538" y="284"/>
                    <a:pt x="531" y="292"/>
                  </a:cubicBezTo>
                  <a:cubicBezTo>
                    <a:pt x="532" y="298"/>
                    <a:pt x="533" y="303"/>
                    <a:pt x="534" y="308"/>
                  </a:cubicBezTo>
                  <a:lnTo>
                    <a:pt x="534" y="308"/>
                  </a:lnTo>
                  <a:close/>
                  <a:moveTo>
                    <a:pt x="533" y="331"/>
                  </a:moveTo>
                  <a:lnTo>
                    <a:pt x="533" y="331"/>
                  </a:lnTo>
                  <a:cubicBezTo>
                    <a:pt x="562" y="318"/>
                    <a:pt x="575" y="287"/>
                    <a:pt x="572" y="254"/>
                  </a:cubicBezTo>
                  <a:cubicBezTo>
                    <a:pt x="567" y="258"/>
                    <a:pt x="563" y="261"/>
                    <a:pt x="558" y="265"/>
                  </a:cubicBezTo>
                  <a:cubicBezTo>
                    <a:pt x="560" y="285"/>
                    <a:pt x="553" y="301"/>
                    <a:pt x="534" y="315"/>
                  </a:cubicBezTo>
                  <a:cubicBezTo>
                    <a:pt x="534" y="321"/>
                    <a:pt x="534" y="326"/>
                    <a:pt x="533" y="331"/>
                  </a:cubicBezTo>
                  <a:lnTo>
                    <a:pt x="533" y="331"/>
                  </a:lnTo>
                  <a:close/>
                  <a:moveTo>
                    <a:pt x="420" y="452"/>
                  </a:moveTo>
                  <a:lnTo>
                    <a:pt x="420" y="452"/>
                  </a:lnTo>
                  <a:cubicBezTo>
                    <a:pt x="420" y="452"/>
                    <a:pt x="420" y="452"/>
                    <a:pt x="420" y="452"/>
                  </a:cubicBezTo>
                  <a:cubicBezTo>
                    <a:pt x="453" y="449"/>
                    <a:pt x="482" y="423"/>
                    <a:pt x="488" y="388"/>
                  </a:cubicBezTo>
                  <a:cubicBezTo>
                    <a:pt x="488" y="387"/>
                    <a:pt x="488" y="387"/>
                    <a:pt x="488" y="387"/>
                  </a:cubicBezTo>
                  <a:cubicBezTo>
                    <a:pt x="489" y="380"/>
                    <a:pt x="489" y="373"/>
                    <a:pt x="488" y="365"/>
                  </a:cubicBezTo>
                  <a:cubicBezTo>
                    <a:pt x="488" y="365"/>
                    <a:pt x="488" y="364"/>
                    <a:pt x="488" y="364"/>
                  </a:cubicBezTo>
                  <a:cubicBezTo>
                    <a:pt x="488" y="360"/>
                    <a:pt x="487" y="355"/>
                    <a:pt x="485" y="351"/>
                  </a:cubicBezTo>
                  <a:cubicBezTo>
                    <a:pt x="482" y="355"/>
                    <a:pt x="479" y="360"/>
                    <a:pt x="475" y="365"/>
                  </a:cubicBezTo>
                  <a:cubicBezTo>
                    <a:pt x="480" y="390"/>
                    <a:pt x="469" y="425"/>
                    <a:pt x="425" y="438"/>
                  </a:cubicBezTo>
                  <a:cubicBezTo>
                    <a:pt x="422" y="443"/>
                    <a:pt x="418" y="447"/>
                    <a:pt x="415" y="452"/>
                  </a:cubicBezTo>
                  <a:cubicBezTo>
                    <a:pt x="416" y="452"/>
                    <a:pt x="418" y="452"/>
                    <a:pt x="420" y="452"/>
                  </a:cubicBezTo>
                  <a:lnTo>
                    <a:pt x="420" y="452"/>
                  </a:lnTo>
                  <a:close/>
                  <a:moveTo>
                    <a:pt x="299" y="552"/>
                  </a:moveTo>
                  <a:lnTo>
                    <a:pt x="299" y="552"/>
                  </a:lnTo>
                  <a:cubicBezTo>
                    <a:pt x="299" y="552"/>
                    <a:pt x="299" y="552"/>
                    <a:pt x="299" y="552"/>
                  </a:cubicBezTo>
                  <a:cubicBezTo>
                    <a:pt x="299" y="553"/>
                    <a:pt x="300" y="554"/>
                    <a:pt x="301" y="555"/>
                  </a:cubicBezTo>
                  <a:cubicBezTo>
                    <a:pt x="312" y="549"/>
                    <a:pt x="322" y="541"/>
                    <a:pt x="332" y="533"/>
                  </a:cubicBezTo>
                  <a:cubicBezTo>
                    <a:pt x="332" y="533"/>
                    <a:pt x="332" y="533"/>
                    <a:pt x="332" y="533"/>
                  </a:cubicBezTo>
                  <a:cubicBezTo>
                    <a:pt x="337" y="529"/>
                    <a:pt x="342" y="525"/>
                    <a:pt x="346" y="521"/>
                  </a:cubicBezTo>
                  <a:cubicBezTo>
                    <a:pt x="346" y="521"/>
                    <a:pt x="347" y="521"/>
                    <a:pt x="347" y="521"/>
                  </a:cubicBezTo>
                  <a:cubicBezTo>
                    <a:pt x="351" y="517"/>
                    <a:pt x="356" y="512"/>
                    <a:pt x="360" y="508"/>
                  </a:cubicBezTo>
                  <a:cubicBezTo>
                    <a:pt x="360" y="508"/>
                    <a:pt x="361" y="508"/>
                    <a:pt x="361" y="507"/>
                  </a:cubicBezTo>
                  <a:cubicBezTo>
                    <a:pt x="367" y="502"/>
                    <a:pt x="372" y="495"/>
                    <a:pt x="378" y="489"/>
                  </a:cubicBezTo>
                  <a:cubicBezTo>
                    <a:pt x="378" y="489"/>
                    <a:pt x="378" y="488"/>
                    <a:pt x="379" y="488"/>
                  </a:cubicBezTo>
                  <a:cubicBezTo>
                    <a:pt x="384" y="483"/>
                    <a:pt x="389" y="477"/>
                    <a:pt x="393" y="471"/>
                  </a:cubicBezTo>
                  <a:cubicBezTo>
                    <a:pt x="394" y="470"/>
                    <a:pt x="394" y="470"/>
                    <a:pt x="394" y="470"/>
                  </a:cubicBezTo>
                  <a:cubicBezTo>
                    <a:pt x="398" y="465"/>
                    <a:pt x="403" y="459"/>
                    <a:pt x="407" y="454"/>
                  </a:cubicBezTo>
                  <a:cubicBezTo>
                    <a:pt x="407" y="453"/>
                    <a:pt x="407" y="453"/>
                    <a:pt x="407" y="453"/>
                  </a:cubicBezTo>
                  <a:cubicBezTo>
                    <a:pt x="412" y="447"/>
                    <a:pt x="417" y="440"/>
                    <a:pt x="421" y="434"/>
                  </a:cubicBezTo>
                  <a:cubicBezTo>
                    <a:pt x="421" y="434"/>
                    <a:pt x="421" y="434"/>
                    <a:pt x="422" y="433"/>
                  </a:cubicBezTo>
                  <a:cubicBezTo>
                    <a:pt x="438" y="410"/>
                    <a:pt x="454" y="386"/>
                    <a:pt x="470" y="363"/>
                  </a:cubicBezTo>
                  <a:cubicBezTo>
                    <a:pt x="470" y="363"/>
                    <a:pt x="470" y="363"/>
                    <a:pt x="470" y="363"/>
                  </a:cubicBezTo>
                  <a:cubicBezTo>
                    <a:pt x="475" y="356"/>
                    <a:pt x="479" y="350"/>
                    <a:pt x="484" y="343"/>
                  </a:cubicBezTo>
                  <a:cubicBezTo>
                    <a:pt x="484" y="343"/>
                    <a:pt x="484" y="343"/>
                    <a:pt x="484" y="343"/>
                  </a:cubicBezTo>
                  <a:cubicBezTo>
                    <a:pt x="492" y="332"/>
                    <a:pt x="500" y="321"/>
                    <a:pt x="508" y="311"/>
                  </a:cubicBezTo>
                  <a:cubicBezTo>
                    <a:pt x="509" y="310"/>
                    <a:pt x="510" y="309"/>
                    <a:pt x="510" y="308"/>
                  </a:cubicBezTo>
                  <a:cubicBezTo>
                    <a:pt x="511" y="308"/>
                    <a:pt x="511" y="307"/>
                    <a:pt x="511" y="307"/>
                  </a:cubicBezTo>
                  <a:cubicBezTo>
                    <a:pt x="516" y="301"/>
                    <a:pt x="521" y="296"/>
                    <a:pt x="526" y="290"/>
                  </a:cubicBezTo>
                  <a:cubicBezTo>
                    <a:pt x="526" y="290"/>
                    <a:pt x="526" y="290"/>
                    <a:pt x="526" y="289"/>
                  </a:cubicBezTo>
                  <a:cubicBezTo>
                    <a:pt x="535" y="280"/>
                    <a:pt x="544" y="270"/>
                    <a:pt x="553" y="262"/>
                  </a:cubicBezTo>
                  <a:cubicBezTo>
                    <a:pt x="553" y="262"/>
                    <a:pt x="554" y="262"/>
                    <a:pt x="554" y="262"/>
                  </a:cubicBezTo>
                  <a:cubicBezTo>
                    <a:pt x="560" y="256"/>
                    <a:pt x="566" y="252"/>
                    <a:pt x="572" y="247"/>
                  </a:cubicBezTo>
                  <a:cubicBezTo>
                    <a:pt x="572" y="247"/>
                    <a:pt x="573" y="247"/>
                    <a:pt x="573" y="247"/>
                  </a:cubicBezTo>
                  <a:lnTo>
                    <a:pt x="574" y="246"/>
                  </a:lnTo>
                  <a:cubicBezTo>
                    <a:pt x="574" y="246"/>
                    <a:pt x="574" y="246"/>
                    <a:pt x="574" y="246"/>
                  </a:cubicBezTo>
                  <a:cubicBezTo>
                    <a:pt x="575" y="245"/>
                    <a:pt x="576" y="244"/>
                    <a:pt x="577" y="244"/>
                  </a:cubicBezTo>
                  <a:lnTo>
                    <a:pt x="571" y="228"/>
                  </a:lnTo>
                  <a:cubicBezTo>
                    <a:pt x="568" y="230"/>
                    <a:pt x="565" y="233"/>
                    <a:pt x="562" y="235"/>
                  </a:cubicBezTo>
                  <a:cubicBezTo>
                    <a:pt x="562" y="235"/>
                    <a:pt x="562" y="236"/>
                    <a:pt x="562" y="236"/>
                  </a:cubicBezTo>
                  <a:cubicBezTo>
                    <a:pt x="456" y="323"/>
                    <a:pt x="411" y="466"/>
                    <a:pt x="294" y="544"/>
                  </a:cubicBezTo>
                  <a:cubicBezTo>
                    <a:pt x="296" y="547"/>
                    <a:pt x="297" y="549"/>
                    <a:pt x="299" y="552"/>
                  </a:cubicBezTo>
                  <a:lnTo>
                    <a:pt x="299" y="552"/>
                  </a:lnTo>
                  <a:close/>
                  <a:moveTo>
                    <a:pt x="400" y="562"/>
                  </a:moveTo>
                  <a:lnTo>
                    <a:pt x="400" y="562"/>
                  </a:lnTo>
                  <a:cubicBezTo>
                    <a:pt x="400" y="562"/>
                    <a:pt x="400" y="562"/>
                    <a:pt x="400" y="562"/>
                  </a:cubicBezTo>
                  <a:cubicBezTo>
                    <a:pt x="402" y="563"/>
                    <a:pt x="405" y="563"/>
                    <a:pt x="407" y="563"/>
                  </a:cubicBezTo>
                  <a:cubicBezTo>
                    <a:pt x="414" y="563"/>
                    <a:pt x="421" y="561"/>
                    <a:pt x="426" y="556"/>
                  </a:cubicBezTo>
                  <a:cubicBezTo>
                    <a:pt x="426" y="556"/>
                    <a:pt x="426" y="556"/>
                    <a:pt x="426" y="556"/>
                  </a:cubicBezTo>
                  <a:cubicBezTo>
                    <a:pt x="433" y="551"/>
                    <a:pt x="437" y="543"/>
                    <a:pt x="437" y="534"/>
                  </a:cubicBezTo>
                  <a:cubicBezTo>
                    <a:pt x="437" y="529"/>
                    <a:pt x="436" y="525"/>
                    <a:pt x="434" y="522"/>
                  </a:cubicBezTo>
                  <a:cubicBezTo>
                    <a:pt x="434" y="521"/>
                    <a:pt x="434" y="521"/>
                    <a:pt x="434" y="521"/>
                  </a:cubicBezTo>
                  <a:cubicBezTo>
                    <a:pt x="429" y="511"/>
                    <a:pt x="419" y="505"/>
                    <a:pt x="407" y="505"/>
                  </a:cubicBezTo>
                  <a:cubicBezTo>
                    <a:pt x="406" y="505"/>
                    <a:pt x="404" y="505"/>
                    <a:pt x="403" y="505"/>
                  </a:cubicBezTo>
                  <a:lnTo>
                    <a:pt x="402" y="505"/>
                  </a:lnTo>
                  <a:cubicBezTo>
                    <a:pt x="397" y="506"/>
                    <a:pt x="392" y="508"/>
                    <a:pt x="388" y="512"/>
                  </a:cubicBezTo>
                  <a:lnTo>
                    <a:pt x="388" y="512"/>
                  </a:lnTo>
                  <a:cubicBezTo>
                    <a:pt x="382" y="517"/>
                    <a:pt x="378" y="525"/>
                    <a:pt x="378" y="534"/>
                  </a:cubicBezTo>
                  <a:cubicBezTo>
                    <a:pt x="378" y="547"/>
                    <a:pt x="387" y="559"/>
                    <a:pt x="400" y="562"/>
                  </a:cubicBezTo>
                  <a:lnTo>
                    <a:pt x="400" y="562"/>
                  </a:lnTo>
                  <a:close/>
                  <a:moveTo>
                    <a:pt x="324" y="668"/>
                  </a:moveTo>
                  <a:lnTo>
                    <a:pt x="324" y="668"/>
                  </a:lnTo>
                  <a:cubicBezTo>
                    <a:pt x="332" y="665"/>
                    <a:pt x="340" y="662"/>
                    <a:pt x="347" y="657"/>
                  </a:cubicBezTo>
                  <a:cubicBezTo>
                    <a:pt x="347" y="657"/>
                    <a:pt x="347" y="657"/>
                    <a:pt x="348" y="657"/>
                  </a:cubicBezTo>
                  <a:cubicBezTo>
                    <a:pt x="354" y="653"/>
                    <a:pt x="360" y="648"/>
                    <a:pt x="365" y="643"/>
                  </a:cubicBezTo>
                  <a:cubicBezTo>
                    <a:pt x="365" y="643"/>
                    <a:pt x="365" y="643"/>
                    <a:pt x="365" y="643"/>
                  </a:cubicBezTo>
                  <a:cubicBezTo>
                    <a:pt x="390" y="618"/>
                    <a:pt x="397" y="585"/>
                    <a:pt x="396" y="567"/>
                  </a:cubicBezTo>
                  <a:cubicBezTo>
                    <a:pt x="391" y="565"/>
                    <a:pt x="385" y="562"/>
                    <a:pt x="381" y="557"/>
                  </a:cubicBezTo>
                  <a:cubicBezTo>
                    <a:pt x="384" y="590"/>
                    <a:pt x="374" y="629"/>
                    <a:pt x="327" y="653"/>
                  </a:cubicBezTo>
                  <a:cubicBezTo>
                    <a:pt x="326" y="653"/>
                    <a:pt x="326" y="653"/>
                    <a:pt x="325" y="653"/>
                  </a:cubicBezTo>
                  <a:cubicBezTo>
                    <a:pt x="325" y="653"/>
                    <a:pt x="324" y="653"/>
                    <a:pt x="324" y="653"/>
                  </a:cubicBezTo>
                  <a:cubicBezTo>
                    <a:pt x="316" y="650"/>
                    <a:pt x="307" y="646"/>
                    <a:pt x="300" y="641"/>
                  </a:cubicBezTo>
                  <a:cubicBezTo>
                    <a:pt x="299" y="640"/>
                    <a:pt x="299" y="640"/>
                    <a:pt x="298" y="640"/>
                  </a:cubicBezTo>
                  <a:cubicBezTo>
                    <a:pt x="292" y="635"/>
                    <a:pt x="286" y="629"/>
                    <a:pt x="282" y="622"/>
                  </a:cubicBezTo>
                  <a:cubicBezTo>
                    <a:pt x="282" y="621"/>
                    <a:pt x="282" y="621"/>
                    <a:pt x="281" y="621"/>
                  </a:cubicBezTo>
                  <a:cubicBezTo>
                    <a:pt x="272" y="605"/>
                    <a:pt x="274" y="585"/>
                    <a:pt x="300" y="569"/>
                  </a:cubicBezTo>
                  <a:cubicBezTo>
                    <a:pt x="299" y="565"/>
                    <a:pt x="297" y="561"/>
                    <a:pt x="295" y="557"/>
                  </a:cubicBezTo>
                  <a:cubicBezTo>
                    <a:pt x="241" y="594"/>
                    <a:pt x="263" y="640"/>
                    <a:pt x="324" y="668"/>
                  </a:cubicBezTo>
                  <a:lnTo>
                    <a:pt x="324" y="668"/>
                  </a:lnTo>
                  <a:close/>
                  <a:moveTo>
                    <a:pt x="349" y="662"/>
                  </a:moveTo>
                  <a:lnTo>
                    <a:pt x="349" y="662"/>
                  </a:lnTo>
                  <a:cubicBezTo>
                    <a:pt x="344" y="666"/>
                    <a:pt x="338" y="669"/>
                    <a:pt x="331" y="672"/>
                  </a:cubicBezTo>
                  <a:cubicBezTo>
                    <a:pt x="363" y="685"/>
                    <a:pt x="405" y="694"/>
                    <a:pt x="449" y="693"/>
                  </a:cubicBezTo>
                  <a:cubicBezTo>
                    <a:pt x="423" y="683"/>
                    <a:pt x="374" y="667"/>
                    <a:pt x="349" y="662"/>
                  </a:cubicBezTo>
                  <a:lnTo>
                    <a:pt x="349" y="662"/>
                  </a:lnTo>
                  <a:close/>
                  <a:moveTo>
                    <a:pt x="368" y="648"/>
                  </a:moveTo>
                  <a:lnTo>
                    <a:pt x="368" y="648"/>
                  </a:lnTo>
                  <a:cubicBezTo>
                    <a:pt x="364" y="652"/>
                    <a:pt x="360" y="655"/>
                    <a:pt x="356" y="658"/>
                  </a:cubicBezTo>
                  <a:cubicBezTo>
                    <a:pt x="387" y="665"/>
                    <a:pt x="443" y="683"/>
                    <a:pt x="463" y="692"/>
                  </a:cubicBezTo>
                  <a:cubicBezTo>
                    <a:pt x="475" y="692"/>
                    <a:pt x="487" y="690"/>
                    <a:pt x="499" y="688"/>
                  </a:cubicBezTo>
                  <a:cubicBezTo>
                    <a:pt x="465" y="677"/>
                    <a:pt x="398" y="656"/>
                    <a:pt x="368" y="648"/>
                  </a:cubicBezTo>
                  <a:lnTo>
                    <a:pt x="368" y="648"/>
                  </a:lnTo>
                  <a:close/>
                  <a:moveTo>
                    <a:pt x="402" y="568"/>
                  </a:moveTo>
                  <a:lnTo>
                    <a:pt x="402" y="568"/>
                  </a:lnTo>
                  <a:cubicBezTo>
                    <a:pt x="402" y="587"/>
                    <a:pt x="395" y="619"/>
                    <a:pt x="372" y="644"/>
                  </a:cubicBezTo>
                  <a:cubicBezTo>
                    <a:pt x="407" y="652"/>
                    <a:pt x="482" y="676"/>
                    <a:pt x="510" y="686"/>
                  </a:cubicBezTo>
                  <a:cubicBezTo>
                    <a:pt x="514" y="685"/>
                    <a:pt x="518" y="684"/>
                    <a:pt x="521" y="683"/>
                  </a:cubicBezTo>
                  <a:cubicBezTo>
                    <a:pt x="517" y="661"/>
                    <a:pt x="517" y="629"/>
                    <a:pt x="528" y="594"/>
                  </a:cubicBezTo>
                  <a:cubicBezTo>
                    <a:pt x="497" y="592"/>
                    <a:pt x="461" y="582"/>
                    <a:pt x="428" y="562"/>
                  </a:cubicBezTo>
                  <a:cubicBezTo>
                    <a:pt x="422" y="566"/>
                    <a:pt x="415" y="569"/>
                    <a:pt x="407" y="569"/>
                  </a:cubicBezTo>
                  <a:cubicBezTo>
                    <a:pt x="405" y="569"/>
                    <a:pt x="404" y="569"/>
                    <a:pt x="402" y="568"/>
                  </a:cubicBezTo>
                  <a:lnTo>
                    <a:pt x="402" y="568"/>
                  </a:lnTo>
                  <a:close/>
                  <a:moveTo>
                    <a:pt x="402" y="492"/>
                  </a:moveTo>
                  <a:lnTo>
                    <a:pt x="402" y="492"/>
                  </a:lnTo>
                  <a:cubicBezTo>
                    <a:pt x="402" y="495"/>
                    <a:pt x="403" y="497"/>
                    <a:pt x="404" y="499"/>
                  </a:cubicBezTo>
                  <a:cubicBezTo>
                    <a:pt x="405" y="499"/>
                    <a:pt x="406" y="499"/>
                    <a:pt x="407" y="499"/>
                  </a:cubicBezTo>
                  <a:cubicBezTo>
                    <a:pt x="413" y="499"/>
                    <a:pt x="418" y="500"/>
                    <a:pt x="423" y="503"/>
                  </a:cubicBezTo>
                  <a:cubicBezTo>
                    <a:pt x="426" y="487"/>
                    <a:pt x="411" y="481"/>
                    <a:pt x="402" y="492"/>
                  </a:cubicBezTo>
                  <a:lnTo>
                    <a:pt x="402" y="492"/>
                  </a:lnTo>
                  <a:close/>
                  <a:moveTo>
                    <a:pt x="422" y="464"/>
                  </a:moveTo>
                  <a:lnTo>
                    <a:pt x="422" y="464"/>
                  </a:lnTo>
                  <a:cubicBezTo>
                    <a:pt x="447" y="470"/>
                    <a:pt x="455" y="502"/>
                    <a:pt x="440" y="521"/>
                  </a:cubicBezTo>
                  <a:cubicBezTo>
                    <a:pt x="441" y="525"/>
                    <a:pt x="442" y="529"/>
                    <a:pt x="442" y="534"/>
                  </a:cubicBezTo>
                  <a:cubicBezTo>
                    <a:pt x="442" y="543"/>
                    <a:pt x="438" y="552"/>
                    <a:pt x="432" y="558"/>
                  </a:cubicBezTo>
                  <a:cubicBezTo>
                    <a:pt x="481" y="588"/>
                    <a:pt x="536" y="593"/>
                    <a:pt x="572" y="586"/>
                  </a:cubicBezTo>
                  <a:cubicBezTo>
                    <a:pt x="610" y="578"/>
                    <a:pt x="623" y="557"/>
                    <a:pt x="600" y="536"/>
                  </a:cubicBezTo>
                  <a:cubicBezTo>
                    <a:pt x="595" y="532"/>
                    <a:pt x="607" y="521"/>
                    <a:pt x="615" y="520"/>
                  </a:cubicBezTo>
                  <a:cubicBezTo>
                    <a:pt x="616" y="515"/>
                    <a:pt x="614" y="511"/>
                    <a:pt x="609" y="509"/>
                  </a:cubicBezTo>
                  <a:cubicBezTo>
                    <a:pt x="598" y="508"/>
                    <a:pt x="579" y="514"/>
                    <a:pt x="566" y="517"/>
                  </a:cubicBezTo>
                  <a:cubicBezTo>
                    <a:pt x="566" y="519"/>
                    <a:pt x="562" y="520"/>
                    <a:pt x="561" y="517"/>
                  </a:cubicBezTo>
                  <a:cubicBezTo>
                    <a:pt x="560" y="513"/>
                    <a:pt x="563" y="507"/>
                    <a:pt x="564" y="505"/>
                  </a:cubicBezTo>
                  <a:cubicBezTo>
                    <a:pt x="566" y="501"/>
                    <a:pt x="570" y="504"/>
                    <a:pt x="569" y="507"/>
                  </a:cubicBezTo>
                  <a:cubicBezTo>
                    <a:pt x="568" y="508"/>
                    <a:pt x="568" y="509"/>
                    <a:pt x="567" y="511"/>
                  </a:cubicBezTo>
                  <a:cubicBezTo>
                    <a:pt x="580" y="508"/>
                    <a:pt x="597" y="502"/>
                    <a:pt x="609" y="503"/>
                  </a:cubicBezTo>
                  <a:cubicBezTo>
                    <a:pt x="612" y="501"/>
                    <a:pt x="620" y="495"/>
                    <a:pt x="619" y="491"/>
                  </a:cubicBezTo>
                  <a:cubicBezTo>
                    <a:pt x="618" y="490"/>
                    <a:pt x="617" y="489"/>
                    <a:pt x="616" y="487"/>
                  </a:cubicBezTo>
                  <a:cubicBezTo>
                    <a:pt x="610" y="479"/>
                    <a:pt x="612" y="473"/>
                    <a:pt x="618" y="467"/>
                  </a:cubicBezTo>
                  <a:cubicBezTo>
                    <a:pt x="608" y="466"/>
                    <a:pt x="596" y="467"/>
                    <a:pt x="590" y="474"/>
                  </a:cubicBezTo>
                  <a:cubicBezTo>
                    <a:pt x="586" y="479"/>
                    <a:pt x="579" y="467"/>
                    <a:pt x="579" y="466"/>
                  </a:cubicBezTo>
                  <a:cubicBezTo>
                    <a:pt x="576" y="460"/>
                    <a:pt x="576" y="452"/>
                    <a:pt x="586" y="443"/>
                  </a:cubicBezTo>
                  <a:cubicBezTo>
                    <a:pt x="588" y="440"/>
                    <a:pt x="592" y="445"/>
                    <a:pt x="590" y="447"/>
                  </a:cubicBezTo>
                  <a:cubicBezTo>
                    <a:pt x="582" y="454"/>
                    <a:pt x="580" y="461"/>
                    <a:pt x="587" y="468"/>
                  </a:cubicBezTo>
                  <a:lnTo>
                    <a:pt x="588" y="469"/>
                  </a:lnTo>
                  <a:cubicBezTo>
                    <a:pt x="598" y="461"/>
                    <a:pt x="612" y="460"/>
                    <a:pt x="624" y="463"/>
                  </a:cubicBezTo>
                  <a:lnTo>
                    <a:pt x="624" y="463"/>
                  </a:lnTo>
                  <a:lnTo>
                    <a:pt x="624" y="463"/>
                  </a:lnTo>
                  <a:cubicBezTo>
                    <a:pt x="645" y="461"/>
                    <a:pt x="644" y="453"/>
                    <a:pt x="638" y="437"/>
                  </a:cubicBezTo>
                  <a:cubicBezTo>
                    <a:pt x="636" y="431"/>
                    <a:pt x="633" y="424"/>
                    <a:pt x="630" y="415"/>
                  </a:cubicBezTo>
                  <a:cubicBezTo>
                    <a:pt x="625" y="404"/>
                    <a:pt x="617" y="379"/>
                    <a:pt x="608" y="353"/>
                  </a:cubicBezTo>
                  <a:cubicBezTo>
                    <a:pt x="584" y="343"/>
                    <a:pt x="549" y="349"/>
                    <a:pt x="523" y="361"/>
                  </a:cubicBezTo>
                  <a:cubicBezTo>
                    <a:pt x="516" y="371"/>
                    <a:pt x="507" y="380"/>
                    <a:pt x="493" y="389"/>
                  </a:cubicBezTo>
                  <a:cubicBezTo>
                    <a:pt x="487" y="426"/>
                    <a:pt x="457" y="453"/>
                    <a:pt x="423" y="457"/>
                  </a:cubicBezTo>
                  <a:lnTo>
                    <a:pt x="422" y="464"/>
                  </a:lnTo>
                  <a:lnTo>
                    <a:pt x="422" y="464"/>
                  </a:lnTo>
                  <a:close/>
                  <a:moveTo>
                    <a:pt x="416" y="463"/>
                  </a:moveTo>
                  <a:lnTo>
                    <a:pt x="416" y="463"/>
                  </a:lnTo>
                  <a:lnTo>
                    <a:pt x="417" y="458"/>
                  </a:lnTo>
                  <a:cubicBezTo>
                    <a:pt x="415" y="458"/>
                    <a:pt x="413" y="458"/>
                    <a:pt x="411" y="458"/>
                  </a:cubicBezTo>
                  <a:cubicBezTo>
                    <a:pt x="407" y="463"/>
                    <a:pt x="403" y="468"/>
                    <a:pt x="399" y="473"/>
                  </a:cubicBezTo>
                  <a:cubicBezTo>
                    <a:pt x="399" y="477"/>
                    <a:pt x="399" y="482"/>
                    <a:pt x="400" y="485"/>
                  </a:cubicBezTo>
                  <a:cubicBezTo>
                    <a:pt x="412" y="476"/>
                    <a:pt x="435" y="482"/>
                    <a:pt x="428" y="506"/>
                  </a:cubicBezTo>
                  <a:cubicBezTo>
                    <a:pt x="431" y="508"/>
                    <a:pt x="434" y="511"/>
                    <a:pt x="437" y="515"/>
                  </a:cubicBezTo>
                  <a:cubicBezTo>
                    <a:pt x="449" y="498"/>
                    <a:pt x="439" y="469"/>
                    <a:pt x="414" y="469"/>
                  </a:cubicBezTo>
                  <a:cubicBezTo>
                    <a:pt x="411" y="468"/>
                    <a:pt x="411" y="463"/>
                    <a:pt x="415" y="463"/>
                  </a:cubicBezTo>
                  <a:cubicBezTo>
                    <a:pt x="415" y="463"/>
                    <a:pt x="416" y="463"/>
                    <a:pt x="416" y="463"/>
                  </a:cubicBezTo>
                  <a:lnTo>
                    <a:pt x="416" y="463"/>
                  </a:lnTo>
                  <a:close/>
                  <a:moveTo>
                    <a:pt x="514" y="262"/>
                  </a:moveTo>
                  <a:lnTo>
                    <a:pt x="514" y="262"/>
                  </a:lnTo>
                  <a:cubicBezTo>
                    <a:pt x="514" y="265"/>
                    <a:pt x="511" y="267"/>
                    <a:pt x="509" y="267"/>
                  </a:cubicBezTo>
                  <a:cubicBezTo>
                    <a:pt x="506" y="267"/>
                    <a:pt x="503" y="265"/>
                    <a:pt x="503" y="262"/>
                  </a:cubicBezTo>
                  <a:cubicBezTo>
                    <a:pt x="503" y="259"/>
                    <a:pt x="506" y="257"/>
                    <a:pt x="509" y="257"/>
                  </a:cubicBezTo>
                  <a:cubicBezTo>
                    <a:pt x="511" y="257"/>
                    <a:pt x="514" y="259"/>
                    <a:pt x="514" y="262"/>
                  </a:cubicBezTo>
                  <a:lnTo>
                    <a:pt x="514" y="262"/>
                  </a:lnTo>
                  <a:close/>
                  <a:moveTo>
                    <a:pt x="529" y="244"/>
                  </a:moveTo>
                  <a:lnTo>
                    <a:pt x="529" y="244"/>
                  </a:lnTo>
                  <a:cubicBezTo>
                    <a:pt x="529" y="248"/>
                    <a:pt x="526" y="250"/>
                    <a:pt x="523" y="250"/>
                  </a:cubicBezTo>
                  <a:cubicBezTo>
                    <a:pt x="520" y="250"/>
                    <a:pt x="517" y="248"/>
                    <a:pt x="517" y="244"/>
                  </a:cubicBezTo>
                  <a:cubicBezTo>
                    <a:pt x="517" y="241"/>
                    <a:pt x="520" y="239"/>
                    <a:pt x="523" y="239"/>
                  </a:cubicBezTo>
                  <a:cubicBezTo>
                    <a:pt x="526" y="239"/>
                    <a:pt x="529" y="241"/>
                    <a:pt x="529" y="244"/>
                  </a:cubicBezTo>
                  <a:lnTo>
                    <a:pt x="529" y="244"/>
                  </a:lnTo>
                  <a:close/>
                  <a:moveTo>
                    <a:pt x="499" y="280"/>
                  </a:moveTo>
                  <a:lnTo>
                    <a:pt x="499" y="280"/>
                  </a:lnTo>
                  <a:cubicBezTo>
                    <a:pt x="499" y="283"/>
                    <a:pt x="497" y="285"/>
                    <a:pt x="495" y="285"/>
                  </a:cubicBezTo>
                  <a:cubicBezTo>
                    <a:pt x="492" y="285"/>
                    <a:pt x="490" y="283"/>
                    <a:pt x="490" y="280"/>
                  </a:cubicBezTo>
                  <a:cubicBezTo>
                    <a:pt x="490" y="278"/>
                    <a:pt x="492" y="276"/>
                    <a:pt x="495" y="276"/>
                  </a:cubicBezTo>
                  <a:cubicBezTo>
                    <a:pt x="497" y="276"/>
                    <a:pt x="499" y="278"/>
                    <a:pt x="499" y="280"/>
                  </a:cubicBezTo>
                  <a:lnTo>
                    <a:pt x="499" y="280"/>
                  </a:lnTo>
                  <a:close/>
                  <a:moveTo>
                    <a:pt x="339" y="230"/>
                  </a:moveTo>
                  <a:lnTo>
                    <a:pt x="339" y="230"/>
                  </a:lnTo>
                  <a:cubicBezTo>
                    <a:pt x="339" y="233"/>
                    <a:pt x="336" y="236"/>
                    <a:pt x="333" y="236"/>
                  </a:cubicBezTo>
                  <a:cubicBezTo>
                    <a:pt x="330" y="236"/>
                    <a:pt x="328" y="233"/>
                    <a:pt x="328" y="230"/>
                  </a:cubicBezTo>
                  <a:cubicBezTo>
                    <a:pt x="328" y="227"/>
                    <a:pt x="330" y="224"/>
                    <a:pt x="333" y="224"/>
                  </a:cubicBezTo>
                  <a:cubicBezTo>
                    <a:pt x="336" y="224"/>
                    <a:pt x="339" y="227"/>
                    <a:pt x="339" y="230"/>
                  </a:cubicBezTo>
                  <a:lnTo>
                    <a:pt x="339" y="230"/>
                  </a:lnTo>
                  <a:close/>
                  <a:moveTo>
                    <a:pt x="407" y="544"/>
                  </a:moveTo>
                  <a:lnTo>
                    <a:pt x="407" y="544"/>
                  </a:lnTo>
                  <a:cubicBezTo>
                    <a:pt x="413" y="544"/>
                    <a:pt x="417" y="539"/>
                    <a:pt x="417" y="534"/>
                  </a:cubicBezTo>
                  <a:cubicBezTo>
                    <a:pt x="417" y="528"/>
                    <a:pt x="413" y="524"/>
                    <a:pt x="407" y="524"/>
                  </a:cubicBezTo>
                  <a:cubicBezTo>
                    <a:pt x="402" y="524"/>
                    <a:pt x="397" y="528"/>
                    <a:pt x="397" y="534"/>
                  </a:cubicBezTo>
                  <a:cubicBezTo>
                    <a:pt x="397" y="539"/>
                    <a:pt x="402" y="544"/>
                    <a:pt x="407" y="544"/>
                  </a:cubicBezTo>
                  <a:lnTo>
                    <a:pt x="407" y="544"/>
                  </a:lnTo>
                  <a:close/>
                  <a:moveTo>
                    <a:pt x="407" y="550"/>
                  </a:moveTo>
                  <a:lnTo>
                    <a:pt x="407" y="550"/>
                  </a:lnTo>
                  <a:cubicBezTo>
                    <a:pt x="399" y="550"/>
                    <a:pt x="392" y="542"/>
                    <a:pt x="392" y="534"/>
                  </a:cubicBezTo>
                  <a:cubicBezTo>
                    <a:pt x="392" y="525"/>
                    <a:pt x="399" y="518"/>
                    <a:pt x="407" y="518"/>
                  </a:cubicBezTo>
                  <a:cubicBezTo>
                    <a:pt x="416" y="518"/>
                    <a:pt x="423" y="525"/>
                    <a:pt x="423" y="534"/>
                  </a:cubicBezTo>
                  <a:cubicBezTo>
                    <a:pt x="423" y="542"/>
                    <a:pt x="416" y="550"/>
                    <a:pt x="407" y="550"/>
                  </a:cubicBezTo>
                  <a:lnTo>
                    <a:pt x="407" y="550"/>
                  </a:lnTo>
                  <a:close/>
                  <a:moveTo>
                    <a:pt x="624" y="463"/>
                  </a:moveTo>
                  <a:lnTo>
                    <a:pt x="624" y="463"/>
                  </a:lnTo>
                  <a:cubicBezTo>
                    <a:pt x="624" y="463"/>
                    <a:pt x="624" y="463"/>
                    <a:pt x="624" y="463"/>
                  </a:cubicBezTo>
                  <a:lnTo>
                    <a:pt x="624" y="463"/>
                  </a:lnTo>
                  <a:lnTo>
                    <a:pt x="624" y="463"/>
                  </a:lnTo>
                  <a:lnTo>
                    <a:pt x="624" y="463"/>
                  </a:lnTo>
                  <a:close/>
                  <a:moveTo>
                    <a:pt x="541" y="399"/>
                  </a:moveTo>
                  <a:lnTo>
                    <a:pt x="541" y="399"/>
                  </a:lnTo>
                  <a:cubicBezTo>
                    <a:pt x="539" y="395"/>
                    <a:pt x="539" y="389"/>
                    <a:pt x="539" y="383"/>
                  </a:cubicBezTo>
                  <a:cubicBezTo>
                    <a:pt x="531" y="385"/>
                    <a:pt x="523" y="389"/>
                    <a:pt x="516" y="395"/>
                  </a:cubicBezTo>
                  <a:cubicBezTo>
                    <a:pt x="518" y="395"/>
                    <a:pt x="522" y="397"/>
                    <a:pt x="527" y="398"/>
                  </a:cubicBezTo>
                  <a:cubicBezTo>
                    <a:pt x="531" y="398"/>
                    <a:pt x="536" y="399"/>
                    <a:pt x="541" y="399"/>
                  </a:cubicBezTo>
                  <a:lnTo>
                    <a:pt x="541" y="399"/>
                  </a:lnTo>
                  <a:close/>
                  <a:moveTo>
                    <a:pt x="545" y="381"/>
                  </a:moveTo>
                  <a:lnTo>
                    <a:pt x="545" y="381"/>
                  </a:lnTo>
                  <a:cubicBezTo>
                    <a:pt x="544" y="389"/>
                    <a:pt x="545" y="395"/>
                    <a:pt x="547" y="400"/>
                  </a:cubicBezTo>
                  <a:cubicBezTo>
                    <a:pt x="551" y="400"/>
                    <a:pt x="554" y="399"/>
                    <a:pt x="558" y="399"/>
                  </a:cubicBezTo>
                  <a:cubicBezTo>
                    <a:pt x="556" y="397"/>
                    <a:pt x="555" y="393"/>
                    <a:pt x="555" y="389"/>
                  </a:cubicBezTo>
                  <a:cubicBezTo>
                    <a:pt x="555" y="386"/>
                    <a:pt x="555" y="382"/>
                    <a:pt x="556" y="379"/>
                  </a:cubicBezTo>
                  <a:cubicBezTo>
                    <a:pt x="553" y="380"/>
                    <a:pt x="549" y="380"/>
                    <a:pt x="545" y="381"/>
                  </a:cubicBezTo>
                  <a:lnTo>
                    <a:pt x="545" y="381"/>
                  </a:lnTo>
                  <a:close/>
                  <a:moveTo>
                    <a:pt x="569" y="373"/>
                  </a:moveTo>
                  <a:lnTo>
                    <a:pt x="569" y="373"/>
                  </a:lnTo>
                  <a:cubicBezTo>
                    <a:pt x="572" y="373"/>
                    <a:pt x="576" y="372"/>
                    <a:pt x="579" y="373"/>
                  </a:cubicBezTo>
                  <a:cubicBezTo>
                    <a:pt x="581" y="373"/>
                    <a:pt x="582" y="375"/>
                    <a:pt x="582" y="376"/>
                  </a:cubicBezTo>
                  <a:cubicBezTo>
                    <a:pt x="582" y="379"/>
                    <a:pt x="577" y="381"/>
                    <a:pt x="574" y="382"/>
                  </a:cubicBezTo>
                  <a:cubicBezTo>
                    <a:pt x="574" y="384"/>
                    <a:pt x="575" y="386"/>
                    <a:pt x="575" y="387"/>
                  </a:cubicBezTo>
                  <a:cubicBezTo>
                    <a:pt x="576" y="395"/>
                    <a:pt x="572" y="402"/>
                    <a:pt x="567" y="404"/>
                  </a:cubicBezTo>
                  <a:cubicBezTo>
                    <a:pt x="567" y="404"/>
                    <a:pt x="567" y="404"/>
                    <a:pt x="567" y="404"/>
                  </a:cubicBezTo>
                  <a:cubicBezTo>
                    <a:pt x="560" y="405"/>
                    <a:pt x="553" y="405"/>
                    <a:pt x="546" y="405"/>
                  </a:cubicBezTo>
                  <a:cubicBezTo>
                    <a:pt x="545" y="405"/>
                    <a:pt x="545" y="405"/>
                    <a:pt x="544" y="405"/>
                  </a:cubicBezTo>
                  <a:cubicBezTo>
                    <a:pt x="533" y="405"/>
                    <a:pt x="521" y="403"/>
                    <a:pt x="511" y="399"/>
                  </a:cubicBezTo>
                  <a:cubicBezTo>
                    <a:pt x="511" y="399"/>
                    <a:pt x="511" y="399"/>
                    <a:pt x="511" y="399"/>
                  </a:cubicBezTo>
                  <a:cubicBezTo>
                    <a:pt x="508" y="402"/>
                    <a:pt x="504" y="399"/>
                    <a:pt x="506" y="396"/>
                  </a:cubicBezTo>
                  <a:cubicBezTo>
                    <a:pt x="506" y="396"/>
                    <a:pt x="507" y="395"/>
                    <a:pt x="508" y="394"/>
                  </a:cubicBezTo>
                  <a:cubicBezTo>
                    <a:pt x="508" y="394"/>
                    <a:pt x="509" y="393"/>
                    <a:pt x="509" y="393"/>
                  </a:cubicBezTo>
                  <a:cubicBezTo>
                    <a:pt x="515" y="387"/>
                    <a:pt x="534" y="373"/>
                    <a:pt x="569" y="37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sp>
          <p:nvSpPr>
            <p:cNvPr id="11" name="Freeform 7">
              <a:extLst>
                <a:ext uri="{FF2B5EF4-FFF2-40B4-BE49-F238E27FC236}">
                  <a16:creationId xmlns:a16="http://schemas.microsoft.com/office/drawing/2014/main" id="{AD4C2154-1036-25AE-9332-6CD29C8A49FF}"/>
                </a:ext>
              </a:extLst>
            </p:cNvPr>
            <p:cNvSpPr>
              <a:spLocks noEditPoints="1"/>
            </p:cNvSpPr>
            <p:nvPr userDrawn="1"/>
          </p:nvSpPr>
          <p:spPr bwMode="auto">
            <a:xfrm>
              <a:off x="7499350" y="325438"/>
              <a:ext cx="525463" cy="576262"/>
            </a:xfrm>
            <a:custGeom>
              <a:avLst/>
              <a:gdLst>
                <a:gd name="T0" fmla="*/ 524 w 647"/>
                <a:gd name="T1" fmla="*/ 663 h 701"/>
                <a:gd name="T2" fmla="*/ 555 w 647"/>
                <a:gd name="T3" fmla="*/ 673 h 701"/>
                <a:gd name="T4" fmla="*/ 563 w 647"/>
                <a:gd name="T5" fmla="*/ 670 h 701"/>
                <a:gd name="T6" fmla="*/ 524 w 647"/>
                <a:gd name="T7" fmla="*/ 657 h 701"/>
                <a:gd name="T8" fmla="*/ 564 w 647"/>
                <a:gd name="T9" fmla="*/ 676 h 701"/>
                <a:gd name="T10" fmla="*/ 510 w 647"/>
                <a:gd name="T11" fmla="*/ 692 h 701"/>
                <a:gd name="T12" fmla="*/ 324 w 647"/>
                <a:gd name="T13" fmla="*/ 675 h 701"/>
                <a:gd name="T14" fmla="*/ 293 w 647"/>
                <a:gd name="T15" fmla="*/ 552 h 701"/>
                <a:gd name="T16" fmla="*/ 265 w 647"/>
                <a:gd name="T17" fmla="*/ 544 h 701"/>
                <a:gd name="T18" fmla="*/ 217 w 647"/>
                <a:gd name="T19" fmla="*/ 599 h 701"/>
                <a:gd name="T20" fmla="*/ 501 w 647"/>
                <a:gd name="T21" fmla="*/ 186 h 701"/>
                <a:gd name="T22" fmla="*/ 510 w 647"/>
                <a:gd name="T23" fmla="*/ 202 h 701"/>
                <a:gd name="T24" fmla="*/ 554 w 647"/>
                <a:gd name="T25" fmla="*/ 163 h 701"/>
                <a:gd name="T26" fmla="*/ 583 w 647"/>
                <a:gd name="T27" fmla="*/ 244 h 701"/>
                <a:gd name="T28" fmla="*/ 579 w 647"/>
                <a:gd name="T29" fmla="*/ 249 h 701"/>
                <a:gd name="T30" fmla="*/ 625 w 647"/>
                <a:gd name="T31" fmla="*/ 468 h 701"/>
                <a:gd name="T32" fmla="*/ 617 w 647"/>
                <a:gd name="T33" fmla="*/ 526 h 701"/>
                <a:gd name="T34" fmla="*/ 534 w 647"/>
                <a:gd name="T35" fmla="*/ 594 h 701"/>
                <a:gd name="T36" fmla="*/ 586 w 647"/>
                <a:gd name="T37" fmla="*/ 661 h 701"/>
                <a:gd name="T38" fmla="*/ 586 w 647"/>
                <a:gd name="T39" fmla="*/ 666 h 701"/>
                <a:gd name="T40" fmla="*/ 564 w 647"/>
                <a:gd name="T41" fmla="*/ 676 h 701"/>
                <a:gd name="T42" fmla="*/ 306 w 647"/>
                <a:gd name="T43" fmla="*/ 571 h 701"/>
                <a:gd name="T44" fmla="*/ 303 w 647"/>
                <a:gd name="T45" fmla="*/ 560 h 701"/>
                <a:gd name="T46" fmla="*/ 302 w 647"/>
                <a:gd name="T47" fmla="*/ 575 h 701"/>
                <a:gd name="T48" fmla="*/ 303 w 647"/>
                <a:gd name="T49" fmla="*/ 596 h 701"/>
                <a:gd name="T50" fmla="*/ 283 w 647"/>
                <a:gd name="T51" fmla="*/ 607 h 701"/>
                <a:gd name="T52" fmla="*/ 333 w 647"/>
                <a:gd name="T53" fmla="*/ 540 h 701"/>
                <a:gd name="T54" fmla="*/ 283 w 647"/>
                <a:gd name="T55" fmla="*/ 607 h 701"/>
                <a:gd name="T56" fmla="*/ 301 w 647"/>
                <a:gd name="T57" fmla="*/ 635 h 701"/>
                <a:gd name="T58" fmla="*/ 289 w 647"/>
                <a:gd name="T59" fmla="*/ 623 h 701"/>
                <a:gd name="T60" fmla="*/ 307 w 647"/>
                <a:gd name="T61" fmla="*/ 639 h 701"/>
                <a:gd name="T62" fmla="*/ 352 w 647"/>
                <a:gd name="T63" fmla="*/ 524 h 701"/>
                <a:gd name="T64" fmla="*/ 527 w 647"/>
                <a:gd name="T65" fmla="*/ 353 h 701"/>
                <a:gd name="T66" fmla="*/ 578 w 647"/>
                <a:gd name="T67" fmla="*/ 264 h 701"/>
                <a:gd name="T68" fmla="*/ 527 w 647"/>
                <a:gd name="T69" fmla="*/ 353 h 701"/>
                <a:gd name="T70" fmla="*/ 519 w 647"/>
                <a:gd name="T71" fmla="*/ 356 h 701"/>
                <a:gd name="T72" fmla="*/ 528 w 647"/>
                <a:gd name="T73" fmla="*/ 314 h 701"/>
                <a:gd name="T74" fmla="*/ 516 w 647"/>
                <a:gd name="T75" fmla="*/ 310 h 701"/>
                <a:gd name="T76" fmla="*/ 518 w 647"/>
                <a:gd name="T77" fmla="*/ 357 h 701"/>
                <a:gd name="T78" fmla="*/ 374 w 647"/>
                <a:gd name="T79" fmla="*/ 525 h 701"/>
                <a:gd name="T80" fmla="*/ 366 w 647"/>
                <a:gd name="T81" fmla="*/ 510 h 701"/>
                <a:gd name="T82" fmla="*/ 387 w 647"/>
                <a:gd name="T83" fmla="*/ 505 h 701"/>
                <a:gd name="T84" fmla="*/ 394 w 647"/>
                <a:gd name="T85" fmla="*/ 479 h 701"/>
                <a:gd name="T86" fmla="*/ 387 w 647"/>
                <a:gd name="T87" fmla="*/ 505 h 701"/>
                <a:gd name="T88" fmla="*/ 258 w 647"/>
                <a:gd name="T89" fmla="*/ 506 h 701"/>
                <a:gd name="T90" fmla="*/ 226 w 647"/>
                <a:gd name="T91" fmla="*/ 406 h 701"/>
                <a:gd name="T92" fmla="*/ 228 w 647"/>
                <a:gd name="T93" fmla="*/ 363 h 701"/>
                <a:gd name="T94" fmla="*/ 231 w 647"/>
                <a:gd name="T95" fmla="*/ 349 h 701"/>
                <a:gd name="T96" fmla="*/ 310 w 647"/>
                <a:gd name="T97" fmla="*/ 227 h 701"/>
                <a:gd name="T98" fmla="*/ 358 w 647"/>
                <a:gd name="T99" fmla="*/ 200 h 701"/>
                <a:gd name="T100" fmla="*/ 462 w 647"/>
                <a:gd name="T101" fmla="*/ 190 h 701"/>
                <a:gd name="T102" fmla="*/ 476 w 647"/>
                <a:gd name="T103" fmla="*/ 180 h 701"/>
                <a:gd name="T104" fmla="*/ 269 w 647"/>
                <a:gd name="T105" fmla="*/ 246 h 701"/>
                <a:gd name="T106" fmla="*/ 245 w 647"/>
                <a:gd name="T107" fmla="*/ 277 h 701"/>
                <a:gd name="T108" fmla="*/ 217 w 647"/>
                <a:gd name="T109" fmla="*/ 345 h 701"/>
                <a:gd name="T110" fmla="*/ 253 w 647"/>
                <a:gd name="T111" fmla="*/ 52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7" h="701">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2" name="Freeform 8">
              <a:extLst>
                <a:ext uri="{FF2B5EF4-FFF2-40B4-BE49-F238E27FC236}">
                  <a16:creationId xmlns:a16="http://schemas.microsoft.com/office/drawing/2014/main" id="{F1AA4C57-F564-9D30-8972-9143A104F615}"/>
                </a:ext>
              </a:extLst>
            </p:cNvPr>
            <p:cNvSpPr>
              <a:spLocks noEditPoints="1"/>
            </p:cNvSpPr>
            <p:nvPr userDrawn="1"/>
          </p:nvSpPr>
          <p:spPr bwMode="auto">
            <a:xfrm>
              <a:off x="7688263" y="465138"/>
              <a:ext cx="273050" cy="304800"/>
            </a:xfrm>
            <a:custGeom>
              <a:avLst/>
              <a:gdLst>
                <a:gd name="T0" fmla="*/ 31 w 337"/>
                <a:gd name="T1" fmla="*/ 334 h 370"/>
                <a:gd name="T2" fmla="*/ 55 w 337"/>
                <a:gd name="T3" fmla="*/ 309 h 370"/>
                <a:gd name="T4" fmla="*/ 27 w 337"/>
                <a:gd name="T5" fmla="*/ 282 h 370"/>
                <a:gd name="T6" fmla="*/ 8 w 337"/>
                <a:gd name="T7" fmla="*/ 272 h 370"/>
                <a:gd name="T8" fmla="*/ 31 w 337"/>
                <a:gd name="T9" fmla="*/ 333 h 370"/>
                <a:gd name="T10" fmla="*/ 58 w 337"/>
                <a:gd name="T11" fmla="*/ 370 h 370"/>
                <a:gd name="T12" fmla="*/ 303 w 337"/>
                <a:gd name="T13" fmla="*/ 58 h 370"/>
                <a:gd name="T14" fmla="*/ 58 w 337"/>
                <a:gd name="T15" fmla="*/ 370 h 370"/>
                <a:gd name="T16" fmla="*/ 325 w 337"/>
                <a:gd name="T17" fmla="*/ 18 h 370"/>
                <a:gd name="T18" fmla="*/ 327 w 337"/>
                <a:gd name="T19" fmla="*/ 60 h 370"/>
                <a:gd name="T20" fmla="*/ 322 w 337"/>
                <a:gd name="T21" fmla="*/ 40 h 370"/>
                <a:gd name="T22" fmla="*/ 325 w 337"/>
                <a:gd name="T23" fmla="*/ 18 h 370"/>
                <a:gd name="T24" fmla="*/ 41 w 337"/>
                <a:gd name="T25" fmla="*/ 347 h 370"/>
                <a:gd name="T26" fmla="*/ 186 w 337"/>
                <a:gd name="T27" fmla="*/ 194 h 370"/>
                <a:gd name="T28" fmla="*/ 323 w 337"/>
                <a:gd name="T29" fmla="*/ 13 h 370"/>
                <a:gd name="T30" fmla="*/ 267 w 337"/>
                <a:gd name="T31" fmla="*/ 53 h 370"/>
                <a:gd name="T32" fmla="*/ 145 w 337"/>
                <a:gd name="T33" fmla="*/ 232 h 370"/>
                <a:gd name="T34" fmla="*/ 114 w 337"/>
                <a:gd name="T35" fmla="*/ 274 h 370"/>
                <a:gd name="T36" fmla="*/ 92 w 337"/>
                <a:gd name="T37" fmla="*/ 299 h 370"/>
                <a:gd name="T38" fmla="*/ 75 w 337"/>
                <a:gd name="T39" fmla="*/ 317 h 370"/>
                <a:gd name="T40" fmla="*/ 85 w 337"/>
                <a:gd name="T41" fmla="*/ 299 h 370"/>
                <a:gd name="T42" fmla="*/ 31 w 337"/>
                <a:gd name="T43" fmla="*/ 279 h 370"/>
                <a:gd name="T44" fmla="*/ 73 w 337"/>
                <a:gd name="T45" fmla="*/ 312 h 370"/>
                <a:gd name="T46" fmla="*/ 102 w 337"/>
                <a:gd name="T47" fmla="*/ 279 h 370"/>
                <a:gd name="T48" fmla="*/ 90 w 337"/>
                <a:gd name="T49" fmla="*/ 294 h 370"/>
                <a:gd name="T50" fmla="*/ 110 w 337"/>
                <a:gd name="T51" fmla="*/ 270 h 370"/>
                <a:gd name="T52" fmla="*/ 89 w 337"/>
                <a:gd name="T53" fmla="*/ 226 h 370"/>
                <a:gd name="T54" fmla="*/ 82 w 337"/>
                <a:gd name="T55" fmla="*/ 226 h 370"/>
                <a:gd name="T56" fmla="*/ 102 w 337"/>
                <a:gd name="T57" fmla="*/ 211 h 370"/>
                <a:gd name="T58" fmla="*/ 144 w 337"/>
                <a:gd name="T59" fmla="*/ 199 h 370"/>
                <a:gd name="T60" fmla="*/ 110 w 337"/>
                <a:gd name="T61" fmla="*/ 270 h 370"/>
                <a:gd name="T62" fmla="*/ 128 w 337"/>
                <a:gd name="T63" fmla="*/ 246 h 370"/>
                <a:gd name="T64" fmla="*/ 109 w 337"/>
                <a:gd name="T65" fmla="*/ 214 h 370"/>
                <a:gd name="T66" fmla="*/ 144 w 337"/>
                <a:gd name="T67" fmla="*/ 224 h 370"/>
                <a:gd name="T68" fmla="*/ 153 w 337"/>
                <a:gd name="T69" fmla="*/ 204 h 370"/>
                <a:gd name="T70" fmla="*/ 144 w 337"/>
                <a:gd name="T71" fmla="*/ 224 h 370"/>
                <a:gd name="T72" fmla="*/ 171 w 337"/>
                <a:gd name="T73" fmla="*/ 183 h 370"/>
                <a:gd name="T74" fmla="*/ 154 w 337"/>
                <a:gd name="T75" fmla="*/ 199 h 370"/>
                <a:gd name="T76" fmla="*/ 159 w 337"/>
                <a:gd name="T77" fmla="*/ 202 h 370"/>
                <a:gd name="T78" fmla="*/ 183 w 337"/>
                <a:gd name="T79" fmla="*/ 164 h 370"/>
                <a:gd name="T80" fmla="*/ 94 w 337"/>
                <a:gd name="T81" fmla="*/ 175 h 370"/>
                <a:gd name="T82" fmla="*/ 174 w 337"/>
                <a:gd name="T83" fmla="*/ 178 h 370"/>
                <a:gd name="T84" fmla="*/ 193 w 337"/>
                <a:gd name="T85" fmla="*/ 148 h 370"/>
                <a:gd name="T86" fmla="*/ 54 w 337"/>
                <a:gd name="T87" fmla="*/ 148 h 370"/>
                <a:gd name="T88" fmla="*/ 186 w 337"/>
                <a:gd name="T89" fmla="*/ 159 h 370"/>
                <a:gd name="T90" fmla="*/ 204 w 337"/>
                <a:gd name="T91" fmla="*/ 131 h 370"/>
                <a:gd name="T92" fmla="*/ 110 w 337"/>
                <a:gd name="T93" fmla="*/ 123 h 370"/>
                <a:gd name="T94" fmla="*/ 42 w 337"/>
                <a:gd name="T95" fmla="*/ 99 h 370"/>
                <a:gd name="T96" fmla="*/ 113 w 337"/>
                <a:gd name="T97" fmla="*/ 13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 h="370">
                  <a:moveTo>
                    <a:pt x="31" y="333"/>
                  </a:moveTo>
                  <a:lnTo>
                    <a:pt x="31" y="333"/>
                  </a:lnTo>
                  <a:cubicBezTo>
                    <a:pt x="31" y="334"/>
                    <a:pt x="31" y="334"/>
                    <a:pt x="31" y="334"/>
                  </a:cubicBezTo>
                  <a:cubicBezTo>
                    <a:pt x="33" y="337"/>
                    <a:pt x="35" y="340"/>
                    <a:pt x="37" y="343"/>
                  </a:cubicBezTo>
                  <a:cubicBezTo>
                    <a:pt x="48" y="334"/>
                    <a:pt x="59" y="325"/>
                    <a:pt x="68" y="316"/>
                  </a:cubicBezTo>
                  <a:cubicBezTo>
                    <a:pt x="64" y="313"/>
                    <a:pt x="59" y="311"/>
                    <a:pt x="55" y="309"/>
                  </a:cubicBezTo>
                  <a:cubicBezTo>
                    <a:pt x="48" y="316"/>
                    <a:pt x="42" y="320"/>
                    <a:pt x="29" y="320"/>
                  </a:cubicBezTo>
                  <a:cubicBezTo>
                    <a:pt x="27" y="320"/>
                    <a:pt x="26" y="318"/>
                    <a:pt x="27" y="316"/>
                  </a:cubicBezTo>
                  <a:cubicBezTo>
                    <a:pt x="29" y="309"/>
                    <a:pt x="27" y="291"/>
                    <a:pt x="27" y="282"/>
                  </a:cubicBezTo>
                  <a:cubicBezTo>
                    <a:pt x="26" y="280"/>
                    <a:pt x="25" y="278"/>
                    <a:pt x="24" y="276"/>
                  </a:cubicBezTo>
                  <a:cubicBezTo>
                    <a:pt x="20" y="277"/>
                    <a:pt x="16" y="277"/>
                    <a:pt x="10" y="277"/>
                  </a:cubicBezTo>
                  <a:cubicBezTo>
                    <a:pt x="7" y="277"/>
                    <a:pt x="6" y="274"/>
                    <a:pt x="8" y="272"/>
                  </a:cubicBezTo>
                  <a:cubicBezTo>
                    <a:pt x="17" y="264"/>
                    <a:pt x="16" y="253"/>
                    <a:pt x="17" y="238"/>
                  </a:cubicBezTo>
                  <a:cubicBezTo>
                    <a:pt x="12" y="241"/>
                    <a:pt x="4" y="247"/>
                    <a:pt x="0" y="249"/>
                  </a:cubicBezTo>
                  <a:cubicBezTo>
                    <a:pt x="4" y="288"/>
                    <a:pt x="17" y="313"/>
                    <a:pt x="31" y="333"/>
                  </a:cubicBezTo>
                  <a:lnTo>
                    <a:pt x="31" y="333"/>
                  </a:lnTo>
                  <a:close/>
                  <a:moveTo>
                    <a:pt x="58" y="370"/>
                  </a:moveTo>
                  <a:lnTo>
                    <a:pt x="58" y="370"/>
                  </a:lnTo>
                  <a:cubicBezTo>
                    <a:pt x="173" y="293"/>
                    <a:pt x="218" y="153"/>
                    <a:pt x="321" y="65"/>
                  </a:cubicBezTo>
                  <a:lnTo>
                    <a:pt x="306" y="62"/>
                  </a:lnTo>
                  <a:cubicBezTo>
                    <a:pt x="303" y="61"/>
                    <a:pt x="303" y="61"/>
                    <a:pt x="303" y="58"/>
                  </a:cubicBezTo>
                  <a:lnTo>
                    <a:pt x="306" y="37"/>
                  </a:lnTo>
                  <a:cubicBezTo>
                    <a:pt x="211" y="133"/>
                    <a:pt x="158" y="292"/>
                    <a:pt x="50" y="360"/>
                  </a:cubicBezTo>
                  <a:cubicBezTo>
                    <a:pt x="53" y="363"/>
                    <a:pt x="55" y="366"/>
                    <a:pt x="58" y="370"/>
                  </a:cubicBezTo>
                  <a:lnTo>
                    <a:pt x="58" y="370"/>
                  </a:lnTo>
                  <a:close/>
                  <a:moveTo>
                    <a:pt x="325" y="18"/>
                  </a:moveTo>
                  <a:lnTo>
                    <a:pt x="325" y="18"/>
                  </a:lnTo>
                  <a:cubicBezTo>
                    <a:pt x="321" y="22"/>
                    <a:pt x="316" y="26"/>
                    <a:pt x="312" y="30"/>
                  </a:cubicBezTo>
                  <a:lnTo>
                    <a:pt x="309" y="57"/>
                  </a:lnTo>
                  <a:lnTo>
                    <a:pt x="327" y="60"/>
                  </a:lnTo>
                  <a:cubicBezTo>
                    <a:pt x="330" y="58"/>
                    <a:pt x="333" y="55"/>
                    <a:pt x="337" y="52"/>
                  </a:cubicBezTo>
                  <a:lnTo>
                    <a:pt x="334" y="46"/>
                  </a:lnTo>
                  <a:cubicBezTo>
                    <a:pt x="329" y="47"/>
                    <a:pt x="324" y="45"/>
                    <a:pt x="322" y="40"/>
                  </a:cubicBezTo>
                  <a:cubicBezTo>
                    <a:pt x="320" y="34"/>
                    <a:pt x="323" y="29"/>
                    <a:pt x="328" y="27"/>
                  </a:cubicBezTo>
                  <a:lnTo>
                    <a:pt x="325" y="18"/>
                  </a:lnTo>
                  <a:lnTo>
                    <a:pt x="325" y="18"/>
                  </a:lnTo>
                  <a:close/>
                  <a:moveTo>
                    <a:pt x="75" y="317"/>
                  </a:moveTo>
                  <a:lnTo>
                    <a:pt x="75" y="317"/>
                  </a:lnTo>
                  <a:cubicBezTo>
                    <a:pt x="64" y="328"/>
                    <a:pt x="53" y="338"/>
                    <a:pt x="41" y="347"/>
                  </a:cubicBezTo>
                  <a:lnTo>
                    <a:pt x="41" y="348"/>
                  </a:lnTo>
                  <a:cubicBezTo>
                    <a:pt x="43" y="351"/>
                    <a:pt x="45" y="353"/>
                    <a:pt x="47" y="355"/>
                  </a:cubicBezTo>
                  <a:cubicBezTo>
                    <a:pt x="103" y="320"/>
                    <a:pt x="145" y="259"/>
                    <a:pt x="186" y="194"/>
                  </a:cubicBezTo>
                  <a:cubicBezTo>
                    <a:pt x="221" y="138"/>
                    <a:pt x="259" y="75"/>
                    <a:pt x="307" y="27"/>
                  </a:cubicBezTo>
                  <a:cubicBezTo>
                    <a:pt x="307" y="27"/>
                    <a:pt x="308" y="27"/>
                    <a:pt x="308" y="26"/>
                  </a:cubicBezTo>
                  <a:cubicBezTo>
                    <a:pt x="313" y="22"/>
                    <a:pt x="318" y="17"/>
                    <a:pt x="323" y="13"/>
                  </a:cubicBezTo>
                  <a:lnTo>
                    <a:pt x="319" y="0"/>
                  </a:lnTo>
                  <a:cubicBezTo>
                    <a:pt x="300" y="15"/>
                    <a:pt x="283" y="33"/>
                    <a:pt x="267" y="52"/>
                  </a:cubicBezTo>
                  <a:cubicBezTo>
                    <a:pt x="267" y="52"/>
                    <a:pt x="267" y="53"/>
                    <a:pt x="267" y="53"/>
                  </a:cubicBezTo>
                  <a:cubicBezTo>
                    <a:pt x="236" y="90"/>
                    <a:pt x="210" y="132"/>
                    <a:pt x="185" y="171"/>
                  </a:cubicBezTo>
                  <a:cubicBezTo>
                    <a:pt x="172" y="191"/>
                    <a:pt x="159" y="212"/>
                    <a:pt x="145" y="232"/>
                  </a:cubicBezTo>
                  <a:cubicBezTo>
                    <a:pt x="145" y="232"/>
                    <a:pt x="145" y="232"/>
                    <a:pt x="145" y="232"/>
                  </a:cubicBezTo>
                  <a:cubicBezTo>
                    <a:pt x="139" y="241"/>
                    <a:pt x="133" y="249"/>
                    <a:pt x="127" y="256"/>
                  </a:cubicBezTo>
                  <a:cubicBezTo>
                    <a:pt x="127" y="257"/>
                    <a:pt x="127" y="257"/>
                    <a:pt x="127" y="257"/>
                  </a:cubicBezTo>
                  <a:cubicBezTo>
                    <a:pt x="122" y="263"/>
                    <a:pt x="118" y="269"/>
                    <a:pt x="114" y="274"/>
                  </a:cubicBezTo>
                  <a:cubicBezTo>
                    <a:pt x="113" y="274"/>
                    <a:pt x="113" y="275"/>
                    <a:pt x="113" y="275"/>
                  </a:cubicBezTo>
                  <a:cubicBezTo>
                    <a:pt x="107" y="283"/>
                    <a:pt x="100" y="291"/>
                    <a:pt x="93" y="298"/>
                  </a:cubicBezTo>
                  <a:cubicBezTo>
                    <a:pt x="93" y="299"/>
                    <a:pt x="93" y="299"/>
                    <a:pt x="92" y="299"/>
                  </a:cubicBezTo>
                  <a:cubicBezTo>
                    <a:pt x="87" y="305"/>
                    <a:pt x="81" y="311"/>
                    <a:pt x="75" y="317"/>
                  </a:cubicBezTo>
                  <a:lnTo>
                    <a:pt x="75" y="317"/>
                  </a:lnTo>
                  <a:lnTo>
                    <a:pt x="75" y="317"/>
                  </a:lnTo>
                  <a:close/>
                  <a:moveTo>
                    <a:pt x="73" y="312"/>
                  </a:moveTo>
                  <a:lnTo>
                    <a:pt x="73" y="312"/>
                  </a:lnTo>
                  <a:cubicBezTo>
                    <a:pt x="77" y="307"/>
                    <a:pt x="81" y="303"/>
                    <a:pt x="85" y="299"/>
                  </a:cubicBezTo>
                  <a:cubicBezTo>
                    <a:pt x="59" y="295"/>
                    <a:pt x="44" y="282"/>
                    <a:pt x="39" y="267"/>
                  </a:cubicBezTo>
                  <a:cubicBezTo>
                    <a:pt x="35" y="270"/>
                    <a:pt x="32" y="273"/>
                    <a:pt x="29" y="274"/>
                  </a:cubicBezTo>
                  <a:cubicBezTo>
                    <a:pt x="30" y="276"/>
                    <a:pt x="31" y="277"/>
                    <a:pt x="31" y="279"/>
                  </a:cubicBezTo>
                  <a:cubicBezTo>
                    <a:pt x="32" y="279"/>
                    <a:pt x="32" y="279"/>
                    <a:pt x="32" y="280"/>
                  </a:cubicBezTo>
                  <a:cubicBezTo>
                    <a:pt x="43" y="297"/>
                    <a:pt x="55" y="302"/>
                    <a:pt x="73" y="312"/>
                  </a:cubicBezTo>
                  <a:lnTo>
                    <a:pt x="73" y="312"/>
                  </a:lnTo>
                  <a:close/>
                  <a:moveTo>
                    <a:pt x="90" y="294"/>
                  </a:moveTo>
                  <a:lnTo>
                    <a:pt x="90" y="294"/>
                  </a:lnTo>
                  <a:cubicBezTo>
                    <a:pt x="94" y="289"/>
                    <a:pt x="98" y="284"/>
                    <a:pt x="102" y="279"/>
                  </a:cubicBezTo>
                  <a:cubicBezTo>
                    <a:pt x="54" y="293"/>
                    <a:pt x="24" y="217"/>
                    <a:pt x="106" y="186"/>
                  </a:cubicBezTo>
                  <a:cubicBezTo>
                    <a:pt x="100" y="184"/>
                    <a:pt x="94" y="182"/>
                    <a:pt x="88" y="179"/>
                  </a:cubicBezTo>
                  <a:cubicBezTo>
                    <a:pt x="35" y="203"/>
                    <a:pt x="17" y="284"/>
                    <a:pt x="90" y="294"/>
                  </a:cubicBezTo>
                  <a:lnTo>
                    <a:pt x="90" y="294"/>
                  </a:lnTo>
                  <a:close/>
                  <a:moveTo>
                    <a:pt x="110" y="270"/>
                  </a:moveTo>
                  <a:lnTo>
                    <a:pt x="110" y="270"/>
                  </a:lnTo>
                  <a:cubicBezTo>
                    <a:pt x="114" y="265"/>
                    <a:pt x="118" y="260"/>
                    <a:pt x="122" y="254"/>
                  </a:cubicBezTo>
                  <a:cubicBezTo>
                    <a:pt x="124" y="240"/>
                    <a:pt x="120" y="224"/>
                    <a:pt x="103" y="216"/>
                  </a:cubicBezTo>
                  <a:cubicBezTo>
                    <a:pt x="98" y="219"/>
                    <a:pt x="93" y="222"/>
                    <a:pt x="89" y="226"/>
                  </a:cubicBezTo>
                  <a:cubicBezTo>
                    <a:pt x="115" y="230"/>
                    <a:pt x="115" y="263"/>
                    <a:pt x="91" y="263"/>
                  </a:cubicBezTo>
                  <a:cubicBezTo>
                    <a:pt x="72" y="263"/>
                    <a:pt x="73" y="239"/>
                    <a:pt x="81" y="227"/>
                  </a:cubicBezTo>
                  <a:cubicBezTo>
                    <a:pt x="81" y="227"/>
                    <a:pt x="82" y="226"/>
                    <a:pt x="82" y="226"/>
                  </a:cubicBezTo>
                  <a:lnTo>
                    <a:pt x="82" y="226"/>
                  </a:lnTo>
                  <a:cubicBezTo>
                    <a:pt x="86" y="221"/>
                    <a:pt x="92" y="216"/>
                    <a:pt x="101" y="211"/>
                  </a:cubicBezTo>
                  <a:cubicBezTo>
                    <a:pt x="101" y="211"/>
                    <a:pt x="101" y="211"/>
                    <a:pt x="102" y="211"/>
                  </a:cubicBezTo>
                  <a:cubicBezTo>
                    <a:pt x="108" y="208"/>
                    <a:pt x="116" y="205"/>
                    <a:pt x="125" y="203"/>
                  </a:cubicBezTo>
                  <a:cubicBezTo>
                    <a:pt x="125" y="202"/>
                    <a:pt x="126" y="202"/>
                    <a:pt x="126" y="202"/>
                  </a:cubicBezTo>
                  <a:cubicBezTo>
                    <a:pt x="131" y="201"/>
                    <a:pt x="137" y="200"/>
                    <a:pt x="144" y="199"/>
                  </a:cubicBezTo>
                  <a:cubicBezTo>
                    <a:pt x="139" y="197"/>
                    <a:pt x="133" y="195"/>
                    <a:pt x="127" y="193"/>
                  </a:cubicBezTo>
                  <a:cubicBezTo>
                    <a:pt x="123" y="192"/>
                    <a:pt x="119" y="190"/>
                    <a:pt x="115" y="189"/>
                  </a:cubicBezTo>
                  <a:cubicBezTo>
                    <a:pt x="26" y="218"/>
                    <a:pt x="62" y="296"/>
                    <a:pt x="110" y="270"/>
                  </a:cubicBezTo>
                  <a:lnTo>
                    <a:pt x="110" y="270"/>
                  </a:lnTo>
                  <a:close/>
                  <a:moveTo>
                    <a:pt x="128" y="246"/>
                  </a:moveTo>
                  <a:lnTo>
                    <a:pt x="128" y="246"/>
                  </a:lnTo>
                  <a:cubicBezTo>
                    <a:pt x="132" y="241"/>
                    <a:pt x="136" y="235"/>
                    <a:pt x="140" y="230"/>
                  </a:cubicBezTo>
                  <a:cubicBezTo>
                    <a:pt x="139" y="225"/>
                    <a:pt x="133" y="215"/>
                    <a:pt x="125" y="208"/>
                  </a:cubicBezTo>
                  <a:cubicBezTo>
                    <a:pt x="120" y="210"/>
                    <a:pt x="114" y="211"/>
                    <a:pt x="109" y="214"/>
                  </a:cubicBezTo>
                  <a:cubicBezTo>
                    <a:pt x="123" y="221"/>
                    <a:pt x="128" y="234"/>
                    <a:pt x="128" y="246"/>
                  </a:cubicBezTo>
                  <a:lnTo>
                    <a:pt x="128" y="246"/>
                  </a:lnTo>
                  <a:close/>
                  <a:moveTo>
                    <a:pt x="144" y="224"/>
                  </a:moveTo>
                  <a:lnTo>
                    <a:pt x="144" y="224"/>
                  </a:lnTo>
                  <a:cubicBezTo>
                    <a:pt x="148" y="218"/>
                    <a:pt x="152" y="212"/>
                    <a:pt x="156" y="206"/>
                  </a:cubicBezTo>
                  <a:cubicBezTo>
                    <a:pt x="155" y="205"/>
                    <a:pt x="154" y="205"/>
                    <a:pt x="153" y="204"/>
                  </a:cubicBezTo>
                  <a:cubicBezTo>
                    <a:pt x="147" y="205"/>
                    <a:pt x="140" y="205"/>
                    <a:pt x="132" y="207"/>
                  </a:cubicBezTo>
                  <a:cubicBezTo>
                    <a:pt x="137" y="212"/>
                    <a:pt x="141" y="219"/>
                    <a:pt x="144" y="224"/>
                  </a:cubicBezTo>
                  <a:lnTo>
                    <a:pt x="144" y="224"/>
                  </a:lnTo>
                  <a:close/>
                  <a:moveTo>
                    <a:pt x="159" y="202"/>
                  </a:moveTo>
                  <a:lnTo>
                    <a:pt x="159" y="202"/>
                  </a:lnTo>
                  <a:cubicBezTo>
                    <a:pt x="163" y="195"/>
                    <a:pt x="167" y="189"/>
                    <a:pt x="171" y="183"/>
                  </a:cubicBezTo>
                  <a:cubicBezTo>
                    <a:pt x="156" y="179"/>
                    <a:pt x="127" y="181"/>
                    <a:pt x="110" y="181"/>
                  </a:cubicBezTo>
                  <a:cubicBezTo>
                    <a:pt x="116" y="184"/>
                    <a:pt x="122" y="186"/>
                    <a:pt x="129" y="188"/>
                  </a:cubicBezTo>
                  <a:cubicBezTo>
                    <a:pt x="138" y="191"/>
                    <a:pt x="147" y="194"/>
                    <a:pt x="154" y="199"/>
                  </a:cubicBezTo>
                  <a:cubicBezTo>
                    <a:pt x="155" y="199"/>
                    <a:pt x="155" y="199"/>
                    <a:pt x="155" y="199"/>
                  </a:cubicBezTo>
                  <a:cubicBezTo>
                    <a:pt x="156" y="200"/>
                    <a:pt x="158" y="201"/>
                    <a:pt x="159" y="202"/>
                  </a:cubicBezTo>
                  <a:lnTo>
                    <a:pt x="159" y="202"/>
                  </a:lnTo>
                  <a:close/>
                  <a:moveTo>
                    <a:pt x="174" y="178"/>
                  </a:moveTo>
                  <a:lnTo>
                    <a:pt x="174" y="178"/>
                  </a:lnTo>
                  <a:cubicBezTo>
                    <a:pt x="177" y="173"/>
                    <a:pt x="180" y="169"/>
                    <a:pt x="183" y="164"/>
                  </a:cubicBezTo>
                  <a:cubicBezTo>
                    <a:pt x="166" y="159"/>
                    <a:pt x="138" y="160"/>
                    <a:pt x="121" y="160"/>
                  </a:cubicBezTo>
                  <a:cubicBezTo>
                    <a:pt x="100" y="161"/>
                    <a:pt x="79" y="161"/>
                    <a:pt x="62" y="157"/>
                  </a:cubicBezTo>
                  <a:cubicBezTo>
                    <a:pt x="71" y="165"/>
                    <a:pt x="82" y="170"/>
                    <a:pt x="94" y="175"/>
                  </a:cubicBezTo>
                  <a:cubicBezTo>
                    <a:pt x="102" y="177"/>
                    <a:pt x="123" y="175"/>
                    <a:pt x="130" y="175"/>
                  </a:cubicBezTo>
                  <a:cubicBezTo>
                    <a:pt x="146" y="175"/>
                    <a:pt x="163" y="175"/>
                    <a:pt x="174" y="178"/>
                  </a:cubicBezTo>
                  <a:lnTo>
                    <a:pt x="174" y="178"/>
                  </a:lnTo>
                  <a:close/>
                  <a:moveTo>
                    <a:pt x="186" y="159"/>
                  </a:moveTo>
                  <a:lnTo>
                    <a:pt x="186" y="159"/>
                  </a:lnTo>
                  <a:cubicBezTo>
                    <a:pt x="188" y="155"/>
                    <a:pt x="191" y="152"/>
                    <a:pt x="193" y="148"/>
                  </a:cubicBezTo>
                  <a:cubicBezTo>
                    <a:pt x="171" y="139"/>
                    <a:pt x="136" y="142"/>
                    <a:pt x="113" y="142"/>
                  </a:cubicBezTo>
                  <a:cubicBezTo>
                    <a:pt x="87" y="142"/>
                    <a:pt x="60" y="141"/>
                    <a:pt x="43" y="126"/>
                  </a:cubicBezTo>
                  <a:cubicBezTo>
                    <a:pt x="46" y="135"/>
                    <a:pt x="50" y="142"/>
                    <a:pt x="54" y="148"/>
                  </a:cubicBezTo>
                  <a:cubicBezTo>
                    <a:pt x="80" y="159"/>
                    <a:pt x="128" y="153"/>
                    <a:pt x="158" y="155"/>
                  </a:cubicBezTo>
                  <a:cubicBezTo>
                    <a:pt x="168" y="155"/>
                    <a:pt x="178" y="156"/>
                    <a:pt x="186" y="159"/>
                  </a:cubicBezTo>
                  <a:lnTo>
                    <a:pt x="186" y="159"/>
                  </a:lnTo>
                  <a:close/>
                  <a:moveTo>
                    <a:pt x="196" y="143"/>
                  </a:moveTo>
                  <a:lnTo>
                    <a:pt x="196" y="143"/>
                  </a:lnTo>
                  <a:cubicBezTo>
                    <a:pt x="199" y="139"/>
                    <a:pt x="201" y="135"/>
                    <a:pt x="204" y="131"/>
                  </a:cubicBezTo>
                  <a:cubicBezTo>
                    <a:pt x="195" y="128"/>
                    <a:pt x="187" y="126"/>
                    <a:pt x="178" y="125"/>
                  </a:cubicBezTo>
                  <a:cubicBezTo>
                    <a:pt x="178" y="125"/>
                    <a:pt x="178" y="125"/>
                    <a:pt x="177" y="125"/>
                  </a:cubicBezTo>
                  <a:cubicBezTo>
                    <a:pt x="155" y="121"/>
                    <a:pt x="133" y="122"/>
                    <a:pt x="110" y="123"/>
                  </a:cubicBezTo>
                  <a:cubicBezTo>
                    <a:pt x="95" y="123"/>
                    <a:pt x="81" y="122"/>
                    <a:pt x="69" y="118"/>
                  </a:cubicBezTo>
                  <a:cubicBezTo>
                    <a:pt x="68" y="118"/>
                    <a:pt x="68" y="118"/>
                    <a:pt x="68" y="118"/>
                  </a:cubicBezTo>
                  <a:cubicBezTo>
                    <a:pt x="58" y="115"/>
                    <a:pt x="49" y="109"/>
                    <a:pt x="42" y="99"/>
                  </a:cubicBezTo>
                  <a:cubicBezTo>
                    <a:pt x="41" y="100"/>
                    <a:pt x="40" y="101"/>
                    <a:pt x="39" y="102"/>
                  </a:cubicBezTo>
                  <a:cubicBezTo>
                    <a:pt x="40" y="107"/>
                    <a:pt x="40" y="111"/>
                    <a:pt x="41" y="115"/>
                  </a:cubicBezTo>
                  <a:cubicBezTo>
                    <a:pt x="55" y="134"/>
                    <a:pt x="83" y="137"/>
                    <a:pt x="113" y="137"/>
                  </a:cubicBezTo>
                  <a:cubicBezTo>
                    <a:pt x="138" y="137"/>
                    <a:pt x="173" y="133"/>
                    <a:pt x="196" y="143"/>
                  </a:cubicBezTo>
                  <a:lnTo>
                    <a:pt x="196" y="143"/>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3" name="Freeform 9">
              <a:extLst>
                <a:ext uri="{FF2B5EF4-FFF2-40B4-BE49-F238E27FC236}">
                  <a16:creationId xmlns:a16="http://schemas.microsoft.com/office/drawing/2014/main" id="{88ED9D6D-B335-8396-2289-7DD61F9A0611}"/>
                </a:ext>
              </a:extLst>
            </p:cNvPr>
            <p:cNvSpPr>
              <a:spLocks noEditPoints="1"/>
            </p:cNvSpPr>
            <p:nvPr userDrawn="1"/>
          </p:nvSpPr>
          <p:spPr bwMode="auto">
            <a:xfrm>
              <a:off x="7613650" y="406400"/>
              <a:ext cx="296863" cy="406400"/>
            </a:xfrm>
            <a:custGeom>
              <a:avLst/>
              <a:gdLst>
                <a:gd name="T0" fmla="*/ 366 w 366"/>
                <a:gd name="T1" fmla="*/ 110 h 496"/>
                <a:gd name="T2" fmla="*/ 303 w 366"/>
                <a:gd name="T3" fmla="*/ 97 h 496"/>
                <a:gd name="T4" fmla="*/ 328 w 366"/>
                <a:gd name="T5" fmla="*/ 122 h 496"/>
                <a:gd name="T6" fmla="*/ 47 w 366"/>
                <a:gd name="T7" fmla="*/ 454 h 496"/>
                <a:gd name="T8" fmla="*/ 91 w 366"/>
                <a:gd name="T9" fmla="*/ 402 h 496"/>
                <a:gd name="T10" fmla="*/ 89 w 366"/>
                <a:gd name="T11" fmla="*/ 397 h 496"/>
                <a:gd name="T12" fmla="*/ 47 w 366"/>
                <a:gd name="T13" fmla="*/ 454 h 496"/>
                <a:gd name="T14" fmla="*/ 101 w 366"/>
                <a:gd name="T15" fmla="*/ 421 h 496"/>
                <a:gd name="T16" fmla="*/ 119 w 366"/>
                <a:gd name="T17" fmla="*/ 448 h 496"/>
                <a:gd name="T18" fmla="*/ 69 w 366"/>
                <a:gd name="T19" fmla="*/ 471 h 496"/>
                <a:gd name="T20" fmla="*/ 101 w 366"/>
                <a:gd name="T21" fmla="*/ 421 h 496"/>
                <a:gd name="T22" fmla="*/ 82 w 366"/>
                <a:gd name="T23" fmla="*/ 381 h 496"/>
                <a:gd name="T24" fmla="*/ 28 w 366"/>
                <a:gd name="T25" fmla="*/ 378 h 496"/>
                <a:gd name="T26" fmla="*/ 7 w 366"/>
                <a:gd name="T27" fmla="*/ 362 h 496"/>
                <a:gd name="T28" fmla="*/ 6 w 366"/>
                <a:gd name="T29" fmla="*/ 357 h 496"/>
                <a:gd name="T30" fmla="*/ 68 w 366"/>
                <a:gd name="T31" fmla="*/ 329 h 496"/>
                <a:gd name="T32" fmla="*/ 67 w 366"/>
                <a:gd name="T33" fmla="*/ 324 h 496"/>
                <a:gd name="T34" fmla="*/ 6 w 366"/>
                <a:gd name="T35" fmla="*/ 357 h 496"/>
                <a:gd name="T36" fmla="*/ 0 w 366"/>
                <a:gd name="T37" fmla="*/ 302 h 496"/>
                <a:gd name="T38" fmla="*/ 15 w 366"/>
                <a:gd name="T39" fmla="*/ 284 h 496"/>
                <a:gd name="T40" fmla="*/ 67 w 366"/>
                <a:gd name="T41" fmla="*/ 267 h 496"/>
                <a:gd name="T42" fmla="*/ 0 w 366"/>
                <a:gd name="T43" fmla="*/ 302 h 496"/>
                <a:gd name="T44" fmla="*/ 68 w 366"/>
                <a:gd name="T45" fmla="*/ 262 h 496"/>
                <a:gd name="T46" fmla="*/ 23 w 366"/>
                <a:gd name="T47" fmla="*/ 228 h 496"/>
                <a:gd name="T48" fmla="*/ 17 w 366"/>
                <a:gd name="T49" fmla="*/ 202 h 496"/>
                <a:gd name="T50" fmla="*/ 19 w 366"/>
                <a:gd name="T51" fmla="*/ 196 h 496"/>
                <a:gd name="T52" fmla="*/ 82 w 366"/>
                <a:gd name="T53" fmla="*/ 213 h 496"/>
                <a:gd name="T54" fmla="*/ 84 w 366"/>
                <a:gd name="T55" fmla="*/ 208 h 496"/>
                <a:gd name="T56" fmla="*/ 19 w 366"/>
                <a:gd name="T57" fmla="*/ 196 h 496"/>
                <a:gd name="T58" fmla="*/ 40 w 366"/>
                <a:gd name="T59" fmla="*/ 149 h 496"/>
                <a:gd name="T60" fmla="*/ 60 w 366"/>
                <a:gd name="T61" fmla="*/ 142 h 496"/>
                <a:gd name="T62" fmla="*/ 111 w 366"/>
                <a:gd name="T63" fmla="*/ 162 h 496"/>
                <a:gd name="T64" fmla="*/ 40 w 366"/>
                <a:gd name="T65" fmla="*/ 149 h 496"/>
                <a:gd name="T66" fmla="*/ 114 w 366"/>
                <a:gd name="T67" fmla="*/ 157 h 496"/>
                <a:gd name="T68" fmla="*/ 95 w 366"/>
                <a:gd name="T69" fmla="*/ 99 h 496"/>
                <a:gd name="T70" fmla="*/ 102 w 366"/>
                <a:gd name="T71" fmla="*/ 72 h 496"/>
                <a:gd name="T72" fmla="*/ 106 w 366"/>
                <a:gd name="T73" fmla="*/ 69 h 496"/>
                <a:gd name="T74" fmla="*/ 150 w 366"/>
                <a:gd name="T75" fmla="*/ 121 h 496"/>
                <a:gd name="T76" fmla="*/ 155 w 366"/>
                <a:gd name="T77" fmla="*/ 117 h 496"/>
                <a:gd name="T78" fmla="*/ 106 w 366"/>
                <a:gd name="T79" fmla="*/ 69 h 496"/>
                <a:gd name="T80" fmla="*/ 149 w 366"/>
                <a:gd name="T81" fmla="*/ 37 h 496"/>
                <a:gd name="T82" fmla="*/ 170 w 366"/>
                <a:gd name="T83" fmla="*/ 42 h 496"/>
                <a:gd name="T84" fmla="*/ 200 w 366"/>
                <a:gd name="T85" fmla="*/ 90 h 496"/>
                <a:gd name="T86" fmla="*/ 149 w 366"/>
                <a:gd name="T87" fmla="*/ 37 h 496"/>
                <a:gd name="T88" fmla="*/ 206 w 366"/>
                <a:gd name="T89" fmla="*/ 88 h 496"/>
                <a:gd name="T90" fmla="*/ 222 w 366"/>
                <a:gd name="T91" fmla="*/ 21 h 496"/>
                <a:gd name="T92" fmla="*/ 243 w 366"/>
                <a:gd name="T93"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6" h="496">
                  <a:moveTo>
                    <a:pt x="358" y="119"/>
                  </a:moveTo>
                  <a:lnTo>
                    <a:pt x="358" y="119"/>
                  </a:lnTo>
                  <a:cubicBezTo>
                    <a:pt x="360" y="116"/>
                    <a:pt x="363" y="113"/>
                    <a:pt x="366" y="110"/>
                  </a:cubicBezTo>
                  <a:cubicBezTo>
                    <a:pt x="351" y="105"/>
                    <a:pt x="337" y="102"/>
                    <a:pt x="323" y="99"/>
                  </a:cubicBezTo>
                  <a:cubicBezTo>
                    <a:pt x="323" y="99"/>
                    <a:pt x="322" y="99"/>
                    <a:pt x="322" y="99"/>
                  </a:cubicBezTo>
                  <a:cubicBezTo>
                    <a:pt x="316" y="98"/>
                    <a:pt x="309" y="98"/>
                    <a:pt x="303" y="97"/>
                  </a:cubicBezTo>
                  <a:cubicBezTo>
                    <a:pt x="305" y="101"/>
                    <a:pt x="307" y="106"/>
                    <a:pt x="307" y="112"/>
                  </a:cubicBezTo>
                  <a:cubicBezTo>
                    <a:pt x="310" y="115"/>
                    <a:pt x="312" y="119"/>
                    <a:pt x="312" y="123"/>
                  </a:cubicBezTo>
                  <a:cubicBezTo>
                    <a:pt x="316" y="121"/>
                    <a:pt x="322" y="120"/>
                    <a:pt x="328" y="122"/>
                  </a:cubicBezTo>
                  <a:cubicBezTo>
                    <a:pt x="333" y="111"/>
                    <a:pt x="348" y="109"/>
                    <a:pt x="358" y="119"/>
                  </a:cubicBezTo>
                  <a:lnTo>
                    <a:pt x="358" y="119"/>
                  </a:lnTo>
                  <a:close/>
                  <a:moveTo>
                    <a:pt x="47" y="454"/>
                  </a:moveTo>
                  <a:lnTo>
                    <a:pt x="47" y="454"/>
                  </a:lnTo>
                  <a:lnTo>
                    <a:pt x="98" y="416"/>
                  </a:lnTo>
                  <a:cubicBezTo>
                    <a:pt x="96" y="411"/>
                    <a:pt x="93" y="407"/>
                    <a:pt x="91" y="402"/>
                  </a:cubicBezTo>
                  <a:lnTo>
                    <a:pt x="48" y="429"/>
                  </a:lnTo>
                  <a:cubicBezTo>
                    <a:pt x="45" y="431"/>
                    <a:pt x="42" y="426"/>
                    <a:pt x="45" y="424"/>
                  </a:cubicBezTo>
                  <a:lnTo>
                    <a:pt x="89" y="397"/>
                  </a:lnTo>
                  <a:cubicBezTo>
                    <a:pt x="87" y="394"/>
                    <a:pt x="85" y="390"/>
                    <a:pt x="84" y="386"/>
                  </a:cubicBezTo>
                  <a:lnTo>
                    <a:pt x="25" y="414"/>
                  </a:lnTo>
                  <a:cubicBezTo>
                    <a:pt x="31" y="427"/>
                    <a:pt x="38" y="441"/>
                    <a:pt x="47" y="454"/>
                  </a:cubicBezTo>
                  <a:lnTo>
                    <a:pt x="47" y="454"/>
                  </a:lnTo>
                  <a:close/>
                  <a:moveTo>
                    <a:pt x="101" y="421"/>
                  </a:moveTo>
                  <a:lnTo>
                    <a:pt x="101" y="421"/>
                  </a:lnTo>
                  <a:lnTo>
                    <a:pt x="50" y="459"/>
                  </a:lnTo>
                  <a:cubicBezTo>
                    <a:pt x="58" y="472"/>
                    <a:pt x="68" y="484"/>
                    <a:pt x="79" y="496"/>
                  </a:cubicBezTo>
                  <a:lnTo>
                    <a:pt x="119" y="448"/>
                  </a:lnTo>
                  <a:cubicBezTo>
                    <a:pt x="116" y="445"/>
                    <a:pt x="114" y="441"/>
                    <a:pt x="111" y="437"/>
                  </a:cubicBezTo>
                  <a:lnTo>
                    <a:pt x="73" y="475"/>
                  </a:lnTo>
                  <a:cubicBezTo>
                    <a:pt x="70" y="478"/>
                    <a:pt x="67" y="474"/>
                    <a:pt x="69" y="471"/>
                  </a:cubicBezTo>
                  <a:lnTo>
                    <a:pt x="108" y="433"/>
                  </a:lnTo>
                  <a:cubicBezTo>
                    <a:pt x="106" y="429"/>
                    <a:pt x="103" y="425"/>
                    <a:pt x="101" y="421"/>
                  </a:cubicBezTo>
                  <a:lnTo>
                    <a:pt x="101" y="421"/>
                  </a:lnTo>
                  <a:close/>
                  <a:moveTo>
                    <a:pt x="23" y="408"/>
                  </a:moveTo>
                  <a:lnTo>
                    <a:pt x="23" y="408"/>
                  </a:lnTo>
                  <a:lnTo>
                    <a:pt x="82" y="381"/>
                  </a:lnTo>
                  <a:cubicBezTo>
                    <a:pt x="80" y="377"/>
                    <a:pt x="79" y="373"/>
                    <a:pt x="78" y="369"/>
                  </a:cubicBezTo>
                  <a:lnTo>
                    <a:pt x="29" y="384"/>
                  </a:lnTo>
                  <a:cubicBezTo>
                    <a:pt x="26" y="385"/>
                    <a:pt x="24" y="379"/>
                    <a:pt x="28" y="378"/>
                  </a:cubicBezTo>
                  <a:lnTo>
                    <a:pt x="76" y="364"/>
                  </a:lnTo>
                  <a:cubicBezTo>
                    <a:pt x="74" y="359"/>
                    <a:pt x="73" y="354"/>
                    <a:pt x="72" y="348"/>
                  </a:cubicBezTo>
                  <a:lnTo>
                    <a:pt x="7" y="362"/>
                  </a:lnTo>
                  <a:cubicBezTo>
                    <a:pt x="11" y="378"/>
                    <a:pt x="16" y="393"/>
                    <a:pt x="23" y="408"/>
                  </a:cubicBezTo>
                  <a:lnTo>
                    <a:pt x="23" y="408"/>
                  </a:lnTo>
                  <a:close/>
                  <a:moveTo>
                    <a:pt x="6" y="357"/>
                  </a:moveTo>
                  <a:lnTo>
                    <a:pt x="6" y="357"/>
                  </a:lnTo>
                  <a:lnTo>
                    <a:pt x="70" y="343"/>
                  </a:lnTo>
                  <a:cubicBezTo>
                    <a:pt x="69" y="338"/>
                    <a:pt x="69" y="334"/>
                    <a:pt x="68" y="329"/>
                  </a:cubicBezTo>
                  <a:lnTo>
                    <a:pt x="17" y="334"/>
                  </a:lnTo>
                  <a:cubicBezTo>
                    <a:pt x="13" y="334"/>
                    <a:pt x="13" y="329"/>
                    <a:pt x="16" y="328"/>
                  </a:cubicBezTo>
                  <a:lnTo>
                    <a:pt x="67" y="324"/>
                  </a:lnTo>
                  <a:cubicBezTo>
                    <a:pt x="66" y="319"/>
                    <a:pt x="66" y="314"/>
                    <a:pt x="66" y="308"/>
                  </a:cubicBezTo>
                  <a:lnTo>
                    <a:pt x="0" y="307"/>
                  </a:lnTo>
                  <a:cubicBezTo>
                    <a:pt x="1" y="324"/>
                    <a:pt x="3" y="340"/>
                    <a:pt x="6" y="357"/>
                  </a:cubicBezTo>
                  <a:lnTo>
                    <a:pt x="6" y="357"/>
                  </a:lnTo>
                  <a:close/>
                  <a:moveTo>
                    <a:pt x="0" y="302"/>
                  </a:moveTo>
                  <a:lnTo>
                    <a:pt x="0" y="302"/>
                  </a:lnTo>
                  <a:lnTo>
                    <a:pt x="66" y="303"/>
                  </a:lnTo>
                  <a:cubicBezTo>
                    <a:pt x="65" y="298"/>
                    <a:pt x="65" y="294"/>
                    <a:pt x="66" y="290"/>
                  </a:cubicBezTo>
                  <a:lnTo>
                    <a:pt x="15" y="284"/>
                  </a:lnTo>
                  <a:cubicBezTo>
                    <a:pt x="11" y="284"/>
                    <a:pt x="12" y="278"/>
                    <a:pt x="16" y="278"/>
                  </a:cubicBezTo>
                  <a:lnTo>
                    <a:pt x="66" y="284"/>
                  </a:lnTo>
                  <a:cubicBezTo>
                    <a:pt x="66" y="278"/>
                    <a:pt x="67" y="273"/>
                    <a:pt x="67" y="267"/>
                  </a:cubicBezTo>
                  <a:lnTo>
                    <a:pt x="4" y="254"/>
                  </a:lnTo>
                  <a:cubicBezTo>
                    <a:pt x="1" y="270"/>
                    <a:pt x="0" y="286"/>
                    <a:pt x="0" y="302"/>
                  </a:cubicBezTo>
                  <a:lnTo>
                    <a:pt x="0" y="302"/>
                  </a:lnTo>
                  <a:close/>
                  <a:moveTo>
                    <a:pt x="4" y="249"/>
                  </a:moveTo>
                  <a:lnTo>
                    <a:pt x="4" y="249"/>
                  </a:lnTo>
                  <a:lnTo>
                    <a:pt x="68" y="262"/>
                  </a:lnTo>
                  <a:cubicBezTo>
                    <a:pt x="69" y="257"/>
                    <a:pt x="70" y="253"/>
                    <a:pt x="71" y="249"/>
                  </a:cubicBezTo>
                  <a:lnTo>
                    <a:pt x="22" y="233"/>
                  </a:lnTo>
                  <a:cubicBezTo>
                    <a:pt x="18" y="232"/>
                    <a:pt x="20" y="227"/>
                    <a:pt x="23" y="228"/>
                  </a:cubicBezTo>
                  <a:lnTo>
                    <a:pt x="72" y="243"/>
                  </a:lnTo>
                  <a:cubicBezTo>
                    <a:pt x="73" y="239"/>
                    <a:pt x="74" y="235"/>
                    <a:pt x="75" y="231"/>
                  </a:cubicBezTo>
                  <a:lnTo>
                    <a:pt x="17" y="202"/>
                  </a:lnTo>
                  <a:cubicBezTo>
                    <a:pt x="11" y="217"/>
                    <a:pt x="7" y="233"/>
                    <a:pt x="4" y="249"/>
                  </a:cubicBezTo>
                  <a:lnTo>
                    <a:pt x="4" y="249"/>
                  </a:lnTo>
                  <a:close/>
                  <a:moveTo>
                    <a:pt x="19" y="196"/>
                  </a:moveTo>
                  <a:lnTo>
                    <a:pt x="19" y="196"/>
                  </a:lnTo>
                  <a:lnTo>
                    <a:pt x="77" y="225"/>
                  </a:lnTo>
                  <a:cubicBezTo>
                    <a:pt x="79" y="221"/>
                    <a:pt x="80" y="217"/>
                    <a:pt x="82" y="213"/>
                  </a:cubicBezTo>
                  <a:lnTo>
                    <a:pt x="37" y="186"/>
                  </a:lnTo>
                  <a:cubicBezTo>
                    <a:pt x="34" y="184"/>
                    <a:pt x="37" y="179"/>
                    <a:pt x="40" y="181"/>
                  </a:cubicBezTo>
                  <a:lnTo>
                    <a:pt x="84" y="208"/>
                  </a:lnTo>
                  <a:cubicBezTo>
                    <a:pt x="86" y="203"/>
                    <a:pt x="88" y="199"/>
                    <a:pt x="90" y="195"/>
                  </a:cubicBezTo>
                  <a:lnTo>
                    <a:pt x="38" y="154"/>
                  </a:lnTo>
                  <a:cubicBezTo>
                    <a:pt x="30" y="168"/>
                    <a:pt x="24" y="182"/>
                    <a:pt x="19" y="196"/>
                  </a:cubicBezTo>
                  <a:lnTo>
                    <a:pt x="19" y="196"/>
                  </a:lnTo>
                  <a:close/>
                  <a:moveTo>
                    <a:pt x="40" y="149"/>
                  </a:moveTo>
                  <a:lnTo>
                    <a:pt x="40" y="149"/>
                  </a:lnTo>
                  <a:lnTo>
                    <a:pt x="93" y="190"/>
                  </a:lnTo>
                  <a:cubicBezTo>
                    <a:pt x="95" y="186"/>
                    <a:pt x="97" y="183"/>
                    <a:pt x="99" y="179"/>
                  </a:cubicBezTo>
                  <a:lnTo>
                    <a:pt x="60" y="142"/>
                  </a:lnTo>
                  <a:cubicBezTo>
                    <a:pt x="58" y="140"/>
                    <a:pt x="62" y="136"/>
                    <a:pt x="64" y="138"/>
                  </a:cubicBezTo>
                  <a:lnTo>
                    <a:pt x="102" y="174"/>
                  </a:lnTo>
                  <a:cubicBezTo>
                    <a:pt x="105" y="170"/>
                    <a:pt x="108" y="166"/>
                    <a:pt x="111" y="162"/>
                  </a:cubicBezTo>
                  <a:lnTo>
                    <a:pt x="67" y="111"/>
                  </a:lnTo>
                  <a:cubicBezTo>
                    <a:pt x="57" y="123"/>
                    <a:pt x="48" y="136"/>
                    <a:pt x="40" y="149"/>
                  </a:cubicBezTo>
                  <a:lnTo>
                    <a:pt x="40" y="149"/>
                  </a:lnTo>
                  <a:close/>
                  <a:moveTo>
                    <a:pt x="70" y="106"/>
                  </a:moveTo>
                  <a:lnTo>
                    <a:pt x="70" y="106"/>
                  </a:lnTo>
                  <a:lnTo>
                    <a:pt x="114" y="157"/>
                  </a:lnTo>
                  <a:cubicBezTo>
                    <a:pt x="117" y="154"/>
                    <a:pt x="120" y="150"/>
                    <a:pt x="123" y="147"/>
                  </a:cubicBezTo>
                  <a:lnTo>
                    <a:pt x="90" y="102"/>
                  </a:lnTo>
                  <a:cubicBezTo>
                    <a:pt x="88" y="99"/>
                    <a:pt x="93" y="96"/>
                    <a:pt x="95" y="99"/>
                  </a:cubicBezTo>
                  <a:lnTo>
                    <a:pt x="127" y="143"/>
                  </a:lnTo>
                  <a:cubicBezTo>
                    <a:pt x="130" y="139"/>
                    <a:pt x="133" y="136"/>
                    <a:pt x="137" y="133"/>
                  </a:cubicBezTo>
                  <a:lnTo>
                    <a:pt x="102" y="72"/>
                  </a:lnTo>
                  <a:cubicBezTo>
                    <a:pt x="91" y="83"/>
                    <a:pt x="80" y="94"/>
                    <a:pt x="70" y="106"/>
                  </a:cubicBezTo>
                  <a:lnTo>
                    <a:pt x="70" y="106"/>
                  </a:lnTo>
                  <a:close/>
                  <a:moveTo>
                    <a:pt x="106" y="69"/>
                  </a:moveTo>
                  <a:lnTo>
                    <a:pt x="106" y="69"/>
                  </a:lnTo>
                  <a:lnTo>
                    <a:pt x="141" y="129"/>
                  </a:lnTo>
                  <a:cubicBezTo>
                    <a:pt x="144" y="126"/>
                    <a:pt x="147" y="123"/>
                    <a:pt x="150" y="121"/>
                  </a:cubicBezTo>
                  <a:lnTo>
                    <a:pt x="127" y="68"/>
                  </a:lnTo>
                  <a:cubicBezTo>
                    <a:pt x="126" y="64"/>
                    <a:pt x="131" y="62"/>
                    <a:pt x="133" y="66"/>
                  </a:cubicBezTo>
                  <a:lnTo>
                    <a:pt x="155" y="117"/>
                  </a:lnTo>
                  <a:cubicBezTo>
                    <a:pt x="159" y="114"/>
                    <a:pt x="163" y="111"/>
                    <a:pt x="167" y="108"/>
                  </a:cubicBezTo>
                  <a:lnTo>
                    <a:pt x="144" y="40"/>
                  </a:lnTo>
                  <a:cubicBezTo>
                    <a:pt x="131" y="49"/>
                    <a:pt x="118" y="58"/>
                    <a:pt x="106" y="69"/>
                  </a:cubicBezTo>
                  <a:lnTo>
                    <a:pt x="106" y="69"/>
                  </a:lnTo>
                  <a:close/>
                  <a:moveTo>
                    <a:pt x="149" y="37"/>
                  </a:moveTo>
                  <a:lnTo>
                    <a:pt x="149" y="37"/>
                  </a:lnTo>
                  <a:lnTo>
                    <a:pt x="172" y="105"/>
                  </a:lnTo>
                  <a:cubicBezTo>
                    <a:pt x="176" y="103"/>
                    <a:pt x="179" y="101"/>
                    <a:pt x="183" y="99"/>
                  </a:cubicBezTo>
                  <a:lnTo>
                    <a:pt x="170" y="42"/>
                  </a:lnTo>
                  <a:cubicBezTo>
                    <a:pt x="169" y="38"/>
                    <a:pt x="174" y="37"/>
                    <a:pt x="175" y="40"/>
                  </a:cubicBezTo>
                  <a:lnTo>
                    <a:pt x="188" y="96"/>
                  </a:lnTo>
                  <a:cubicBezTo>
                    <a:pt x="192" y="94"/>
                    <a:pt x="196" y="92"/>
                    <a:pt x="200" y="90"/>
                  </a:cubicBezTo>
                  <a:lnTo>
                    <a:pt x="191" y="16"/>
                  </a:lnTo>
                  <a:cubicBezTo>
                    <a:pt x="176" y="22"/>
                    <a:pt x="162" y="29"/>
                    <a:pt x="149" y="37"/>
                  </a:cubicBezTo>
                  <a:lnTo>
                    <a:pt x="149" y="37"/>
                  </a:lnTo>
                  <a:close/>
                  <a:moveTo>
                    <a:pt x="196" y="14"/>
                  </a:moveTo>
                  <a:lnTo>
                    <a:pt x="196" y="14"/>
                  </a:lnTo>
                  <a:lnTo>
                    <a:pt x="206" y="88"/>
                  </a:lnTo>
                  <a:cubicBezTo>
                    <a:pt x="210" y="86"/>
                    <a:pt x="214" y="84"/>
                    <a:pt x="219" y="83"/>
                  </a:cubicBezTo>
                  <a:lnTo>
                    <a:pt x="217" y="21"/>
                  </a:lnTo>
                  <a:cubicBezTo>
                    <a:pt x="217" y="17"/>
                    <a:pt x="222" y="17"/>
                    <a:pt x="222" y="21"/>
                  </a:cubicBezTo>
                  <a:lnTo>
                    <a:pt x="224" y="81"/>
                  </a:lnTo>
                  <a:cubicBezTo>
                    <a:pt x="229" y="79"/>
                    <a:pt x="233" y="78"/>
                    <a:pt x="237" y="77"/>
                  </a:cubicBezTo>
                  <a:lnTo>
                    <a:pt x="243" y="0"/>
                  </a:lnTo>
                  <a:cubicBezTo>
                    <a:pt x="227" y="3"/>
                    <a:pt x="211" y="8"/>
                    <a:pt x="196" y="14"/>
                  </a:cubicBezTo>
                  <a:lnTo>
                    <a:pt x="196" y="14"/>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4" name="Freeform 10">
              <a:extLst>
                <a:ext uri="{FF2B5EF4-FFF2-40B4-BE49-F238E27FC236}">
                  <a16:creationId xmlns:a16="http://schemas.microsoft.com/office/drawing/2014/main" id="{8872A2F5-7430-CC8E-7732-1707D9E6FB4C}"/>
                </a:ext>
              </a:extLst>
            </p:cNvPr>
            <p:cNvSpPr>
              <a:spLocks noEditPoints="1"/>
            </p:cNvSpPr>
            <p:nvPr userDrawn="1"/>
          </p:nvSpPr>
          <p:spPr bwMode="auto">
            <a:xfrm>
              <a:off x="7700963" y="400050"/>
              <a:ext cx="238125" cy="323850"/>
            </a:xfrm>
            <a:custGeom>
              <a:avLst/>
              <a:gdLst>
                <a:gd name="T0" fmla="*/ 134 w 292"/>
                <a:gd name="T1" fmla="*/ 82 h 393"/>
                <a:gd name="T2" fmla="*/ 164 w 292"/>
                <a:gd name="T3" fmla="*/ 19 h 393"/>
                <a:gd name="T4" fmla="*/ 187 w 292"/>
                <a:gd name="T5" fmla="*/ 0 h 393"/>
                <a:gd name="T6" fmla="*/ 193 w 292"/>
                <a:gd name="T7" fmla="*/ 0 h 393"/>
                <a:gd name="T8" fmla="*/ 188 w 292"/>
                <a:gd name="T9" fmla="*/ 77 h 393"/>
                <a:gd name="T10" fmla="*/ 194 w 292"/>
                <a:gd name="T11" fmla="*/ 78 h 393"/>
                <a:gd name="T12" fmla="*/ 193 w 292"/>
                <a:gd name="T13" fmla="*/ 0 h 393"/>
                <a:gd name="T14" fmla="*/ 246 w 292"/>
                <a:gd name="T15" fmla="*/ 5 h 393"/>
                <a:gd name="T16" fmla="*/ 258 w 292"/>
                <a:gd name="T17" fmla="*/ 22 h 393"/>
                <a:gd name="T18" fmla="*/ 248 w 292"/>
                <a:gd name="T19" fmla="*/ 90 h 393"/>
                <a:gd name="T20" fmla="*/ 246 w 292"/>
                <a:gd name="T21" fmla="*/ 5 h 393"/>
                <a:gd name="T22" fmla="*/ 144 w 292"/>
                <a:gd name="T23" fmla="*/ 176 h 393"/>
                <a:gd name="T24" fmla="*/ 128 w 292"/>
                <a:gd name="T25" fmla="*/ 177 h 393"/>
                <a:gd name="T26" fmla="*/ 149 w 292"/>
                <a:gd name="T27" fmla="*/ 197 h 393"/>
                <a:gd name="T28" fmla="*/ 167 w 292"/>
                <a:gd name="T29" fmla="*/ 103 h 393"/>
                <a:gd name="T30" fmla="*/ 141 w 292"/>
                <a:gd name="T31" fmla="*/ 137 h 393"/>
                <a:gd name="T32" fmla="*/ 135 w 292"/>
                <a:gd name="T33" fmla="*/ 138 h 393"/>
                <a:gd name="T34" fmla="*/ 133 w 292"/>
                <a:gd name="T35" fmla="*/ 154 h 393"/>
                <a:gd name="T36" fmla="*/ 142 w 292"/>
                <a:gd name="T37" fmla="*/ 152 h 393"/>
                <a:gd name="T38" fmla="*/ 144 w 292"/>
                <a:gd name="T39" fmla="*/ 174 h 393"/>
                <a:gd name="T40" fmla="*/ 123 w 292"/>
                <a:gd name="T41" fmla="*/ 123 h 393"/>
                <a:gd name="T42" fmla="*/ 126 w 292"/>
                <a:gd name="T43" fmla="*/ 124 h 393"/>
                <a:gd name="T44" fmla="*/ 111 w 292"/>
                <a:gd name="T45" fmla="*/ 115 h 393"/>
                <a:gd name="T46" fmla="*/ 138 w 292"/>
                <a:gd name="T47" fmla="*/ 172 h 393"/>
                <a:gd name="T48" fmla="*/ 113 w 292"/>
                <a:gd name="T49" fmla="*/ 140 h 393"/>
                <a:gd name="T50" fmla="*/ 123 w 292"/>
                <a:gd name="T51" fmla="*/ 123 h 393"/>
                <a:gd name="T52" fmla="*/ 105 w 292"/>
                <a:gd name="T53" fmla="*/ 164 h 393"/>
                <a:gd name="T54" fmla="*/ 54 w 292"/>
                <a:gd name="T55" fmla="*/ 162 h 393"/>
                <a:gd name="T56" fmla="*/ 59 w 292"/>
                <a:gd name="T57" fmla="*/ 164 h 393"/>
                <a:gd name="T58" fmla="*/ 121 w 292"/>
                <a:gd name="T59" fmla="*/ 175 h 393"/>
                <a:gd name="T60" fmla="*/ 101 w 292"/>
                <a:gd name="T61" fmla="*/ 119 h 393"/>
                <a:gd name="T62" fmla="*/ 101 w 292"/>
                <a:gd name="T63" fmla="*/ 159 h 393"/>
                <a:gd name="T64" fmla="*/ 56 w 292"/>
                <a:gd name="T65" fmla="*/ 168 h 393"/>
                <a:gd name="T66" fmla="*/ 128 w 292"/>
                <a:gd name="T67" fmla="*/ 196 h 393"/>
                <a:gd name="T68" fmla="*/ 56 w 292"/>
                <a:gd name="T69" fmla="*/ 169 h 393"/>
                <a:gd name="T70" fmla="*/ 55 w 292"/>
                <a:gd name="T71" fmla="*/ 250 h 393"/>
                <a:gd name="T72" fmla="*/ 25 w 292"/>
                <a:gd name="T73" fmla="*/ 276 h 393"/>
                <a:gd name="T74" fmla="*/ 19 w 292"/>
                <a:gd name="T75" fmla="*/ 285 h 393"/>
                <a:gd name="T76" fmla="*/ 21 w 292"/>
                <a:gd name="T77" fmla="*/ 340 h 393"/>
                <a:gd name="T78" fmla="*/ 69 w 292"/>
                <a:gd name="T79" fmla="*/ 310 h 393"/>
                <a:gd name="T80" fmla="*/ 75 w 292"/>
                <a:gd name="T81" fmla="*/ 336 h 393"/>
                <a:gd name="T82" fmla="*/ 37 w 292"/>
                <a:gd name="T83" fmla="*/ 256 h 393"/>
                <a:gd name="T84" fmla="*/ 13 w 292"/>
                <a:gd name="T85" fmla="*/ 247 h 393"/>
                <a:gd name="T86" fmla="*/ 37 w 292"/>
                <a:gd name="T87" fmla="*/ 256 h 393"/>
                <a:gd name="T88" fmla="*/ 17 w 292"/>
                <a:gd name="T89" fmla="*/ 369 h 393"/>
                <a:gd name="T90" fmla="*/ 17 w 292"/>
                <a:gd name="T91" fmla="*/ 369 h 393"/>
                <a:gd name="T92" fmla="*/ 14 w 292"/>
                <a:gd name="T93" fmla="*/ 265 h 393"/>
                <a:gd name="T94" fmla="*/ 15 w 292"/>
                <a:gd name="T95" fmla="*/ 281 h 393"/>
                <a:gd name="T96" fmla="*/ 14 w 292"/>
                <a:gd name="T97" fmla="*/ 26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2" h="393">
                  <a:moveTo>
                    <a:pt x="139" y="5"/>
                  </a:moveTo>
                  <a:lnTo>
                    <a:pt x="139" y="5"/>
                  </a:lnTo>
                  <a:lnTo>
                    <a:pt x="134" y="82"/>
                  </a:lnTo>
                  <a:cubicBezTo>
                    <a:pt x="139" y="81"/>
                    <a:pt x="144" y="80"/>
                    <a:pt x="149" y="79"/>
                  </a:cubicBezTo>
                  <a:lnTo>
                    <a:pt x="159" y="18"/>
                  </a:lnTo>
                  <a:cubicBezTo>
                    <a:pt x="159" y="15"/>
                    <a:pt x="165" y="16"/>
                    <a:pt x="164" y="19"/>
                  </a:cubicBezTo>
                  <a:lnTo>
                    <a:pt x="155" y="78"/>
                  </a:lnTo>
                  <a:cubicBezTo>
                    <a:pt x="159" y="78"/>
                    <a:pt x="163" y="78"/>
                    <a:pt x="167" y="77"/>
                  </a:cubicBezTo>
                  <a:lnTo>
                    <a:pt x="187" y="0"/>
                  </a:lnTo>
                  <a:cubicBezTo>
                    <a:pt x="171" y="1"/>
                    <a:pt x="155" y="2"/>
                    <a:pt x="139" y="5"/>
                  </a:cubicBezTo>
                  <a:lnTo>
                    <a:pt x="139" y="5"/>
                  </a:lnTo>
                  <a:close/>
                  <a:moveTo>
                    <a:pt x="193" y="0"/>
                  </a:moveTo>
                  <a:lnTo>
                    <a:pt x="193" y="0"/>
                  </a:lnTo>
                  <a:lnTo>
                    <a:pt x="173" y="77"/>
                  </a:lnTo>
                  <a:cubicBezTo>
                    <a:pt x="178" y="77"/>
                    <a:pt x="183" y="77"/>
                    <a:pt x="188" y="77"/>
                  </a:cubicBezTo>
                  <a:lnTo>
                    <a:pt x="207" y="17"/>
                  </a:lnTo>
                  <a:cubicBezTo>
                    <a:pt x="208" y="13"/>
                    <a:pt x="214" y="15"/>
                    <a:pt x="213" y="18"/>
                  </a:cubicBezTo>
                  <a:lnTo>
                    <a:pt x="194" y="78"/>
                  </a:lnTo>
                  <a:cubicBezTo>
                    <a:pt x="199" y="78"/>
                    <a:pt x="203" y="79"/>
                    <a:pt x="208" y="80"/>
                  </a:cubicBezTo>
                  <a:lnTo>
                    <a:pt x="240" y="4"/>
                  </a:lnTo>
                  <a:cubicBezTo>
                    <a:pt x="224" y="2"/>
                    <a:pt x="208" y="0"/>
                    <a:pt x="193" y="0"/>
                  </a:cubicBezTo>
                  <a:lnTo>
                    <a:pt x="193" y="0"/>
                  </a:lnTo>
                  <a:close/>
                  <a:moveTo>
                    <a:pt x="246" y="5"/>
                  </a:moveTo>
                  <a:lnTo>
                    <a:pt x="246" y="5"/>
                  </a:lnTo>
                  <a:lnTo>
                    <a:pt x="214" y="81"/>
                  </a:lnTo>
                  <a:cubicBezTo>
                    <a:pt x="218" y="81"/>
                    <a:pt x="222" y="82"/>
                    <a:pt x="226" y="83"/>
                  </a:cubicBezTo>
                  <a:lnTo>
                    <a:pt x="258" y="22"/>
                  </a:lnTo>
                  <a:cubicBezTo>
                    <a:pt x="260" y="19"/>
                    <a:pt x="265" y="21"/>
                    <a:pt x="263" y="25"/>
                  </a:cubicBezTo>
                  <a:lnTo>
                    <a:pt x="232" y="85"/>
                  </a:lnTo>
                  <a:cubicBezTo>
                    <a:pt x="237" y="86"/>
                    <a:pt x="243" y="88"/>
                    <a:pt x="248" y="90"/>
                  </a:cubicBezTo>
                  <a:lnTo>
                    <a:pt x="292" y="17"/>
                  </a:lnTo>
                  <a:cubicBezTo>
                    <a:pt x="277" y="12"/>
                    <a:pt x="261" y="8"/>
                    <a:pt x="246" y="5"/>
                  </a:cubicBezTo>
                  <a:lnTo>
                    <a:pt x="246" y="5"/>
                  </a:lnTo>
                  <a:close/>
                  <a:moveTo>
                    <a:pt x="144" y="174"/>
                  </a:moveTo>
                  <a:lnTo>
                    <a:pt x="144" y="174"/>
                  </a:lnTo>
                  <a:cubicBezTo>
                    <a:pt x="144" y="175"/>
                    <a:pt x="144" y="175"/>
                    <a:pt x="144" y="176"/>
                  </a:cubicBezTo>
                  <a:cubicBezTo>
                    <a:pt x="143" y="176"/>
                    <a:pt x="143" y="176"/>
                    <a:pt x="142" y="177"/>
                  </a:cubicBezTo>
                  <a:cubicBezTo>
                    <a:pt x="142" y="177"/>
                    <a:pt x="142" y="177"/>
                    <a:pt x="142" y="177"/>
                  </a:cubicBezTo>
                  <a:cubicBezTo>
                    <a:pt x="137" y="178"/>
                    <a:pt x="132" y="177"/>
                    <a:pt x="128" y="177"/>
                  </a:cubicBezTo>
                  <a:cubicBezTo>
                    <a:pt x="127" y="177"/>
                    <a:pt x="127" y="177"/>
                    <a:pt x="126" y="178"/>
                  </a:cubicBezTo>
                  <a:cubicBezTo>
                    <a:pt x="127" y="183"/>
                    <a:pt x="130" y="190"/>
                    <a:pt x="136" y="196"/>
                  </a:cubicBezTo>
                  <a:cubicBezTo>
                    <a:pt x="140" y="196"/>
                    <a:pt x="144" y="196"/>
                    <a:pt x="149" y="197"/>
                  </a:cubicBezTo>
                  <a:lnTo>
                    <a:pt x="161" y="145"/>
                  </a:lnTo>
                  <a:cubicBezTo>
                    <a:pt x="147" y="141"/>
                    <a:pt x="144" y="117"/>
                    <a:pt x="162" y="113"/>
                  </a:cubicBezTo>
                  <a:cubicBezTo>
                    <a:pt x="162" y="109"/>
                    <a:pt x="164" y="106"/>
                    <a:pt x="167" y="103"/>
                  </a:cubicBezTo>
                  <a:cubicBezTo>
                    <a:pt x="157" y="104"/>
                    <a:pt x="147" y="105"/>
                    <a:pt x="138" y="107"/>
                  </a:cubicBezTo>
                  <a:lnTo>
                    <a:pt x="141" y="136"/>
                  </a:lnTo>
                  <a:cubicBezTo>
                    <a:pt x="141" y="136"/>
                    <a:pt x="141" y="136"/>
                    <a:pt x="141" y="137"/>
                  </a:cubicBezTo>
                  <a:lnTo>
                    <a:pt x="141" y="140"/>
                  </a:lnTo>
                  <a:cubicBezTo>
                    <a:pt x="141" y="143"/>
                    <a:pt x="136" y="144"/>
                    <a:pt x="135" y="140"/>
                  </a:cubicBezTo>
                  <a:lnTo>
                    <a:pt x="135" y="138"/>
                  </a:lnTo>
                  <a:lnTo>
                    <a:pt x="124" y="130"/>
                  </a:lnTo>
                  <a:cubicBezTo>
                    <a:pt x="121" y="132"/>
                    <a:pt x="119" y="136"/>
                    <a:pt x="119" y="140"/>
                  </a:cubicBezTo>
                  <a:cubicBezTo>
                    <a:pt x="119" y="148"/>
                    <a:pt x="125" y="154"/>
                    <a:pt x="133" y="154"/>
                  </a:cubicBezTo>
                  <a:cubicBezTo>
                    <a:pt x="134" y="154"/>
                    <a:pt x="135" y="154"/>
                    <a:pt x="137" y="154"/>
                  </a:cubicBezTo>
                  <a:lnTo>
                    <a:pt x="137" y="153"/>
                  </a:lnTo>
                  <a:cubicBezTo>
                    <a:pt x="136" y="149"/>
                    <a:pt x="142" y="148"/>
                    <a:pt x="142" y="152"/>
                  </a:cubicBezTo>
                  <a:lnTo>
                    <a:pt x="142" y="155"/>
                  </a:lnTo>
                  <a:cubicBezTo>
                    <a:pt x="143" y="155"/>
                    <a:pt x="143" y="155"/>
                    <a:pt x="143" y="156"/>
                  </a:cubicBezTo>
                  <a:lnTo>
                    <a:pt x="144" y="174"/>
                  </a:lnTo>
                  <a:cubicBezTo>
                    <a:pt x="144" y="174"/>
                    <a:pt x="144" y="174"/>
                    <a:pt x="144" y="174"/>
                  </a:cubicBezTo>
                  <a:lnTo>
                    <a:pt x="144" y="174"/>
                  </a:lnTo>
                  <a:close/>
                  <a:moveTo>
                    <a:pt x="123" y="123"/>
                  </a:moveTo>
                  <a:lnTo>
                    <a:pt x="123" y="123"/>
                  </a:lnTo>
                  <a:lnTo>
                    <a:pt x="125" y="124"/>
                  </a:lnTo>
                  <a:cubicBezTo>
                    <a:pt x="125" y="124"/>
                    <a:pt x="125" y="124"/>
                    <a:pt x="126" y="124"/>
                  </a:cubicBezTo>
                  <a:lnTo>
                    <a:pt x="135" y="131"/>
                  </a:lnTo>
                  <a:lnTo>
                    <a:pt x="133" y="108"/>
                  </a:lnTo>
                  <a:cubicBezTo>
                    <a:pt x="125" y="110"/>
                    <a:pt x="118" y="112"/>
                    <a:pt x="111" y="115"/>
                  </a:cubicBezTo>
                  <a:cubicBezTo>
                    <a:pt x="97" y="130"/>
                    <a:pt x="98" y="147"/>
                    <a:pt x="107" y="159"/>
                  </a:cubicBezTo>
                  <a:cubicBezTo>
                    <a:pt x="108" y="159"/>
                    <a:pt x="108" y="159"/>
                    <a:pt x="108" y="159"/>
                  </a:cubicBezTo>
                  <a:cubicBezTo>
                    <a:pt x="115" y="168"/>
                    <a:pt x="127" y="173"/>
                    <a:pt x="138" y="172"/>
                  </a:cubicBezTo>
                  <a:lnTo>
                    <a:pt x="137" y="159"/>
                  </a:lnTo>
                  <a:cubicBezTo>
                    <a:pt x="136" y="160"/>
                    <a:pt x="134" y="160"/>
                    <a:pt x="133" y="160"/>
                  </a:cubicBezTo>
                  <a:cubicBezTo>
                    <a:pt x="122" y="160"/>
                    <a:pt x="113" y="151"/>
                    <a:pt x="113" y="140"/>
                  </a:cubicBezTo>
                  <a:cubicBezTo>
                    <a:pt x="113" y="135"/>
                    <a:pt x="116" y="130"/>
                    <a:pt x="119" y="126"/>
                  </a:cubicBezTo>
                  <a:cubicBezTo>
                    <a:pt x="118" y="124"/>
                    <a:pt x="121" y="121"/>
                    <a:pt x="123" y="123"/>
                  </a:cubicBezTo>
                  <a:lnTo>
                    <a:pt x="123" y="123"/>
                  </a:lnTo>
                  <a:close/>
                  <a:moveTo>
                    <a:pt x="121" y="175"/>
                  </a:moveTo>
                  <a:lnTo>
                    <a:pt x="121" y="175"/>
                  </a:lnTo>
                  <a:cubicBezTo>
                    <a:pt x="115" y="172"/>
                    <a:pt x="109" y="169"/>
                    <a:pt x="105" y="164"/>
                  </a:cubicBezTo>
                  <a:cubicBezTo>
                    <a:pt x="85" y="169"/>
                    <a:pt x="68" y="154"/>
                    <a:pt x="62" y="142"/>
                  </a:cubicBezTo>
                  <a:cubicBezTo>
                    <a:pt x="55" y="147"/>
                    <a:pt x="48" y="153"/>
                    <a:pt x="42" y="159"/>
                  </a:cubicBezTo>
                  <a:lnTo>
                    <a:pt x="54" y="162"/>
                  </a:lnTo>
                  <a:cubicBezTo>
                    <a:pt x="55" y="162"/>
                    <a:pt x="55" y="162"/>
                    <a:pt x="55" y="162"/>
                  </a:cubicBezTo>
                  <a:lnTo>
                    <a:pt x="58" y="163"/>
                  </a:lnTo>
                  <a:cubicBezTo>
                    <a:pt x="58" y="163"/>
                    <a:pt x="59" y="163"/>
                    <a:pt x="59" y="164"/>
                  </a:cubicBezTo>
                  <a:cubicBezTo>
                    <a:pt x="60" y="164"/>
                    <a:pt x="60" y="164"/>
                    <a:pt x="60" y="165"/>
                  </a:cubicBezTo>
                  <a:cubicBezTo>
                    <a:pt x="74" y="181"/>
                    <a:pt x="108" y="181"/>
                    <a:pt x="121" y="175"/>
                  </a:cubicBezTo>
                  <a:lnTo>
                    <a:pt x="121" y="175"/>
                  </a:lnTo>
                  <a:close/>
                  <a:moveTo>
                    <a:pt x="101" y="159"/>
                  </a:moveTo>
                  <a:lnTo>
                    <a:pt x="101" y="159"/>
                  </a:lnTo>
                  <a:cubicBezTo>
                    <a:pt x="93" y="148"/>
                    <a:pt x="92" y="134"/>
                    <a:pt x="101" y="119"/>
                  </a:cubicBezTo>
                  <a:cubicBezTo>
                    <a:pt x="89" y="124"/>
                    <a:pt x="77" y="131"/>
                    <a:pt x="66" y="139"/>
                  </a:cubicBezTo>
                  <a:cubicBezTo>
                    <a:pt x="71" y="149"/>
                    <a:pt x="85" y="161"/>
                    <a:pt x="101" y="159"/>
                  </a:cubicBezTo>
                  <a:lnTo>
                    <a:pt x="101" y="159"/>
                  </a:lnTo>
                  <a:close/>
                  <a:moveTo>
                    <a:pt x="56" y="169"/>
                  </a:moveTo>
                  <a:lnTo>
                    <a:pt x="56" y="169"/>
                  </a:lnTo>
                  <a:lnTo>
                    <a:pt x="56" y="168"/>
                  </a:lnTo>
                  <a:cubicBezTo>
                    <a:pt x="54" y="174"/>
                    <a:pt x="54" y="186"/>
                    <a:pt x="55" y="192"/>
                  </a:cubicBezTo>
                  <a:cubicBezTo>
                    <a:pt x="66" y="196"/>
                    <a:pt x="79" y="196"/>
                    <a:pt x="94" y="196"/>
                  </a:cubicBezTo>
                  <a:cubicBezTo>
                    <a:pt x="106" y="196"/>
                    <a:pt x="117" y="196"/>
                    <a:pt x="128" y="196"/>
                  </a:cubicBezTo>
                  <a:cubicBezTo>
                    <a:pt x="124" y="191"/>
                    <a:pt x="122" y="185"/>
                    <a:pt x="121" y="181"/>
                  </a:cubicBezTo>
                  <a:cubicBezTo>
                    <a:pt x="104" y="187"/>
                    <a:pt x="71" y="185"/>
                    <a:pt x="56" y="169"/>
                  </a:cubicBezTo>
                  <a:lnTo>
                    <a:pt x="56" y="169"/>
                  </a:lnTo>
                  <a:close/>
                  <a:moveTo>
                    <a:pt x="66" y="255"/>
                  </a:moveTo>
                  <a:lnTo>
                    <a:pt x="66" y="255"/>
                  </a:lnTo>
                  <a:cubicBezTo>
                    <a:pt x="62" y="254"/>
                    <a:pt x="59" y="252"/>
                    <a:pt x="55" y="250"/>
                  </a:cubicBezTo>
                  <a:cubicBezTo>
                    <a:pt x="51" y="253"/>
                    <a:pt x="47" y="255"/>
                    <a:pt x="44" y="258"/>
                  </a:cubicBezTo>
                  <a:cubicBezTo>
                    <a:pt x="44" y="258"/>
                    <a:pt x="43" y="259"/>
                    <a:pt x="43" y="259"/>
                  </a:cubicBezTo>
                  <a:cubicBezTo>
                    <a:pt x="36" y="265"/>
                    <a:pt x="30" y="271"/>
                    <a:pt x="25" y="276"/>
                  </a:cubicBezTo>
                  <a:cubicBezTo>
                    <a:pt x="25" y="276"/>
                    <a:pt x="25" y="277"/>
                    <a:pt x="25" y="277"/>
                  </a:cubicBezTo>
                  <a:cubicBezTo>
                    <a:pt x="23" y="279"/>
                    <a:pt x="21" y="282"/>
                    <a:pt x="19" y="284"/>
                  </a:cubicBezTo>
                  <a:cubicBezTo>
                    <a:pt x="19" y="285"/>
                    <a:pt x="19" y="285"/>
                    <a:pt x="19" y="285"/>
                  </a:cubicBezTo>
                  <a:cubicBezTo>
                    <a:pt x="12" y="295"/>
                    <a:pt x="9" y="304"/>
                    <a:pt x="8" y="312"/>
                  </a:cubicBezTo>
                  <a:cubicBezTo>
                    <a:pt x="6" y="324"/>
                    <a:pt x="7" y="340"/>
                    <a:pt x="0" y="350"/>
                  </a:cubicBezTo>
                  <a:cubicBezTo>
                    <a:pt x="11" y="349"/>
                    <a:pt x="14" y="346"/>
                    <a:pt x="21" y="340"/>
                  </a:cubicBezTo>
                  <a:cubicBezTo>
                    <a:pt x="14" y="310"/>
                    <a:pt x="36" y="271"/>
                    <a:pt x="66" y="255"/>
                  </a:cubicBezTo>
                  <a:lnTo>
                    <a:pt x="66" y="255"/>
                  </a:lnTo>
                  <a:close/>
                  <a:moveTo>
                    <a:pt x="69" y="310"/>
                  </a:moveTo>
                  <a:lnTo>
                    <a:pt x="69" y="310"/>
                  </a:lnTo>
                  <a:cubicBezTo>
                    <a:pt x="68" y="311"/>
                    <a:pt x="68" y="312"/>
                    <a:pt x="67" y="314"/>
                  </a:cubicBezTo>
                  <a:cubicBezTo>
                    <a:pt x="61" y="326"/>
                    <a:pt x="68" y="336"/>
                    <a:pt x="75" y="336"/>
                  </a:cubicBezTo>
                  <a:cubicBezTo>
                    <a:pt x="93" y="336"/>
                    <a:pt x="92" y="311"/>
                    <a:pt x="69" y="310"/>
                  </a:cubicBezTo>
                  <a:lnTo>
                    <a:pt x="69" y="310"/>
                  </a:lnTo>
                  <a:close/>
                  <a:moveTo>
                    <a:pt x="37" y="256"/>
                  </a:moveTo>
                  <a:lnTo>
                    <a:pt x="37" y="256"/>
                  </a:lnTo>
                  <a:cubicBezTo>
                    <a:pt x="28" y="249"/>
                    <a:pt x="17" y="240"/>
                    <a:pt x="12" y="229"/>
                  </a:cubicBezTo>
                  <a:cubicBezTo>
                    <a:pt x="11" y="235"/>
                    <a:pt x="11" y="241"/>
                    <a:pt x="13" y="247"/>
                  </a:cubicBezTo>
                  <a:lnTo>
                    <a:pt x="13" y="247"/>
                  </a:lnTo>
                  <a:cubicBezTo>
                    <a:pt x="15" y="256"/>
                    <a:pt x="19" y="264"/>
                    <a:pt x="23" y="270"/>
                  </a:cubicBezTo>
                  <a:cubicBezTo>
                    <a:pt x="27" y="266"/>
                    <a:pt x="32" y="261"/>
                    <a:pt x="37" y="256"/>
                  </a:cubicBezTo>
                  <a:lnTo>
                    <a:pt x="37" y="256"/>
                  </a:lnTo>
                  <a:close/>
                  <a:moveTo>
                    <a:pt x="17" y="369"/>
                  </a:moveTo>
                  <a:lnTo>
                    <a:pt x="17" y="369"/>
                  </a:lnTo>
                  <a:cubicBezTo>
                    <a:pt x="17" y="377"/>
                    <a:pt x="18" y="385"/>
                    <a:pt x="17" y="393"/>
                  </a:cubicBezTo>
                  <a:cubicBezTo>
                    <a:pt x="26" y="392"/>
                    <a:pt x="29" y="390"/>
                    <a:pt x="34" y="385"/>
                  </a:cubicBezTo>
                  <a:cubicBezTo>
                    <a:pt x="28" y="381"/>
                    <a:pt x="22" y="376"/>
                    <a:pt x="17" y="369"/>
                  </a:cubicBezTo>
                  <a:lnTo>
                    <a:pt x="17" y="369"/>
                  </a:lnTo>
                  <a:close/>
                  <a:moveTo>
                    <a:pt x="14" y="265"/>
                  </a:moveTo>
                  <a:lnTo>
                    <a:pt x="14" y="265"/>
                  </a:lnTo>
                  <a:lnTo>
                    <a:pt x="3" y="271"/>
                  </a:lnTo>
                  <a:lnTo>
                    <a:pt x="9" y="283"/>
                  </a:lnTo>
                  <a:cubicBezTo>
                    <a:pt x="11" y="282"/>
                    <a:pt x="13" y="281"/>
                    <a:pt x="15" y="281"/>
                  </a:cubicBezTo>
                  <a:cubicBezTo>
                    <a:pt x="16" y="279"/>
                    <a:pt x="18" y="277"/>
                    <a:pt x="20" y="275"/>
                  </a:cubicBezTo>
                  <a:cubicBezTo>
                    <a:pt x="18" y="272"/>
                    <a:pt x="16" y="268"/>
                    <a:pt x="14" y="265"/>
                  </a:cubicBezTo>
                  <a:lnTo>
                    <a:pt x="14" y="265"/>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5" name="Freeform 11">
              <a:extLst>
                <a:ext uri="{FF2B5EF4-FFF2-40B4-BE49-F238E27FC236}">
                  <a16:creationId xmlns:a16="http://schemas.microsoft.com/office/drawing/2014/main" id="{AE49A029-9AE0-4CF9-87DF-91910B2623EE}"/>
                </a:ext>
              </a:extLst>
            </p:cNvPr>
            <p:cNvSpPr>
              <a:spLocks noEditPoints="1"/>
            </p:cNvSpPr>
            <p:nvPr userDrawn="1"/>
          </p:nvSpPr>
          <p:spPr bwMode="auto">
            <a:xfrm>
              <a:off x="7686675" y="476250"/>
              <a:ext cx="280988" cy="304800"/>
            </a:xfrm>
            <a:custGeom>
              <a:avLst/>
              <a:gdLst>
                <a:gd name="T0" fmla="*/ 1 w 346"/>
                <a:gd name="T1" fmla="*/ 230 h 372"/>
                <a:gd name="T2" fmla="*/ 27 w 346"/>
                <a:gd name="T3" fmla="*/ 197 h 372"/>
                <a:gd name="T4" fmla="*/ 1 w 346"/>
                <a:gd name="T5" fmla="*/ 223 h 372"/>
                <a:gd name="T6" fmla="*/ 1 w 346"/>
                <a:gd name="T7" fmla="*/ 214 h 372"/>
                <a:gd name="T8" fmla="*/ 2 w 346"/>
                <a:gd name="T9" fmla="*/ 188 h 372"/>
                <a:gd name="T10" fmla="*/ 3 w 346"/>
                <a:gd name="T11" fmla="*/ 179 h 372"/>
                <a:gd name="T12" fmla="*/ 29 w 346"/>
                <a:gd name="T13" fmla="*/ 168 h 372"/>
                <a:gd name="T14" fmla="*/ 5 w 346"/>
                <a:gd name="T15" fmla="*/ 169 h 372"/>
                <a:gd name="T16" fmla="*/ 7 w 346"/>
                <a:gd name="T17" fmla="*/ 161 h 372"/>
                <a:gd name="T18" fmla="*/ 32 w 346"/>
                <a:gd name="T19" fmla="*/ 127 h 372"/>
                <a:gd name="T20" fmla="*/ 36 w 346"/>
                <a:gd name="T21" fmla="*/ 96 h 372"/>
                <a:gd name="T22" fmla="*/ 56 w 346"/>
                <a:gd name="T23" fmla="*/ 72 h 372"/>
                <a:gd name="T24" fmla="*/ 68 w 346"/>
                <a:gd name="T25" fmla="*/ 75 h 372"/>
                <a:gd name="T26" fmla="*/ 214 w 346"/>
                <a:gd name="T27" fmla="*/ 53 h 372"/>
                <a:gd name="T28" fmla="*/ 203 w 346"/>
                <a:gd name="T29" fmla="*/ 80 h 372"/>
                <a:gd name="T30" fmla="*/ 214 w 346"/>
                <a:gd name="T31" fmla="*/ 53 h 372"/>
                <a:gd name="T32" fmla="*/ 187 w 346"/>
                <a:gd name="T33" fmla="*/ 64 h 372"/>
                <a:gd name="T34" fmla="*/ 199 w 346"/>
                <a:gd name="T35" fmla="*/ 53 h 372"/>
                <a:gd name="T36" fmla="*/ 205 w 346"/>
                <a:gd name="T37" fmla="*/ 50 h 372"/>
                <a:gd name="T38" fmla="*/ 210 w 346"/>
                <a:gd name="T39" fmla="*/ 23 h 372"/>
                <a:gd name="T40" fmla="*/ 182 w 346"/>
                <a:gd name="T41" fmla="*/ 27 h 372"/>
                <a:gd name="T42" fmla="*/ 186 w 346"/>
                <a:gd name="T43" fmla="*/ 49 h 372"/>
                <a:gd name="T44" fmla="*/ 172 w 346"/>
                <a:gd name="T45" fmla="*/ 105 h 372"/>
                <a:gd name="T46" fmla="*/ 197 w 346"/>
                <a:gd name="T47" fmla="*/ 70 h 372"/>
                <a:gd name="T48" fmla="*/ 225 w 346"/>
                <a:gd name="T49" fmla="*/ 90 h 372"/>
                <a:gd name="T50" fmla="*/ 232 w 346"/>
                <a:gd name="T51" fmla="*/ 80 h 372"/>
                <a:gd name="T52" fmla="*/ 242 w 346"/>
                <a:gd name="T53" fmla="*/ 51 h 372"/>
                <a:gd name="T54" fmla="*/ 222 w 346"/>
                <a:gd name="T55" fmla="*/ 60 h 372"/>
                <a:gd name="T56" fmla="*/ 203 w 346"/>
                <a:gd name="T57" fmla="*/ 88 h 372"/>
                <a:gd name="T58" fmla="*/ 225 w 346"/>
                <a:gd name="T59" fmla="*/ 90 h 372"/>
                <a:gd name="T60" fmla="*/ 200 w 346"/>
                <a:gd name="T61" fmla="*/ 247 h 372"/>
                <a:gd name="T62" fmla="*/ 200 w 346"/>
                <a:gd name="T63" fmla="*/ 247 h 372"/>
                <a:gd name="T64" fmla="*/ 262 w 346"/>
                <a:gd name="T65" fmla="*/ 176 h 372"/>
                <a:gd name="T66" fmla="*/ 262 w 346"/>
                <a:gd name="T67" fmla="*/ 176 h 372"/>
                <a:gd name="T68" fmla="*/ 303 w 346"/>
                <a:gd name="T69" fmla="*/ 125 h 372"/>
                <a:gd name="T70" fmla="*/ 303 w 346"/>
                <a:gd name="T71" fmla="*/ 125 h 372"/>
                <a:gd name="T72" fmla="*/ 302 w 346"/>
                <a:gd name="T73" fmla="*/ 148 h 372"/>
                <a:gd name="T74" fmla="*/ 303 w 346"/>
                <a:gd name="T75" fmla="*/ 132 h 372"/>
                <a:gd name="T76" fmla="*/ 189 w 346"/>
                <a:gd name="T77" fmla="*/ 269 h 372"/>
                <a:gd name="T78" fmla="*/ 257 w 346"/>
                <a:gd name="T79" fmla="*/ 205 h 372"/>
                <a:gd name="T80" fmla="*/ 257 w 346"/>
                <a:gd name="T81" fmla="*/ 181 h 372"/>
                <a:gd name="T82" fmla="*/ 194 w 346"/>
                <a:gd name="T83" fmla="*/ 255 h 372"/>
                <a:gd name="T84" fmla="*/ 189 w 346"/>
                <a:gd name="T85" fmla="*/ 269 h 372"/>
                <a:gd name="T86" fmla="*/ 68 w 346"/>
                <a:gd name="T87" fmla="*/ 369 h 372"/>
                <a:gd name="T88" fmla="*/ 101 w 346"/>
                <a:gd name="T89" fmla="*/ 350 h 372"/>
                <a:gd name="T90" fmla="*/ 129 w 346"/>
                <a:gd name="T91" fmla="*/ 325 h 372"/>
                <a:gd name="T92" fmla="*/ 148 w 346"/>
                <a:gd name="T93" fmla="*/ 305 h 372"/>
                <a:gd name="T94" fmla="*/ 176 w 346"/>
                <a:gd name="T95" fmla="*/ 271 h 372"/>
                <a:gd name="T96" fmla="*/ 191 w 346"/>
                <a:gd name="T97" fmla="*/ 250 h 372"/>
                <a:gd name="T98" fmla="*/ 253 w 346"/>
                <a:gd name="T99" fmla="*/ 160 h 372"/>
                <a:gd name="T100" fmla="*/ 279 w 346"/>
                <a:gd name="T101" fmla="*/ 125 h 372"/>
                <a:gd name="T102" fmla="*/ 295 w 346"/>
                <a:gd name="T103" fmla="*/ 106 h 372"/>
                <a:gd name="T104" fmla="*/ 341 w 346"/>
                <a:gd name="T105" fmla="*/ 64 h 372"/>
                <a:gd name="T106" fmla="*/ 343 w 346"/>
                <a:gd name="T107" fmla="*/ 63 h 372"/>
                <a:gd name="T108" fmla="*/ 331 w 346"/>
                <a:gd name="T109" fmla="*/ 52 h 372"/>
                <a:gd name="T110" fmla="*/ 68 w 346"/>
                <a:gd name="T111" fmla="*/ 369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6" h="372">
                  <a:moveTo>
                    <a:pt x="1" y="223"/>
                  </a:moveTo>
                  <a:lnTo>
                    <a:pt x="1" y="223"/>
                  </a:lnTo>
                  <a:cubicBezTo>
                    <a:pt x="1" y="225"/>
                    <a:pt x="1" y="228"/>
                    <a:pt x="1" y="230"/>
                  </a:cubicBezTo>
                  <a:cubicBezTo>
                    <a:pt x="7" y="226"/>
                    <a:pt x="15" y="220"/>
                    <a:pt x="20" y="219"/>
                  </a:cubicBezTo>
                  <a:cubicBezTo>
                    <a:pt x="22" y="212"/>
                    <a:pt x="24" y="205"/>
                    <a:pt x="28" y="196"/>
                  </a:cubicBezTo>
                  <a:cubicBezTo>
                    <a:pt x="28" y="197"/>
                    <a:pt x="27" y="197"/>
                    <a:pt x="27" y="197"/>
                  </a:cubicBezTo>
                  <a:cubicBezTo>
                    <a:pt x="27" y="197"/>
                    <a:pt x="27" y="197"/>
                    <a:pt x="27" y="197"/>
                  </a:cubicBezTo>
                  <a:cubicBezTo>
                    <a:pt x="15" y="204"/>
                    <a:pt x="3" y="218"/>
                    <a:pt x="1" y="223"/>
                  </a:cubicBezTo>
                  <a:lnTo>
                    <a:pt x="1" y="223"/>
                  </a:lnTo>
                  <a:close/>
                  <a:moveTo>
                    <a:pt x="2" y="188"/>
                  </a:moveTo>
                  <a:lnTo>
                    <a:pt x="2" y="188"/>
                  </a:lnTo>
                  <a:cubicBezTo>
                    <a:pt x="1" y="196"/>
                    <a:pt x="0" y="205"/>
                    <a:pt x="1" y="214"/>
                  </a:cubicBezTo>
                  <a:cubicBezTo>
                    <a:pt x="3" y="210"/>
                    <a:pt x="7" y="206"/>
                    <a:pt x="11" y="202"/>
                  </a:cubicBezTo>
                  <a:lnTo>
                    <a:pt x="2" y="188"/>
                  </a:lnTo>
                  <a:lnTo>
                    <a:pt x="2" y="188"/>
                  </a:lnTo>
                  <a:close/>
                  <a:moveTo>
                    <a:pt x="5" y="169"/>
                  </a:moveTo>
                  <a:lnTo>
                    <a:pt x="5" y="169"/>
                  </a:lnTo>
                  <a:cubicBezTo>
                    <a:pt x="4" y="172"/>
                    <a:pt x="4" y="176"/>
                    <a:pt x="3" y="179"/>
                  </a:cubicBezTo>
                  <a:lnTo>
                    <a:pt x="15" y="198"/>
                  </a:lnTo>
                  <a:cubicBezTo>
                    <a:pt x="17" y="197"/>
                    <a:pt x="20" y="195"/>
                    <a:pt x="22" y="194"/>
                  </a:cubicBezTo>
                  <a:cubicBezTo>
                    <a:pt x="12" y="174"/>
                    <a:pt x="10" y="178"/>
                    <a:pt x="29" y="168"/>
                  </a:cubicBezTo>
                  <a:cubicBezTo>
                    <a:pt x="28" y="165"/>
                    <a:pt x="27" y="162"/>
                    <a:pt x="26" y="159"/>
                  </a:cubicBezTo>
                  <a:cubicBezTo>
                    <a:pt x="21" y="160"/>
                    <a:pt x="12" y="164"/>
                    <a:pt x="5" y="169"/>
                  </a:cubicBezTo>
                  <a:lnTo>
                    <a:pt x="5" y="169"/>
                  </a:lnTo>
                  <a:close/>
                  <a:moveTo>
                    <a:pt x="36" y="96"/>
                  </a:moveTo>
                  <a:lnTo>
                    <a:pt x="36" y="96"/>
                  </a:lnTo>
                  <a:cubicBezTo>
                    <a:pt x="23" y="116"/>
                    <a:pt x="13" y="138"/>
                    <a:pt x="7" y="161"/>
                  </a:cubicBezTo>
                  <a:cubicBezTo>
                    <a:pt x="13" y="157"/>
                    <a:pt x="20" y="155"/>
                    <a:pt x="24" y="153"/>
                  </a:cubicBezTo>
                  <a:cubicBezTo>
                    <a:pt x="23" y="145"/>
                    <a:pt x="23" y="136"/>
                    <a:pt x="27" y="126"/>
                  </a:cubicBezTo>
                  <a:cubicBezTo>
                    <a:pt x="28" y="123"/>
                    <a:pt x="32" y="123"/>
                    <a:pt x="32" y="127"/>
                  </a:cubicBezTo>
                  <a:cubicBezTo>
                    <a:pt x="34" y="141"/>
                    <a:pt x="49" y="152"/>
                    <a:pt x="60" y="161"/>
                  </a:cubicBezTo>
                  <a:cubicBezTo>
                    <a:pt x="62" y="159"/>
                    <a:pt x="65" y="156"/>
                    <a:pt x="68" y="154"/>
                  </a:cubicBezTo>
                  <a:cubicBezTo>
                    <a:pt x="52" y="142"/>
                    <a:pt x="40" y="125"/>
                    <a:pt x="36" y="96"/>
                  </a:cubicBezTo>
                  <a:lnTo>
                    <a:pt x="36" y="96"/>
                  </a:lnTo>
                  <a:close/>
                  <a:moveTo>
                    <a:pt x="56" y="72"/>
                  </a:moveTo>
                  <a:lnTo>
                    <a:pt x="56" y="72"/>
                  </a:lnTo>
                  <a:cubicBezTo>
                    <a:pt x="53" y="75"/>
                    <a:pt x="50" y="78"/>
                    <a:pt x="47" y="82"/>
                  </a:cubicBezTo>
                  <a:cubicBezTo>
                    <a:pt x="53" y="90"/>
                    <a:pt x="59" y="95"/>
                    <a:pt x="67" y="98"/>
                  </a:cubicBezTo>
                  <a:cubicBezTo>
                    <a:pt x="66" y="91"/>
                    <a:pt x="66" y="81"/>
                    <a:pt x="68" y="75"/>
                  </a:cubicBezTo>
                  <a:lnTo>
                    <a:pt x="56" y="72"/>
                  </a:lnTo>
                  <a:lnTo>
                    <a:pt x="56" y="72"/>
                  </a:lnTo>
                  <a:close/>
                  <a:moveTo>
                    <a:pt x="214" y="53"/>
                  </a:moveTo>
                  <a:lnTo>
                    <a:pt x="214" y="53"/>
                  </a:lnTo>
                  <a:cubicBezTo>
                    <a:pt x="211" y="55"/>
                    <a:pt x="208" y="56"/>
                    <a:pt x="204" y="56"/>
                  </a:cubicBezTo>
                  <a:cubicBezTo>
                    <a:pt x="203" y="64"/>
                    <a:pt x="202" y="72"/>
                    <a:pt x="203" y="80"/>
                  </a:cubicBezTo>
                  <a:lnTo>
                    <a:pt x="218" y="64"/>
                  </a:lnTo>
                  <a:cubicBezTo>
                    <a:pt x="215" y="60"/>
                    <a:pt x="214" y="57"/>
                    <a:pt x="214" y="53"/>
                  </a:cubicBezTo>
                  <a:lnTo>
                    <a:pt x="214" y="53"/>
                  </a:lnTo>
                  <a:close/>
                  <a:moveTo>
                    <a:pt x="197" y="70"/>
                  </a:moveTo>
                  <a:lnTo>
                    <a:pt x="197" y="70"/>
                  </a:lnTo>
                  <a:cubicBezTo>
                    <a:pt x="193" y="69"/>
                    <a:pt x="189" y="68"/>
                    <a:pt x="187" y="64"/>
                  </a:cubicBezTo>
                  <a:cubicBezTo>
                    <a:pt x="186" y="62"/>
                    <a:pt x="192" y="63"/>
                    <a:pt x="193" y="63"/>
                  </a:cubicBezTo>
                  <a:cubicBezTo>
                    <a:pt x="195" y="63"/>
                    <a:pt x="196" y="62"/>
                    <a:pt x="198" y="62"/>
                  </a:cubicBezTo>
                  <a:cubicBezTo>
                    <a:pt x="198" y="59"/>
                    <a:pt x="198" y="56"/>
                    <a:pt x="199" y="53"/>
                  </a:cubicBezTo>
                  <a:cubicBezTo>
                    <a:pt x="199" y="53"/>
                    <a:pt x="199" y="52"/>
                    <a:pt x="199" y="52"/>
                  </a:cubicBezTo>
                  <a:cubicBezTo>
                    <a:pt x="199" y="51"/>
                    <a:pt x="199" y="50"/>
                    <a:pt x="199" y="49"/>
                  </a:cubicBezTo>
                  <a:cubicBezTo>
                    <a:pt x="200" y="46"/>
                    <a:pt x="205" y="46"/>
                    <a:pt x="205" y="50"/>
                  </a:cubicBezTo>
                  <a:cubicBezTo>
                    <a:pt x="221" y="49"/>
                    <a:pt x="218" y="25"/>
                    <a:pt x="201" y="29"/>
                  </a:cubicBezTo>
                  <a:cubicBezTo>
                    <a:pt x="197" y="29"/>
                    <a:pt x="196" y="24"/>
                    <a:pt x="200" y="23"/>
                  </a:cubicBezTo>
                  <a:cubicBezTo>
                    <a:pt x="204" y="22"/>
                    <a:pt x="207" y="22"/>
                    <a:pt x="210" y="23"/>
                  </a:cubicBezTo>
                  <a:cubicBezTo>
                    <a:pt x="208" y="0"/>
                    <a:pt x="172" y="14"/>
                    <a:pt x="192" y="32"/>
                  </a:cubicBezTo>
                  <a:cubicBezTo>
                    <a:pt x="195" y="34"/>
                    <a:pt x="192" y="39"/>
                    <a:pt x="189" y="36"/>
                  </a:cubicBezTo>
                  <a:cubicBezTo>
                    <a:pt x="185" y="33"/>
                    <a:pt x="183" y="30"/>
                    <a:pt x="182" y="27"/>
                  </a:cubicBezTo>
                  <a:cubicBezTo>
                    <a:pt x="169" y="29"/>
                    <a:pt x="172" y="45"/>
                    <a:pt x="181" y="48"/>
                  </a:cubicBezTo>
                  <a:lnTo>
                    <a:pt x="181" y="47"/>
                  </a:lnTo>
                  <a:cubicBezTo>
                    <a:pt x="182" y="44"/>
                    <a:pt x="187" y="45"/>
                    <a:pt x="186" y="49"/>
                  </a:cubicBezTo>
                  <a:lnTo>
                    <a:pt x="185" y="51"/>
                  </a:lnTo>
                  <a:cubicBezTo>
                    <a:pt x="185" y="52"/>
                    <a:pt x="185" y="52"/>
                    <a:pt x="185" y="52"/>
                  </a:cubicBezTo>
                  <a:lnTo>
                    <a:pt x="172" y="105"/>
                  </a:lnTo>
                  <a:cubicBezTo>
                    <a:pt x="175" y="105"/>
                    <a:pt x="177" y="106"/>
                    <a:pt x="179" y="106"/>
                  </a:cubicBezTo>
                  <a:lnTo>
                    <a:pt x="199" y="85"/>
                  </a:lnTo>
                  <a:cubicBezTo>
                    <a:pt x="197" y="80"/>
                    <a:pt x="197" y="75"/>
                    <a:pt x="197" y="70"/>
                  </a:cubicBezTo>
                  <a:lnTo>
                    <a:pt x="197" y="70"/>
                  </a:lnTo>
                  <a:close/>
                  <a:moveTo>
                    <a:pt x="225" y="90"/>
                  </a:moveTo>
                  <a:lnTo>
                    <a:pt x="225" y="90"/>
                  </a:lnTo>
                  <a:cubicBezTo>
                    <a:pt x="222" y="85"/>
                    <a:pt x="221" y="79"/>
                    <a:pt x="222" y="74"/>
                  </a:cubicBezTo>
                  <a:cubicBezTo>
                    <a:pt x="222" y="71"/>
                    <a:pt x="225" y="76"/>
                    <a:pt x="225" y="76"/>
                  </a:cubicBezTo>
                  <a:cubicBezTo>
                    <a:pt x="227" y="78"/>
                    <a:pt x="229" y="79"/>
                    <a:pt x="232" y="80"/>
                  </a:cubicBezTo>
                  <a:cubicBezTo>
                    <a:pt x="236" y="73"/>
                    <a:pt x="241" y="66"/>
                    <a:pt x="246" y="60"/>
                  </a:cubicBezTo>
                  <a:cubicBezTo>
                    <a:pt x="252" y="52"/>
                    <a:pt x="257" y="45"/>
                    <a:pt x="263" y="38"/>
                  </a:cubicBezTo>
                  <a:cubicBezTo>
                    <a:pt x="253" y="26"/>
                    <a:pt x="237" y="33"/>
                    <a:pt x="242" y="51"/>
                  </a:cubicBezTo>
                  <a:cubicBezTo>
                    <a:pt x="243" y="55"/>
                    <a:pt x="237" y="56"/>
                    <a:pt x="236" y="52"/>
                  </a:cubicBezTo>
                  <a:cubicBezTo>
                    <a:pt x="235" y="48"/>
                    <a:pt x="235" y="45"/>
                    <a:pt x="235" y="42"/>
                  </a:cubicBezTo>
                  <a:cubicBezTo>
                    <a:pt x="223" y="38"/>
                    <a:pt x="214" y="49"/>
                    <a:pt x="222" y="60"/>
                  </a:cubicBezTo>
                  <a:cubicBezTo>
                    <a:pt x="225" y="57"/>
                    <a:pt x="228" y="61"/>
                    <a:pt x="226" y="64"/>
                  </a:cubicBezTo>
                  <a:lnTo>
                    <a:pt x="204" y="87"/>
                  </a:lnTo>
                  <a:cubicBezTo>
                    <a:pt x="204" y="88"/>
                    <a:pt x="204" y="88"/>
                    <a:pt x="203" y="88"/>
                  </a:cubicBezTo>
                  <a:lnTo>
                    <a:pt x="186" y="107"/>
                  </a:lnTo>
                  <a:cubicBezTo>
                    <a:pt x="193" y="109"/>
                    <a:pt x="201" y="110"/>
                    <a:pt x="209" y="113"/>
                  </a:cubicBezTo>
                  <a:cubicBezTo>
                    <a:pt x="214" y="105"/>
                    <a:pt x="220" y="97"/>
                    <a:pt x="225" y="90"/>
                  </a:cubicBezTo>
                  <a:lnTo>
                    <a:pt x="225" y="90"/>
                  </a:lnTo>
                  <a:close/>
                  <a:moveTo>
                    <a:pt x="200" y="247"/>
                  </a:moveTo>
                  <a:lnTo>
                    <a:pt x="200" y="247"/>
                  </a:lnTo>
                  <a:cubicBezTo>
                    <a:pt x="231" y="234"/>
                    <a:pt x="241" y="209"/>
                    <a:pt x="240" y="189"/>
                  </a:cubicBezTo>
                  <a:cubicBezTo>
                    <a:pt x="233" y="199"/>
                    <a:pt x="226" y="210"/>
                    <a:pt x="219" y="219"/>
                  </a:cubicBezTo>
                  <a:cubicBezTo>
                    <a:pt x="213" y="229"/>
                    <a:pt x="206" y="238"/>
                    <a:pt x="200" y="247"/>
                  </a:cubicBezTo>
                  <a:lnTo>
                    <a:pt x="200" y="247"/>
                  </a:lnTo>
                  <a:close/>
                  <a:moveTo>
                    <a:pt x="262" y="176"/>
                  </a:moveTo>
                  <a:lnTo>
                    <a:pt x="262" y="176"/>
                  </a:lnTo>
                  <a:cubicBezTo>
                    <a:pt x="275" y="162"/>
                    <a:pt x="280" y="148"/>
                    <a:pt x="280" y="134"/>
                  </a:cubicBezTo>
                  <a:cubicBezTo>
                    <a:pt x="272" y="143"/>
                    <a:pt x="265" y="152"/>
                    <a:pt x="259" y="162"/>
                  </a:cubicBezTo>
                  <a:cubicBezTo>
                    <a:pt x="260" y="166"/>
                    <a:pt x="261" y="171"/>
                    <a:pt x="262" y="176"/>
                  </a:cubicBezTo>
                  <a:lnTo>
                    <a:pt x="262" y="176"/>
                  </a:lnTo>
                  <a:close/>
                  <a:moveTo>
                    <a:pt x="303" y="125"/>
                  </a:moveTo>
                  <a:lnTo>
                    <a:pt x="303" y="125"/>
                  </a:lnTo>
                  <a:cubicBezTo>
                    <a:pt x="317" y="114"/>
                    <a:pt x="322" y="102"/>
                    <a:pt x="322" y="87"/>
                  </a:cubicBezTo>
                  <a:cubicBezTo>
                    <a:pt x="314" y="94"/>
                    <a:pt x="307" y="101"/>
                    <a:pt x="300" y="109"/>
                  </a:cubicBezTo>
                  <a:cubicBezTo>
                    <a:pt x="301" y="115"/>
                    <a:pt x="302" y="120"/>
                    <a:pt x="303" y="125"/>
                  </a:cubicBezTo>
                  <a:lnTo>
                    <a:pt x="303" y="125"/>
                  </a:lnTo>
                  <a:close/>
                  <a:moveTo>
                    <a:pt x="302" y="148"/>
                  </a:moveTo>
                  <a:lnTo>
                    <a:pt x="302" y="148"/>
                  </a:lnTo>
                  <a:cubicBezTo>
                    <a:pt x="331" y="135"/>
                    <a:pt x="344" y="104"/>
                    <a:pt x="341" y="71"/>
                  </a:cubicBezTo>
                  <a:cubicBezTo>
                    <a:pt x="336" y="75"/>
                    <a:pt x="332" y="78"/>
                    <a:pt x="327" y="82"/>
                  </a:cubicBezTo>
                  <a:cubicBezTo>
                    <a:pt x="329" y="102"/>
                    <a:pt x="322" y="118"/>
                    <a:pt x="303" y="132"/>
                  </a:cubicBezTo>
                  <a:cubicBezTo>
                    <a:pt x="303" y="138"/>
                    <a:pt x="303" y="143"/>
                    <a:pt x="302" y="148"/>
                  </a:cubicBezTo>
                  <a:lnTo>
                    <a:pt x="302" y="148"/>
                  </a:lnTo>
                  <a:close/>
                  <a:moveTo>
                    <a:pt x="189" y="269"/>
                  </a:moveTo>
                  <a:lnTo>
                    <a:pt x="189" y="269"/>
                  </a:lnTo>
                  <a:cubicBezTo>
                    <a:pt x="189" y="269"/>
                    <a:pt x="189" y="269"/>
                    <a:pt x="189" y="269"/>
                  </a:cubicBezTo>
                  <a:cubicBezTo>
                    <a:pt x="222" y="266"/>
                    <a:pt x="251" y="240"/>
                    <a:pt x="257" y="205"/>
                  </a:cubicBezTo>
                  <a:cubicBezTo>
                    <a:pt x="257" y="204"/>
                    <a:pt x="257" y="204"/>
                    <a:pt x="257" y="204"/>
                  </a:cubicBezTo>
                  <a:cubicBezTo>
                    <a:pt x="258" y="197"/>
                    <a:pt x="258" y="190"/>
                    <a:pt x="257" y="182"/>
                  </a:cubicBezTo>
                  <a:cubicBezTo>
                    <a:pt x="257" y="182"/>
                    <a:pt x="257" y="181"/>
                    <a:pt x="257" y="181"/>
                  </a:cubicBezTo>
                  <a:cubicBezTo>
                    <a:pt x="257" y="177"/>
                    <a:pt x="256" y="172"/>
                    <a:pt x="254" y="168"/>
                  </a:cubicBezTo>
                  <a:cubicBezTo>
                    <a:pt x="251" y="172"/>
                    <a:pt x="248" y="177"/>
                    <a:pt x="244" y="182"/>
                  </a:cubicBezTo>
                  <a:cubicBezTo>
                    <a:pt x="249" y="207"/>
                    <a:pt x="238" y="242"/>
                    <a:pt x="194" y="255"/>
                  </a:cubicBezTo>
                  <a:cubicBezTo>
                    <a:pt x="191" y="260"/>
                    <a:pt x="187" y="264"/>
                    <a:pt x="184" y="269"/>
                  </a:cubicBezTo>
                  <a:cubicBezTo>
                    <a:pt x="185" y="269"/>
                    <a:pt x="187" y="269"/>
                    <a:pt x="189" y="269"/>
                  </a:cubicBezTo>
                  <a:lnTo>
                    <a:pt x="189" y="269"/>
                  </a:lnTo>
                  <a:close/>
                  <a:moveTo>
                    <a:pt x="68" y="369"/>
                  </a:moveTo>
                  <a:lnTo>
                    <a:pt x="68" y="369"/>
                  </a:lnTo>
                  <a:cubicBezTo>
                    <a:pt x="68" y="369"/>
                    <a:pt x="68" y="369"/>
                    <a:pt x="68" y="369"/>
                  </a:cubicBezTo>
                  <a:cubicBezTo>
                    <a:pt x="68" y="370"/>
                    <a:pt x="69" y="371"/>
                    <a:pt x="70" y="372"/>
                  </a:cubicBezTo>
                  <a:cubicBezTo>
                    <a:pt x="81" y="366"/>
                    <a:pt x="91" y="358"/>
                    <a:pt x="101" y="350"/>
                  </a:cubicBezTo>
                  <a:cubicBezTo>
                    <a:pt x="101" y="350"/>
                    <a:pt x="101" y="350"/>
                    <a:pt x="101" y="350"/>
                  </a:cubicBezTo>
                  <a:cubicBezTo>
                    <a:pt x="106" y="346"/>
                    <a:pt x="111" y="342"/>
                    <a:pt x="115" y="338"/>
                  </a:cubicBezTo>
                  <a:cubicBezTo>
                    <a:pt x="115" y="338"/>
                    <a:pt x="116" y="338"/>
                    <a:pt x="116" y="338"/>
                  </a:cubicBezTo>
                  <a:cubicBezTo>
                    <a:pt x="120" y="334"/>
                    <a:pt x="125" y="329"/>
                    <a:pt x="129" y="325"/>
                  </a:cubicBezTo>
                  <a:cubicBezTo>
                    <a:pt x="129" y="325"/>
                    <a:pt x="130" y="325"/>
                    <a:pt x="130" y="324"/>
                  </a:cubicBezTo>
                  <a:cubicBezTo>
                    <a:pt x="136" y="319"/>
                    <a:pt x="141" y="312"/>
                    <a:pt x="147" y="306"/>
                  </a:cubicBezTo>
                  <a:cubicBezTo>
                    <a:pt x="147" y="306"/>
                    <a:pt x="147" y="305"/>
                    <a:pt x="148" y="305"/>
                  </a:cubicBezTo>
                  <a:cubicBezTo>
                    <a:pt x="153" y="300"/>
                    <a:pt x="158" y="294"/>
                    <a:pt x="162" y="288"/>
                  </a:cubicBezTo>
                  <a:cubicBezTo>
                    <a:pt x="163" y="287"/>
                    <a:pt x="163" y="287"/>
                    <a:pt x="163" y="287"/>
                  </a:cubicBezTo>
                  <a:cubicBezTo>
                    <a:pt x="167" y="282"/>
                    <a:pt x="172" y="276"/>
                    <a:pt x="176" y="271"/>
                  </a:cubicBezTo>
                  <a:cubicBezTo>
                    <a:pt x="176" y="270"/>
                    <a:pt x="176" y="270"/>
                    <a:pt x="176" y="270"/>
                  </a:cubicBezTo>
                  <a:cubicBezTo>
                    <a:pt x="181" y="264"/>
                    <a:pt x="186" y="257"/>
                    <a:pt x="190" y="251"/>
                  </a:cubicBezTo>
                  <a:cubicBezTo>
                    <a:pt x="190" y="251"/>
                    <a:pt x="190" y="251"/>
                    <a:pt x="191" y="250"/>
                  </a:cubicBezTo>
                  <a:cubicBezTo>
                    <a:pt x="207" y="227"/>
                    <a:pt x="223" y="203"/>
                    <a:pt x="239" y="180"/>
                  </a:cubicBezTo>
                  <a:cubicBezTo>
                    <a:pt x="239" y="180"/>
                    <a:pt x="239" y="180"/>
                    <a:pt x="239" y="180"/>
                  </a:cubicBezTo>
                  <a:cubicBezTo>
                    <a:pt x="244" y="173"/>
                    <a:pt x="248" y="167"/>
                    <a:pt x="253" y="160"/>
                  </a:cubicBezTo>
                  <a:cubicBezTo>
                    <a:pt x="253" y="160"/>
                    <a:pt x="253" y="160"/>
                    <a:pt x="253" y="160"/>
                  </a:cubicBezTo>
                  <a:cubicBezTo>
                    <a:pt x="261" y="149"/>
                    <a:pt x="269" y="138"/>
                    <a:pt x="277" y="128"/>
                  </a:cubicBezTo>
                  <a:cubicBezTo>
                    <a:pt x="278" y="127"/>
                    <a:pt x="279" y="126"/>
                    <a:pt x="279" y="125"/>
                  </a:cubicBezTo>
                  <a:cubicBezTo>
                    <a:pt x="280" y="125"/>
                    <a:pt x="280" y="124"/>
                    <a:pt x="280" y="124"/>
                  </a:cubicBezTo>
                  <a:cubicBezTo>
                    <a:pt x="285" y="118"/>
                    <a:pt x="290" y="113"/>
                    <a:pt x="295" y="107"/>
                  </a:cubicBezTo>
                  <a:cubicBezTo>
                    <a:pt x="295" y="107"/>
                    <a:pt x="295" y="107"/>
                    <a:pt x="295" y="106"/>
                  </a:cubicBezTo>
                  <a:cubicBezTo>
                    <a:pt x="304" y="97"/>
                    <a:pt x="313" y="87"/>
                    <a:pt x="322" y="79"/>
                  </a:cubicBezTo>
                  <a:cubicBezTo>
                    <a:pt x="322" y="79"/>
                    <a:pt x="323" y="79"/>
                    <a:pt x="323" y="79"/>
                  </a:cubicBezTo>
                  <a:cubicBezTo>
                    <a:pt x="329" y="73"/>
                    <a:pt x="335" y="69"/>
                    <a:pt x="341" y="64"/>
                  </a:cubicBezTo>
                  <a:cubicBezTo>
                    <a:pt x="341" y="64"/>
                    <a:pt x="342" y="64"/>
                    <a:pt x="342" y="64"/>
                  </a:cubicBezTo>
                  <a:lnTo>
                    <a:pt x="343" y="63"/>
                  </a:lnTo>
                  <a:cubicBezTo>
                    <a:pt x="343" y="63"/>
                    <a:pt x="343" y="63"/>
                    <a:pt x="343" y="63"/>
                  </a:cubicBezTo>
                  <a:cubicBezTo>
                    <a:pt x="344" y="62"/>
                    <a:pt x="345" y="61"/>
                    <a:pt x="346" y="61"/>
                  </a:cubicBezTo>
                  <a:lnTo>
                    <a:pt x="340" y="45"/>
                  </a:lnTo>
                  <a:cubicBezTo>
                    <a:pt x="337" y="47"/>
                    <a:pt x="334" y="50"/>
                    <a:pt x="331" y="52"/>
                  </a:cubicBezTo>
                  <a:cubicBezTo>
                    <a:pt x="331" y="52"/>
                    <a:pt x="331" y="53"/>
                    <a:pt x="331" y="53"/>
                  </a:cubicBezTo>
                  <a:cubicBezTo>
                    <a:pt x="225" y="140"/>
                    <a:pt x="180" y="283"/>
                    <a:pt x="63" y="361"/>
                  </a:cubicBezTo>
                  <a:cubicBezTo>
                    <a:pt x="65" y="364"/>
                    <a:pt x="66" y="366"/>
                    <a:pt x="68" y="369"/>
                  </a:cubicBezTo>
                  <a:lnTo>
                    <a:pt x="68" y="369"/>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6" name="Freeform 12">
              <a:extLst>
                <a:ext uri="{FF2B5EF4-FFF2-40B4-BE49-F238E27FC236}">
                  <a16:creationId xmlns:a16="http://schemas.microsoft.com/office/drawing/2014/main" id="{B8CBC970-FC0D-4723-B28A-D212B56428EB}"/>
                </a:ext>
              </a:extLst>
            </p:cNvPr>
            <p:cNvSpPr>
              <a:spLocks noEditPoints="1"/>
            </p:cNvSpPr>
            <p:nvPr userDrawn="1"/>
          </p:nvSpPr>
          <p:spPr bwMode="auto">
            <a:xfrm>
              <a:off x="7694613" y="509588"/>
              <a:ext cx="328613" cy="385762"/>
            </a:xfrm>
            <a:custGeom>
              <a:avLst/>
              <a:gdLst>
                <a:gd name="T0" fmla="*/ 159 w 404"/>
                <a:gd name="T1" fmla="*/ 338 h 470"/>
                <a:gd name="T2" fmla="*/ 185 w 404"/>
                <a:gd name="T3" fmla="*/ 332 h 470"/>
                <a:gd name="T4" fmla="*/ 193 w 404"/>
                <a:gd name="T5" fmla="*/ 297 h 470"/>
                <a:gd name="T6" fmla="*/ 161 w 404"/>
                <a:gd name="T7" fmla="*/ 281 h 470"/>
                <a:gd name="T8" fmla="*/ 137 w 404"/>
                <a:gd name="T9" fmla="*/ 310 h 470"/>
                <a:gd name="T10" fmla="*/ 83 w 404"/>
                <a:gd name="T11" fmla="*/ 444 h 470"/>
                <a:gd name="T12" fmla="*/ 107 w 404"/>
                <a:gd name="T13" fmla="*/ 433 h 470"/>
                <a:gd name="T14" fmla="*/ 155 w 404"/>
                <a:gd name="T15" fmla="*/ 343 h 470"/>
                <a:gd name="T16" fmla="*/ 84 w 404"/>
                <a:gd name="T17" fmla="*/ 429 h 470"/>
                <a:gd name="T18" fmla="*/ 57 w 404"/>
                <a:gd name="T19" fmla="*/ 416 h 470"/>
                <a:gd name="T20" fmla="*/ 59 w 404"/>
                <a:gd name="T21" fmla="*/ 345 h 470"/>
                <a:gd name="T22" fmla="*/ 83 w 404"/>
                <a:gd name="T23" fmla="*/ 444 h 470"/>
                <a:gd name="T24" fmla="*/ 90 w 404"/>
                <a:gd name="T25" fmla="*/ 448 h 470"/>
                <a:gd name="T26" fmla="*/ 108 w 404"/>
                <a:gd name="T27" fmla="*/ 438 h 470"/>
                <a:gd name="T28" fmla="*/ 115 w 404"/>
                <a:gd name="T29" fmla="*/ 434 h 470"/>
                <a:gd name="T30" fmla="*/ 127 w 404"/>
                <a:gd name="T31" fmla="*/ 424 h 470"/>
                <a:gd name="T32" fmla="*/ 161 w 404"/>
                <a:gd name="T33" fmla="*/ 344 h 470"/>
                <a:gd name="T34" fmla="*/ 280 w 404"/>
                <a:gd name="T35" fmla="*/ 459 h 470"/>
                <a:gd name="T36" fmla="*/ 166 w 404"/>
                <a:gd name="T37" fmla="*/ 345 h 470"/>
                <a:gd name="T38" fmla="*/ 161 w 404"/>
                <a:gd name="T39" fmla="*/ 268 h 470"/>
                <a:gd name="T40" fmla="*/ 166 w 404"/>
                <a:gd name="T41" fmla="*/ 275 h 470"/>
                <a:gd name="T42" fmla="*/ 161 w 404"/>
                <a:gd name="T43" fmla="*/ 268 h 470"/>
                <a:gd name="T44" fmla="*/ 199 w 404"/>
                <a:gd name="T45" fmla="*/ 297 h 470"/>
                <a:gd name="T46" fmla="*/ 331 w 404"/>
                <a:gd name="T47" fmla="*/ 362 h 470"/>
                <a:gd name="T48" fmla="*/ 368 w 404"/>
                <a:gd name="T49" fmla="*/ 285 h 470"/>
                <a:gd name="T50" fmla="*/ 323 w 404"/>
                <a:gd name="T51" fmla="*/ 281 h 470"/>
                <a:gd name="T52" fmla="*/ 368 w 404"/>
                <a:gd name="T53" fmla="*/ 279 h 470"/>
                <a:gd name="T54" fmla="*/ 377 w 404"/>
                <a:gd name="T55" fmla="*/ 243 h 470"/>
                <a:gd name="T56" fmla="*/ 345 w 404"/>
                <a:gd name="T57" fmla="*/ 219 h 470"/>
                <a:gd name="T58" fmla="*/ 347 w 404"/>
                <a:gd name="T59" fmla="*/ 245 h 470"/>
                <a:gd name="T60" fmla="*/ 383 w 404"/>
                <a:gd name="T61" fmla="*/ 239 h 470"/>
                <a:gd name="T62" fmla="*/ 367 w 404"/>
                <a:gd name="T63" fmla="*/ 129 h 470"/>
                <a:gd name="T64" fmla="*/ 182 w 404"/>
                <a:gd name="T65" fmla="*/ 233 h 470"/>
                <a:gd name="T66" fmla="*/ 175 w 404"/>
                <a:gd name="T67" fmla="*/ 239 h 470"/>
                <a:gd name="T68" fmla="*/ 170 w 404"/>
                <a:gd name="T69" fmla="*/ 234 h 470"/>
                <a:gd name="T70" fmla="*/ 187 w 404"/>
                <a:gd name="T71" fmla="*/ 282 h 470"/>
                <a:gd name="T72" fmla="*/ 174 w 404"/>
                <a:gd name="T73" fmla="*/ 239 h 470"/>
                <a:gd name="T74" fmla="*/ 273 w 404"/>
                <a:gd name="T75" fmla="*/ 38 h 470"/>
                <a:gd name="T76" fmla="*/ 262 w 404"/>
                <a:gd name="T77" fmla="*/ 38 h 470"/>
                <a:gd name="T78" fmla="*/ 273 w 404"/>
                <a:gd name="T79" fmla="*/ 38 h 470"/>
                <a:gd name="T80" fmla="*/ 282 w 404"/>
                <a:gd name="T81" fmla="*/ 26 h 470"/>
                <a:gd name="T82" fmla="*/ 288 w 404"/>
                <a:gd name="T83" fmla="*/ 20 h 470"/>
                <a:gd name="T84" fmla="*/ 258 w 404"/>
                <a:gd name="T85" fmla="*/ 56 h 470"/>
                <a:gd name="T86" fmla="*/ 254 w 404"/>
                <a:gd name="T87" fmla="*/ 52 h 470"/>
                <a:gd name="T88" fmla="*/ 98 w 404"/>
                <a:gd name="T89" fmla="*/ 6 h 470"/>
                <a:gd name="T90" fmla="*/ 87 w 404"/>
                <a:gd name="T91" fmla="*/ 6 h 470"/>
                <a:gd name="T92" fmla="*/ 98 w 404"/>
                <a:gd name="T93" fmla="*/ 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4" h="470">
                  <a:moveTo>
                    <a:pt x="159" y="338"/>
                  </a:moveTo>
                  <a:lnTo>
                    <a:pt x="159" y="338"/>
                  </a:lnTo>
                  <a:cubicBezTo>
                    <a:pt x="159" y="338"/>
                    <a:pt x="159" y="338"/>
                    <a:pt x="159" y="338"/>
                  </a:cubicBezTo>
                  <a:cubicBezTo>
                    <a:pt x="161" y="339"/>
                    <a:pt x="164" y="339"/>
                    <a:pt x="166" y="339"/>
                  </a:cubicBezTo>
                  <a:cubicBezTo>
                    <a:pt x="173" y="339"/>
                    <a:pt x="180" y="337"/>
                    <a:pt x="185" y="332"/>
                  </a:cubicBezTo>
                  <a:cubicBezTo>
                    <a:pt x="185" y="332"/>
                    <a:pt x="185" y="332"/>
                    <a:pt x="185" y="332"/>
                  </a:cubicBezTo>
                  <a:cubicBezTo>
                    <a:pt x="192" y="327"/>
                    <a:pt x="196" y="319"/>
                    <a:pt x="196" y="310"/>
                  </a:cubicBezTo>
                  <a:cubicBezTo>
                    <a:pt x="196" y="305"/>
                    <a:pt x="195" y="301"/>
                    <a:pt x="193" y="298"/>
                  </a:cubicBezTo>
                  <a:cubicBezTo>
                    <a:pt x="193" y="297"/>
                    <a:pt x="193" y="297"/>
                    <a:pt x="193" y="297"/>
                  </a:cubicBezTo>
                  <a:cubicBezTo>
                    <a:pt x="188" y="287"/>
                    <a:pt x="178" y="281"/>
                    <a:pt x="166" y="281"/>
                  </a:cubicBezTo>
                  <a:cubicBezTo>
                    <a:pt x="165" y="281"/>
                    <a:pt x="163" y="281"/>
                    <a:pt x="162" y="281"/>
                  </a:cubicBezTo>
                  <a:lnTo>
                    <a:pt x="161" y="281"/>
                  </a:lnTo>
                  <a:cubicBezTo>
                    <a:pt x="156" y="282"/>
                    <a:pt x="151" y="284"/>
                    <a:pt x="147" y="288"/>
                  </a:cubicBezTo>
                  <a:lnTo>
                    <a:pt x="147" y="288"/>
                  </a:lnTo>
                  <a:cubicBezTo>
                    <a:pt x="141" y="293"/>
                    <a:pt x="137" y="301"/>
                    <a:pt x="137" y="310"/>
                  </a:cubicBezTo>
                  <a:cubicBezTo>
                    <a:pt x="137" y="323"/>
                    <a:pt x="146" y="335"/>
                    <a:pt x="159" y="338"/>
                  </a:cubicBezTo>
                  <a:lnTo>
                    <a:pt x="159" y="338"/>
                  </a:lnTo>
                  <a:close/>
                  <a:moveTo>
                    <a:pt x="83" y="444"/>
                  </a:moveTo>
                  <a:lnTo>
                    <a:pt x="83" y="444"/>
                  </a:lnTo>
                  <a:cubicBezTo>
                    <a:pt x="91" y="441"/>
                    <a:pt x="99" y="438"/>
                    <a:pt x="106" y="433"/>
                  </a:cubicBezTo>
                  <a:cubicBezTo>
                    <a:pt x="106" y="433"/>
                    <a:pt x="106" y="433"/>
                    <a:pt x="107" y="433"/>
                  </a:cubicBezTo>
                  <a:cubicBezTo>
                    <a:pt x="113" y="429"/>
                    <a:pt x="119" y="424"/>
                    <a:pt x="124" y="419"/>
                  </a:cubicBezTo>
                  <a:cubicBezTo>
                    <a:pt x="124" y="419"/>
                    <a:pt x="124" y="419"/>
                    <a:pt x="124" y="419"/>
                  </a:cubicBezTo>
                  <a:cubicBezTo>
                    <a:pt x="149" y="394"/>
                    <a:pt x="156" y="361"/>
                    <a:pt x="155" y="343"/>
                  </a:cubicBezTo>
                  <a:cubicBezTo>
                    <a:pt x="150" y="341"/>
                    <a:pt x="144" y="338"/>
                    <a:pt x="140" y="333"/>
                  </a:cubicBezTo>
                  <a:cubicBezTo>
                    <a:pt x="143" y="366"/>
                    <a:pt x="133" y="405"/>
                    <a:pt x="86" y="429"/>
                  </a:cubicBezTo>
                  <a:cubicBezTo>
                    <a:pt x="85" y="429"/>
                    <a:pt x="85" y="429"/>
                    <a:pt x="84" y="429"/>
                  </a:cubicBezTo>
                  <a:cubicBezTo>
                    <a:pt x="84" y="429"/>
                    <a:pt x="83" y="429"/>
                    <a:pt x="83" y="429"/>
                  </a:cubicBezTo>
                  <a:cubicBezTo>
                    <a:pt x="75" y="426"/>
                    <a:pt x="66" y="422"/>
                    <a:pt x="59" y="417"/>
                  </a:cubicBezTo>
                  <a:cubicBezTo>
                    <a:pt x="58" y="416"/>
                    <a:pt x="58" y="416"/>
                    <a:pt x="57" y="416"/>
                  </a:cubicBezTo>
                  <a:cubicBezTo>
                    <a:pt x="51" y="411"/>
                    <a:pt x="45" y="405"/>
                    <a:pt x="41" y="398"/>
                  </a:cubicBezTo>
                  <a:cubicBezTo>
                    <a:pt x="41" y="397"/>
                    <a:pt x="41" y="397"/>
                    <a:pt x="40" y="397"/>
                  </a:cubicBezTo>
                  <a:cubicBezTo>
                    <a:pt x="31" y="381"/>
                    <a:pt x="33" y="361"/>
                    <a:pt x="59" y="345"/>
                  </a:cubicBezTo>
                  <a:cubicBezTo>
                    <a:pt x="58" y="341"/>
                    <a:pt x="56" y="337"/>
                    <a:pt x="54" y="333"/>
                  </a:cubicBezTo>
                  <a:cubicBezTo>
                    <a:pt x="0" y="370"/>
                    <a:pt x="22" y="416"/>
                    <a:pt x="83" y="444"/>
                  </a:cubicBezTo>
                  <a:lnTo>
                    <a:pt x="83" y="444"/>
                  </a:lnTo>
                  <a:close/>
                  <a:moveTo>
                    <a:pt x="108" y="438"/>
                  </a:moveTo>
                  <a:lnTo>
                    <a:pt x="108" y="438"/>
                  </a:lnTo>
                  <a:cubicBezTo>
                    <a:pt x="103" y="442"/>
                    <a:pt x="97" y="445"/>
                    <a:pt x="90" y="448"/>
                  </a:cubicBezTo>
                  <a:cubicBezTo>
                    <a:pt x="122" y="461"/>
                    <a:pt x="164" y="470"/>
                    <a:pt x="208" y="469"/>
                  </a:cubicBezTo>
                  <a:cubicBezTo>
                    <a:pt x="182" y="459"/>
                    <a:pt x="133" y="443"/>
                    <a:pt x="108" y="438"/>
                  </a:cubicBezTo>
                  <a:lnTo>
                    <a:pt x="108" y="438"/>
                  </a:lnTo>
                  <a:close/>
                  <a:moveTo>
                    <a:pt x="127" y="424"/>
                  </a:moveTo>
                  <a:lnTo>
                    <a:pt x="127" y="424"/>
                  </a:lnTo>
                  <a:cubicBezTo>
                    <a:pt x="123" y="428"/>
                    <a:pt x="119" y="431"/>
                    <a:pt x="115" y="434"/>
                  </a:cubicBezTo>
                  <a:cubicBezTo>
                    <a:pt x="146" y="441"/>
                    <a:pt x="202" y="459"/>
                    <a:pt x="222" y="468"/>
                  </a:cubicBezTo>
                  <a:cubicBezTo>
                    <a:pt x="234" y="468"/>
                    <a:pt x="246" y="466"/>
                    <a:pt x="258" y="464"/>
                  </a:cubicBezTo>
                  <a:cubicBezTo>
                    <a:pt x="224" y="453"/>
                    <a:pt x="157" y="432"/>
                    <a:pt x="127" y="424"/>
                  </a:cubicBezTo>
                  <a:lnTo>
                    <a:pt x="127" y="424"/>
                  </a:lnTo>
                  <a:close/>
                  <a:moveTo>
                    <a:pt x="161" y="344"/>
                  </a:moveTo>
                  <a:lnTo>
                    <a:pt x="161" y="344"/>
                  </a:lnTo>
                  <a:cubicBezTo>
                    <a:pt x="161" y="363"/>
                    <a:pt x="154" y="395"/>
                    <a:pt x="131" y="420"/>
                  </a:cubicBezTo>
                  <a:cubicBezTo>
                    <a:pt x="166" y="428"/>
                    <a:pt x="241" y="452"/>
                    <a:pt x="269" y="462"/>
                  </a:cubicBezTo>
                  <a:cubicBezTo>
                    <a:pt x="273" y="461"/>
                    <a:pt x="277" y="460"/>
                    <a:pt x="280" y="459"/>
                  </a:cubicBezTo>
                  <a:cubicBezTo>
                    <a:pt x="276" y="437"/>
                    <a:pt x="276" y="405"/>
                    <a:pt x="287" y="370"/>
                  </a:cubicBezTo>
                  <a:cubicBezTo>
                    <a:pt x="256" y="368"/>
                    <a:pt x="220" y="358"/>
                    <a:pt x="187" y="338"/>
                  </a:cubicBezTo>
                  <a:cubicBezTo>
                    <a:pt x="181" y="342"/>
                    <a:pt x="174" y="345"/>
                    <a:pt x="166" y="345"/>
                  </a:cubicBezTo>
                  <a:cubicBezTo>
                    <a:pt x="164" y="345"/>
                    <a:pt x="163" y="345"/>
                    <a:pt x="161" y="344"/>
                  </a:cubicBezTo>
                  <a:lnTo>
                    <a:pt x="161" y="344"/>
                  </a:lnTo>
                  <a:close/>
                  <a:moveTo>
                    <a:pt x="161" y="268"/>
                  </a:moveTo>
                  <a:lnTo>
                    <a:pt x="161" y="268"/>
                  </a:lnTo>
                  <a:cubicBezTo>
                    <a:pt x="161" y="271"/>
                    <a:pt x="162" y="273"/>
                    <a:pt x="163" y="275"/>
                  </a:cubicBezTo>
                  <a:cubicBezTo>
                    <a:pt x="164" y="275"/>
                    <a:pt x="165" y="275"/>
                    <a:pt x="166" y="275"/>
                  </a:cubicBezTo>
                  <a:cubicBezTo>
                    <a:pt x="172" y="275"/>
                    <a:pt x="177" y="276"/>
                    <a:pt x="182" y="279"/>
                  </a:cubicBezTo>
                  <a:cubicBezTo>
                    <a:pt x="185" y="263"/>
                    <a:pt x="170" y="257"/>
                    <a:pt x="161" y="268"/>
                  </a:cubicBezTo>
                  <a:lnTo>
                    <a:pt x="161" y="268"/>
                  </a:lnTo>
                  <a:close/>
                  <a:moveTo>
                    <a:pt x="181" y="240"/>
                  </a:moveTo>
                  <a:lnTo>
                    <a:pt x="181" y="240"/>
                  </a:lnTo>
                  <a:cubicBezTo>
                    <a:pt x="206" y="246"/>
                    <a:pt x="214" y="278"/>
                    <a:pt x="199" y="297"/>
                  </a:cubicBezTo>
                  <a:cubicBezTo>
                    <a:pt x="200" y="301"/>
                    <a:pt x="201" y="305"/>
                    <a:pt x="201" y="310"/>
                  </a:cubicBezTo>
                  <a:cubicBezTo>
                    <a:pt x="201" y="319"/>
                    <a:pt x="197" y="328"/>
                    <a:pt x="191" y="334"/>
                  </a:cubicBezTo>
                  <a:cubicBezTo>
                    <a:pt x="240" y="364"/>
                    <a:pt x="295" y="369"/>
                    <a:pt x="331" y="362"/>
                  </a:cubicBezTo>
                  <a:cubicBezTo>
                    <a:pt x="369" y="354"/>
                    <a:pt x="382" y="333"/>
                    <a:pt x="359" y="312"/>
                  </a:cubicBezTo>
                  <a:cubicBezTo>
                    <a:pt x="354" y="308"/>
                    <a:pt x="366" y="297"/>
                    <a:pt x="374" y="296"/>
                  </a:cubicBezTo>
                  <a:cubicBezTo>
                    <a:pt x="375" y="291"/>
                    <a:pt x="373" y="287"/>
                    <a:pt x="368" y="285"/>
                  </a:cubicBezTo>
                  <a:cubicBezTo>
                    <a:pt x="357" y="284"/>
                    <a:pt x="338" y="290"/>
                    <a:pt x="325" y="293"/>
                  </a:cubicBezTo>
                  <a:cubicBezTo>
                    <a:pt x="325" y="295"/>
                    <a:pt x="321" y="296"/>
                    <a:pt x="320" y="293"/>
                  </a:cubicBezTo>
                  <a:cubicBezTo>
                    <a:pt x="319" y="289"/>
                    <a:pt x="322" y="283"/>
                    <a:pt x="323" y="281"/>
                  </a:cubicBezTo>
                  <a:cubicBezTo>
                    <a:pt x="325" y="277"/>
                    <a:pt x="329" y="280"/>
                    <a:pt x="328" y="283"/>
                  </a:cubicBezTo>
                  <a:cubicBezTo>
                    <a:pt x="327" y="284"/>
                    <a:pt x="327" y="285"/>
                    <a:pt x="326" y="287"/>
                  </a:cubicBezTo>
                  <a:cubicBezTo>
                    <a:pt x="339" y="284"/>
                    <a:pt x="356" y="278"/>
                    <a:pt x="368" y="279"/>
                  </a:cubicBezTo>
                  <a:cubicBezTo>
                    <a:pt x="371" y="277"/>
                    <a:pt x="379" y="271"/>
                    <a:pt x="378" y="267"/>
                  </a:cubicBezTo>
                  <a:cubicBezTo>
                    <a:pt x="377" y="266"/>
                    <a:pt x="376" y="265"/>
                    <a:pt x="375" y="263"/>
                  </a:cubicBezTo>
                  <a:cubicBezTo>
                    <a:pt x="369" y="255"/>
                    <a:pt x="371" y="249"/>
                    <a:pt x="377" y="243"/>
                  </a:cubicBezTo>
                  <a:cubicBezTo>
                    <a:pt x="367" y="242"/>
                    <a:pt x="355" y="243"/>
                    <a:pt x="349" y="250"/>
                  </a:cubicBezTo>
                  <a:cubicBezTo>
                    <a:pt x="345" y="255"/>
                    <a:pt x="338" y="243"/>
                    <a:pt x="338" y="242"/>
                  </a:cubicBezTo>
                  <a:cubicBezTo>
                    <a:pt x="335" y="236"/>
                    <a:pt x="335" y="228"/>
                    <a:pt x="345" y="219"/>
                  </a:cubicBezTo>
                  <a:cubicBezTo>
                    <a:pt x="347" y="216"/>
                    <a:pt x="351" y="221"/>
                    <a:pt x="349" y="223"/>
                  </a:cubicBezTo>
                  <a:cubicBezTo>
                    <a:pt x="341" y="230"/>
                    <a:pt x="339" y="237"/>
                    <a:pt x="346" y="244"/>
                  </a:cubicBezTo>
                  <a:lnTo>
                    <a:pt x="347" y="245"/>
                  </a:lnTo>
                  <a:cubicBezTo>
                    <a:pt x="357" y="237"/>
                    <a:pt x="371" y="236"/>
                    <a:pt x="383" y="239"/>
                  </a:cubicBezTo>
                  <a:lnTo>
                    <a:pt x="383" y="239"/>
                  </a:lnTo>
                  <a:lnTo>
                    <a:pt x="383" y="239"/>
                  </a:lnTo>
                  <a:cubicBezTo>
                    <a:pt x="404" y="237"/>
                    <a:pt x="403" y="229"/>
                    <a:pt x="397" y="213"/>
                  </a:cubicBezTo>
                  <a:cubicBezTo>
                    <a:pt x="395" y="207"/>
                    <a:pt x="392" y="200"/>
                    <a:pt x="389" y="191"/>
                  </a:cubicBezTo>
                  <a:cubicBezTo>
                    <a:pt x="384" y="180"/>
                    <a:pt x="376" y="155"/>
                    <a:pt x="367" y="129"/>
                  </a:cubicBezTo>
                  <a:cubicBezTo>
                    <a:pt x="343" y="119"/>
                    <a:pt x="308" y="125"/>
                    <a:pt x="282" y="137"/>
                  </a:cubicBezTo>
                  <a:cubicBezTo>
                    <a:pt x="275" y="147"/>
                    <a:pt x="266" y="156"/>
                    <a:pt x="252" y="165"/>
                  </a:cubicBezTo>
                  <a:cubicBezTo>
                    <a:pt x="246" y="202"/>
                    <a:pt x="216" y="229"/>
                    <a:pt x="182" y="233"/>
                  </a:cubicBezTo>
                  <a:lnTo>
                    <a:pt x="181" y="240"/>
                  </a:lnTo>
                  <a:lnTo>
                    <a:pt x="181" y="240"/>
                  </a:lnTo>
                  <a:close/>
                  <a:moveTo>
                    <a:pt x="175" y="239"/>
                  </a:moveTo>
                  <a:lnTo>
                    <a:pt x="175" y="239"/>
                  </a:lnTo>
                  <a:lnTo>
                    <a:pt x="176" y="234"/>
                  </a:lnTo>
                  <a:cubicBezTo>
                    <a:pt x="174" y="234"/>
                    <a:pt x="172" y="234"/>
                    <a:pt x="170" y="234"/>
                  </a:cubicBezTo>
                  <a:cubicBezTo>
                    <a:pt x="166" y="239"/>
                    <a:pt x="162" y="244"/>
                    <a:pt x="158" y="249"/>
                  </a:cubicBezTo>
                  <a:cubicBezTo>
                    <a:pt x="158" y="253"/>
                    <a:pt x="158" y="258"/>
                    <a:pt x="159" y="261"/>
                  </a:cubicBezTo>
                  <a:cubicBezTo>
                    <a:pt x="171" y="252"/>
                    <a:pt x="194" y="258"/>
                    <a:pt x="187" y="282"/>
                  </a:cubicBezTo>
                  <a:cubicBezTo>
                    <a:pt x="190" y="284"/>
                    <a:pt x="193" y="287"/>
                    <a:pt x="196" y="291"/>
                  </a:cubicBezTo>
                  <a:cubicBezTo>
                    <a:pt x="208" y="274"/>
                    <a:pt x="198" y="245"/>
                    <a:pt x="173" y="245"/>
                  </a:cubicBezTo>
                  <a:cubicBezTo>
                    <a:pt x="170" y="244"/>
                    <a:pt x="170" y="239"/>
                    <a:pt x="174" y="239"/>
                  </a:cubicBezTo>
                  <a:cubicBezTo>
                    <a:pt x="174" y="239"/>
                    <a:pt x="175" y="239"/>
                    <a:pt x="175" y="239"/>
                  </a:cubicBezTo>
                  <a:lnTo>
                    <a:pt x="175" y="239"/>
                  </a:lnTo>
                  <a:close/>
                  <a:moveTo>
                    <a:pt x="273" y="38"/>
                  </a:moveTo>
                  <a:lnTo>
                    <a:pt x="273" y="38"/>
                  </a:lnTo>
                  <a:cubicBezTo>
                    <a:pt x="273" y="41"/>
                    <a:pt x="270" y="43"/>
                    <a:pt x="268" y="43"/>
                  </a:cubicBezTo>
                  <a:cubicBezTo>
                    <a:pt x="265" y="43"/>
                    <a:pt x="262" y="41"/>
                    <a:pt x="262" y="38"/>
                  </a:cubicBezTo>
                  <a:cubicBezTo>
                    <a:pt x="262" y="35"/>
                    <a:pt x="265" y="33"/>
                    <a:pt x="268" y="33"/>
                  </a:cubicBezTo>
                  <a:cubicBezTo>
                    <a:pt x="270" y="33"/>
                    <a:pt x="273" y="35"/>
                    <a:pt x="273" y="38"/>
                  </a:cubicBezTo>
                  <a:lnTo>
                    <a:pt x="273" y="38"/>
                  </a:lnTo>
                  <a:close/>
                  <a:moveTo>
                    <a:pt x="288" y="20"/>
                  </a:moveTo>
                  <a:lnTo>
                    <a:pt x="288" y="20"/>
                  </a:lnTo>
                  <a:cubicBezTo>
                    <a:pt x="288" y="24"/>
                    <a:pt x="285" y="26"/>
                    <a:pt x="282" y="26"/>
                  </a:cubicBezTo>
                  <a:cubicBezTo>
                    <a:pt x="279" y="26"/>
                    <a:pt x="276" y="24"/>
                    <a:pt x="276" y="20"/>
                  </a:cubicBezTo>
                  <a:cubicBezTo>
                    <a:pt x="276" y="17"/>
                    <a:pt x="279" y="15"/>
                    <a:pt x="282" y="15"/>
                  </a:cubicBezTo>
                  <a:cubicBezTo>
                    <a:pt x="285" y="15"/>
                    <a:pt x="288" y="17"/>
                    <a:pt x="288" y="20"/>
                  </a:cubicBezTo>
                  <a:lnTo>
                    <a:pt x="288" y="20"/>
                  </a:lnTo>
                  <a:close/>
                  <a:moveTo>
                    <a:pt x="258" y="56"/>
                  </a:moveTo>
                  <a:lnTo>
                    <a:pt x="258" y="56"/>
                  </a:lnTo>
                  <a:cubicBezTo>
                    <a:pt x="258" y="59"/>
                    <a:pt x="256" y="61"/>
                    <a:pt x="254" y="61"/>
                  </a:cubicBezTo>
                  <a:cubicBezTo>
                    <a:pt x="251" y="61"/>
                    <a:pt x="249" y="59"/>
                    <a:pt x="249" y="56"/>
                  </a:cubicBezTo>
                  <a:cubicBezTo>
                    <a:pt x="249" y="54"/>
                    <a:pt x="251" y="52"/>
                    <a:pt x="254" y="52"/>
                  </a:cubicBezTo>
                  <a:cubicBezTo>
                    <a:pt x="256" y="52"/>
                    <a:pt x="258" y="54"/>
                    <a:pt x="258" y="56"/>
                  </a:cubicBezTo>
                  <a:lnTo>
                    <a:pt x="258" y="56"/>
                  </a:lnTo>
                  <a:close/>
                  <a:moveTo>
                    <a:pt x="98" y="6"/>
                  </a:moveTo>
                  <a:lnTo>
                    <a:pt x="98" y="6"/>
                  </a:lnTo>
                  <a:cubicBezTo>
                    <a:pt x="98" y="9"/>
                    <a:pt x="95" y="12"/>
                    <a:pt x="92" y="12"/>
                  </a:cubicBezTo>
                  <a:cubicBezTo>
                    <a:pt x="89" y="12"/>
                    <a:pt x="87" y="9"/>
                    <a:pt x="87" y="6"/>
                  </a:cubicBezTo>
                  <a:cubicBezTo>
                    <a:pt x="87" y="3"/>
                    <a:pt x="89" y="0"/>
                    <a:pt x="92" y="0"/>
                  </a:cubicBezTo>
                  <a:cubicBezTo>
                    <a:pt x="95" y="0"/>
                    <a:pt x="98" y="3"/>
                    <a:pt x="98" y="6"/>
                  </a:cubicBezTo>
                  <a:lnTo>
                    <a:pt x="98" y="6"/>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7" name="Freeform 13">
              <a:extLst>
                <a:ext uri="{FF2B5EF4-FFF2-40B4-BE49-F238E27FC236}">
                  <a16:creationId xmlns:a16="http://schemas.microsoft.com/office/drawing/2014/main" id="{4638EAF1-DC81-698A-E2F9-ED824E3D31DD}"/>
                </a:ext>
              </a:extLst>
            </p:cNvPr>
            <p:cNvSpPr>
              <a:spLocks noEditPoints="1"/>
            </p:cNvSpPr>
            <p:nvPr userDrawn="1"/>
          </p:nvSpPr>
          <p:spPr bwMode="auto">
            <a:xfrm>
              <a:off x="7816850" y="631825"/>
              <a:ext cx="188913" cy="146050"/>
            </a:xfrm>
            <a:custGeom>
              <a:avLst/>
              <a:gdLst>
                <a:gd name="T0" fmla="*/ 15 w 232"/>
                <a:gd name="T1" fmla="*/ 172 h 178"/>
                <a:gd name="T2" fmla="*/ 15 w 232"/>
                <a:gd name="T3" fmla="*/ 172 h 178"/>
                <a:gd name="T4" fmla="*/ 25 w 232"/>
                <a:gd name="T5" fmla="*/ 162 h 178"/>
                <a:gd name="T6" fmla="*/ 15 w 232"/>
                <a:gd name="T7" fmla="*/ 152 h 178"/>
                <a:gd name="T8" fmla="*/ 5 w 232"/>
                <a:gd name="T9" fmla="*/ 162 h 178"/>
                <a:gd name="T10" fmla="*/ 15 w 232"/>
                <a:gd name="T11" fmla="*/ 172 h 178"/>
                <a:gd name="T12" fmla="*/ 15 w 232"/>
                <a:gd name="T13" fmla="*/ 172 h 178"/>
                <a:gd name="T14" fmla="*/ 15 w 232"/>
                <a:gd name="T15" fmla="*/ 178 h 178"/>
                <a:gd name="T16" fmla="*/ 15 w 232"/>
                <a:gd name="T17" fmla="*/ 178 h 178"/>
                <a:gd name="T18" fmla="*/ 0 w 232"/>
                <a:gd name="T19" fmla="*/ 162 h 178"/>
                <a:gd name="T20" fmla="*/ 15 w 232"/>
                <a:gd name="T21" fmla="*/ 146 h 178"/>
                <a:gd name="T22" fmla="*/ 31 w 232"/>
                <a:gd name="T23" fmla="*/ 162 h 178"/>
                <a:gd name="T24" fmla="*/ 15 w 232"/>
                <a:gd name="T25" fmla="*/ 178 h 178"/>
                <a:gd name="T26" fmla="*/ 15 w 232"/>
                <a:gd name="T27" fmla="*/ 178 h 178"/>
                <a:gd name="T28" fmla="*/ 232 w 232"/>
                <a:gd name="T29" fmla="*/ 91 h 178"/>
                <a:gd name="T30" fmla="*/ 232 w 232"/>
                <a:gd name="T31" fmla="*/ 91 h 178"/>
                <a:gd name="T32" fmla="*/ 232 w 232"/>
                <a:gd name="T33" fmla="*/ 91 h 178"/>
                <a:gd name="T34" fmla="*/ 232 w 232"/>
                <a:gd name="T35" fmla="*/ 91 h 178"/>
                <a:gd name="T36" fmla="*/ 232 w 232"/>
                <a:gd name="T37" fmla="*/ 91 h 178"/>
                <a:gd name="T38" fmla="*/ 232 w 232"/>
                <a:gd name="T39" fmla="*/ 91 h 178"/>
                <a:gd name="T40" fmla="*/ 149 w 232"/>
                <a:gd name="T41" fmla="*/ 27 h 178"/>
                <a:gd name="T42" fmla="*/ 149 w 232"/>
                <a:gd name="T43" fmla="*/ 27 h 178"/>
                <a:gd name="T44" fmla="*/ 147 w 232"/>
                <a:gd name="T45" fmla="*/ 11 h 178"/>
                <a:gd name="T46" fmla="*/ 124 w 232"/>
                <a:gd name="T47" fmla="*/ 23 h 178"/>
                <a:gd name="T48" fmla="*/ 135 w 232"/>
                <a:gd name="T49" fmla="*/ 26 h 178"/>
                <a:gd name="T50" fmla="*/ 149 w 232"/>
                <a:gd name="T51" fmla="*/ 27 h 178"/>
                <a:gd name="T52" fmla="*/ 149 w 232"/>
                <a:gd name="T53" fmla="*/ 27 h 178"/>
                <a:gd name="T54" fmla="*/ 153 w 232"/>
                <a:gd name="T55" fmla="*/ 9 h 178"/>
                <a:gd name="T56" fmla="*/ 153 w 232"/>
                <a:gd name="T57" fmla="*/ 9 h 178"/>
                <a:gd name="T58" fmla="*/ 155 w 232"/>
                <a:gd name="T59" fmla="*/ 28 h 178"/>
                <a:gd name="T60" fmla="*/ 166 w 232"/>
                <a:gd name="T61" fmla="*/ 27 h 178"/>
                <a:gd name="T62" fmla="*/ 163 w 232"/>
                <a:gd name="T63" fmla="*/ 17 h 178"/>
                <a:gd name="T64" fmla="*/ 164 w 232"/>
                <a:gd name="T65" fmla="*/ 7 h 178"/>
                <a:gd name="T66" fmla="*/ 153 w 232"/>
                <a:gd name="T67" fmla="*/ 9 h 178"/>
                <a:gd name="T68" fmla="*/ 153 w 232"/>
                <a:gd name="T69" fmla="*/ 9 h 178"/>
                <a:gd name="T70" fmla="*/ 177 w 232"/>
                <a:gd name="T71" fmla="*/ 1 h 178"/>
                <a:gd name="T72" fmla="*/ 177 w 232"/>
                <a:gd name="T73" fmla="*/ 1 h 178"/>
                <a:gd name="T74" fmla="*/ 187 w 232"/>
                <a:gd name="T75" fmla="*/ 1 h 178"/>
                <a:gd name="T76" fmla="*/ 190 w 232"/>
                <a:gd name="T77" fmla="*/ 4 h 178"/>
                <a:gd name="T78" fmla="*/ 182 w 232"/>
                <a:gd name="T79" fmla="*/ 10 h 178"/>
                <a:gd name="T80" fmla="*/ 183 w 232"/>
                <a:gd name="T81" fmla="*/ 15 h 178"/>
                <a:gd name="T82" fmla="*/ 175 w 232"/>
                <a:gd name="T83" fmla="*/ 32 h 178"/>
                <a:gd name="T84" fmla="*/ 175 w 232"/>
                <a:gd name="T85" fmla="*/ 32 h 178"/>
                <a:gd name="T86" fmla="*/ 154 w 232"/>
                <a:gd name="T87" fmla="*/ 33 h 178"/>
                <a:gd name="T88" fmla="*/ 152 w 232"/>
                <a:gd name="T89" fmla="*/ 33 h 178"/>
                <a:gd name="T90" fmla="*/ 119 w 232"/>
                <a:gd name="T91" fmla="*/ 27 h 178"/>
                <a:gd name="T92" fmla="*/ 119 w 232"/>
                <a:gd name="T93" fmla="*/ 27 h 178"/>
                <a:gd name="T94" fmla="*/ 114 w 232"/>
                <a:gd name="T95" fmla="*/ 24 h 178"/>
                <a:gd name="T96" fmla="*/ 116 w 232"/>
                <a:gd name="T97" fmla="*/ 22 h 178"/>
                <a:gd name="T98" fmla="*/ 117 w 232"/>
                <a:gd name="T99" fmla="*/ 21 h 178"/>
                <a:gd name="T100" fmla="*/ 177 w 232"/>
                <a:gd name="T101" fmla="*/ 1 h 178"/>
                <a:gd name="T102" fmla="*/ 177 w 232"/>
                <a:gd name="T103" fmla="*/ 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2" h="178">
                  <a:moveTo>
                    <a:pt x="15" y="172"/>
                  </a:moveTo>
                  <a:lnTo>
                    <a:pt x="15" y="172"/>
                  </a:lnTo>
                  <a:cubicBezTo>
                    <a:pt x="21" y="172"/>
                    <a:pt x="25" y="167"/>
                    <a:pt x="25" y="162"/>
                  </a:cubicBezTo>
                  <a:cubicBezTo>
                    <a:pt x="25" y="156"/>
                    <a:pt x="21" y="152"/>
                    <a:pt x="15" y="152"/>
                  </a:cubicBezTo>
                  <a:cubicBezTo>
                    <a:pt x="10" y="152"/>
                    <a:pt x="5" y="156"/>
                    <a:pt x="5" y="162"/>
                  </a:cubicBezTo>
                  <a:cubicBezTo>
                    <a:pt x="5" y="167"/>
                    <a:pt x="10" y="172"/>
                    <a:pt x="15" y="172"/>
                  </a:cubicBezTo>
                  <a:lnTo>
                    <a:pt x="15" y="172"/>
                  </a:lnTo>
                  <a:close/>
                  <a:moveTo>
                    <a:pt x="15" y="178"/>
                  </a:moveTo>
                  <a:lnTo>
                    <a:pt x="15" y="178"/>
                  </a:lnTo>
                  <a:cubicBezTo>
                    <a:pt x="7" y="178"/>
                    <a:pt x="0" y="170"/>
                    <a:pt x="0" y="162"/>
                  </a:cubicBezTo>
                  <a:cubicBezTo>
                    <a:pt x="0" y="153"/>
                    <a:pt x="7" y="146"/>
                    <a:pt x="15" y="146"/>
                  </a:cubicBezTo>
                  <a:cubicBezTo>
                    <a:pt x="24" y="146"/>
                    <a:pt x="31" y="153"/>
                    <a:pt x="31" y="162"/>
                  </a:cubicBezTo>
                  <a:cubicBezTo>
                    <a:pt x="31" y="170"/>
                    <a:pt x="24" y="178"/>
                    <a:pt x="15" y="178"/>
                  </a:cubicBezTo>
                  <a:lnTo>
                    <a:pt x="15" y="178"/>
                  </a:lnTo>
                  <a:close/>
                  <a:moveTo>
                    <a:pt x="232" y="91"/>
                  </a:moveTo>
                  <a:lnTo>
                    <a:pt x="232" y="91"/>
                  </a:lnTo>
                  <a:cubicBezTo>
                    <a:pt x="232" y="91"/>
                    <a:pt x="232" y="91"/>
                    <a:pt x="232" y="91"/>
                  </a:cubicBezTo>
                  <a:lnTo>
                    <a:pt x="232" y="91"/>
                  </a:lnTo>
                  <a:lnTo>
                    <a:pt x="232" y="91"/>
                  </a:lnTo>
                  <a:lnTo>
                    <a:pt x="232" y="91"/>
                  </a:lnTo>
                  <a:close/>
                  <a:moveTo>
                    <a:pt x="149" y="27"/>
                  </a:moveTo>
                  <a:lnTo>
                    <a:pt x="149" y="27"/>
                  </a:lnTo>
                  <a:cubicBezTo>
                    <a:pt x="147" y="23"/>
                    <a:pt x="147" y="17"/>
                    <a:pt x="147" y="11"/>
                  </a:cubicBezTo>
                  <a:cubicBezTo>
                    <a:pt x="139" y="13"/>
                    <a:pt x="131" y="17"/>
                    <a:pt x="124" y="23"/>
                  </a:cubicBezTo>
                  <a:cubicBezTo>
                    <a:pt x="126" y="23"/>
                    <a:pt x="130" y="25"/>
                    <a:pt x="135" y="26"/>
                  </a:cubicBezTo>
                  <a:cubicBezTo>
                    <a:pt x="139" y="26"/>
                    <a:pt x="144" y="27"/>
                    <a:pt x="149" y="27"/>
                  </a:cubicBezTo>
                  <a:lnTo>
                    <a:pt x="149" y="27"/>
                  </a:lnTo>
                  <a:close/>
                  <a:moveTo>
                    <a:pt x="153" y="9"/>
                  </a:moveTo>
                  <a:lnTo>
                    <a:pt x="153" y="9"/>
                  </a:lnTo>
                  <a:cubicBezTo>
                    <a:pt x="152" y="17"/>
                    <a:pt x="153" y="23"/>
                    <a:pt x="155" y="28"/>
                  </a:cubicBezTo>
                  <a:cubicBezTo>
                    <a:pt x="159" y="28"/>
                    <a:pt x="162" y="27"/>
                    <a:pt x="166" y="27"/>
                  </a:cubicBezTo>
                  <a:cubicBezTo>
                    <a:pt x="164" y="25"/>
                    <a:pt x="163" y="21"/>
                    <a:pt x="163" y="17"/>
                  </a:cubicBezTo>
                  <a:cubicBezTo>
                    <a:pt x="163" y="14"/>
                    <a:pt x="163" y="10"/>
                    <a:pt x="164" y="7"/>
                  </a:cubicBezTo>
                  <a:cubicBezTo>
                    <a:pt x="161" y="8"/>
                    <a:pt x="157" y="8"/>
                    <a:pt x="153" y="9"/>
                  </a:cubicBezTo>
                  <a:lnTo>
                    <a:pt x="153" y="9"/>
                  </a:lnTo>
                  <a:close/>
                  <a:moveTo>
                    <a:pt x="177" y="1"/>
                  </a:moveTo>
                  <a:lnTo>
                    <a:pt x="177" y="1"/>
                  </a:lnTo>
                  <a:cubicBezTo>
                    <a:pt x="180" y="1"/>
                    <a:pt x="184" y="0"/>
                    <a:pt x="187" y="1"/>
                  </a:cubicBezTo>
                  <a:cubicBezTo>
                    <a:pt x="189" y="1"/>
                    <a:pt x="190" y="3"/>
                    <a:pt x="190" y="4"/>
                  </a:cubicBezTo>
                  <a:cubicBezTo>
                    <a:pt x="190" y="7"/>
                    <a:pt x="185" y="9"/>
                    <a:pt x="182" y="10"/>
                  </a:cubicBezTo>
                  <a:cubicBezTo>
                    <a:pt x="182" y="12"/>
                    <a:pt x="183" y="14"/>
                    <a:pt x="183" y="15"/>
                  </a:cubicBezTo>
                  <a:cubicBezTo>
                    <a:pt x="184" y="23"/>
                    <a:pt x="180" y="30"/>
                    <a:pt x="175" y="32"/>
                  </a:cubicBezTo>
                  <a:cubicBezTo>
                    <a:pt x="175" y="32"/>
                    <a:pt x="175" y="32"/>
                    <a:pt x="175" y="32"/>
                  </a:cubicBezTo>
                  <a:cubicBezTo>
                    <a:pt x="168" y="33"/>
                    <a:pt x="161" y="33"/>
                    <a:pt x="154" y="33"/>
                  </a:cubicBezTo>
                  <a:cubicBezTo>
                    <a:pt x="153" y="33"/>
                    <a:pt x="153" y="33"/>
                    <a:pt x="152" y="33"/>
                  </a:cubicBezTo>
                  <a:cubicBezTo>
                    <a:pt x="141" y="33"/>
                    <a:pt x="129" y="31"/>
                    <a:pt x="119" y="27"/>
                  </a:cubicBezTo>
                  <a:cubicBezTo>
                    <a:pt x="119" y="27"/>
                    <a:pt x="119" y="27"/>
                    <a:pt x="119" y="27"/>
                  </a:cubicBezTo>
                  <a:cubicBezTo>
                    <a:pt x="116" y="30"/>
                    <a:pt x="112" y="27"/>
                    <a:pt x="114" y="24"/>
                  </a:cubicBezTo>
                  <a:cubicBezTo>
                    <a:pt x="114" y="24"/>
                    <a:pt x="115" y="23"/>
                    <a:pt x="116" y="22"/>
                  </a:cubicBezTo>
                  <a:cubicBezTo>
                    <a:pt x="116" y="22"/>
                    <a:pt x="117" y="21"/>
                    <a:pt x="117" y="21"/>
                  </a:cubicBezTo>
                  <a:cubicBezTo>
                    <a:pt x="123" y="15"/>
                    <a:pt x="142" y="1"/>
                    <a:pt x="177" y="1"/>
                  </a:cubicBezTo>
                  <a:lnTo>
                    <a:pt x="177" y="1"/>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8" name="Freeform 14">
              <a:extLst>
                <a:ext uri="{FF2B5EF4-FFF2-40B4-BE49-F238E27FC236}">
                  <a16:creationId xmlns:a16="http://schemas.microsoft.com/office/drawing/2014/main" id="{7FD520B6-32AC-A196-05E4-28829C4F09CE}"/>
                </a:ext>
              </a:extLst>
            </p:cNvPr>
            <p:cNvSpPr>
              <a:spLocks noEditPoints="1"/>
            </p:cNvSpPr>
            <p:nvPr userDrawn="1"/>
          </p:nvSpPr>
          <p:spPr bwMode="auto">
            <a:xfrm>
              <a:off x="8123238" y="455613"/>
              <a:ext cx="800100" cy="385762"/>
            </a:xfrm>
            <a:custGeom>
              <a:avLst/>
              <a:gdLst>
                <a:gd name="T0" fmla="*/ 44 w 986"/>
                <a:gd name="T1" fmla="*/ 12 h 469"/>
                <a:gd name="T2" fmla="*/ 100 w 986"/>
                <a:gd name="T3" fmla="*/ 110 h 469"/>
                <a:gd name="T4" fmla="*/ 112 w 986"/>
                <a:gd name="T5" fmla="*/ 49 h 469"/>
                <a:gd name="T6" fmla="*/ 238 w 986"/>
                <a:gd name="T7" fmla="*/ 9 h 469"/>
                <a:gd name="T8" fmla="*/ 265 w 986"/>
                <a:gd name="T9" fmla="*/ 94 h 469"/>
                <a:gd name="T10" fmla="*/ 297 w 986"/>
                <a:gd name="T11" fmla="*/ 110 h 469"/>
                <a:gd name="T12" fmla="*/ 368 w 986"/>
                <a:gd name="T13" fmla="*/ 2 h 469"/>
                <a:gd name="T14" fmla="*/ 431 w 986"/>
                <a:gd name="T15" fmla="*/ 0 h 469"/>
                <a:gd name="T16" fmla="*/ 506 w 986"/>
                <a:gd name="T17" fmla="*/ 2 h 469"/>
                <a:gd name="T18" fmla="*/ 562 w 986"/>
                <a:gd name="T19" fmla="*/ 110 h 469"/>
                <a:gd name="T20" fmla="*/ 595 w 986"/>
                <a:gd name="T21" fmla="*/ 104 h 469"/>
                <a:gd name="T22" fmla="*/ 653 w 986"/>
                <a:gd name="T23" fmla="*/ 16 h 469"/>
                <a:gd name="T24" fmla="*/ 623 w 986"/>
                <a:gd name="T25" fmla="*/ 103 h 469"/>
                <a:gd name="T26" fmla="*/ 741 w 986"/>
                <a:gd name="T27" fmla="*/ 112 h 469"/>
                <a:gd name="T28" fmla="*/ 805 w 986"/>
                <a:gd name="T29" fmla="*/ 2 h 469"/>
                <a:gd name="T30" fmla="*/ 887 w 986"/>
                <a:gd name="T31" fmla="*/ 110 h 469"/>
                <a:gd name="T32" fmla="*/ 805 w 986"/>
                <a:gd name="T33" fmla="*/ 2 h 469"/>
                <a:gd name="T34" fmla="*/ 938 w 986"/>
                <a:gd name="T35" fmla="*/ 59 h 469"/>
                <a:gd name="T36" fmla="*/ 926 w 986"/>
                <a:gd name="T37" fmla="*/ 2 h 469"/>
                <a:gd name="T38" fmla="*/ 54 w 986"/>
                <a:gd name="T39" fmla="*/ 281 h 469"/>
                <a:gd name="T40" fmla="*/ 96 w 986"/>
                <a:gd name="T41" fmla="*/ 251 h 469"/>
                <a:gd name="T42" fmla="*/ 205 w 986"/>
                <a:gd name="T43" fmla="*/ 291 h 469"/>
                <a:gd name="T44" fmla="*/ 256 w 986"/>
                <a:gd name="T45" fmla="*/ 288 h 469"/>
                <a:gd name="T46" fmla="*/ 303 w 986"/>
                <a:gd name="T47" fmla="*/ 179 h 469"/>
                <a:gd name="T48" fmla="*/ 303 w 986"/>
                <a:gd name="T49" fmla="*/ 179 h 469"/>
                <a:gd name="T50" fmla="*/ 421 w 986"/>
                <a:gd name="T51" fmla="*/ 278 h 469"/>
                <a:gd name="T52" fmla="*/ 467 w 986"/>
                <a:gd name="T53" fmla="*/ 180 h 469"/>
                <a:gd name="T54" fmla="*/ 525 w 986"/>
                <a:gd name="T55" fmla="*/ 190 h 469"/>
                <a:gd name="T56" fmla="*/ 495 w 986"/>
                <a:gd name="T57" fmla="*/ 288 h 469"/>
                <a:gd name="T58" fmla="*/ 575 w 986"/>
                <a:gd name="T59" fmla="*/ 285 h 469"/>
                <a:gd name="T60" fmla="*/ 618 w 986"/>
                <a:gd name="T61" fmla="*/ 282 h 469"/>
                <a:gd name="T62" fmla="*/ 620 w 986"/>
                <a:gd name="T63" fmla="*/ 227 h 469"/>
                <a:gd name="T64" fmla="*/ 625 w 986"/>
                <a:gd name="T65" fmla="*/ 241 h 469"/>
                <a:gd name="T66" fmla="*/ 697 w 986"/>
                <a:gd name="T67" fmla="*/ 180 h 469"/>
                <a:gd name="T68" fmla="*/ 752 w 986"/>
                <a:gd name="T69" fmla="*/ 288 h 469"/>
                <a:gd name="T70" fmla="*/ 851 w 986"/>
                <a:gd name="T71" fmla="*/ 191 h 469"/>
                <a:gd name="T72" fmla="*/ 900 w 986"/>
                <a:gd name="T73" fmla="*/ 287 h 469"/>
                <a:gd name="T74" fmla="*/ 888 w 986"/>
                <a:gd name="T75" fmla="*/ 291 h 469"/>
                <a:gd name="T76" fmla="*/ 871 w 986"/>
                <a:gd name="T77" fmla="*/ 174 h 469"/>
                <a:gd name="T78" fmla="*/ 820 w 986"/>
                <a:gd name="T79" fmla="*/ 188 h 469"/>
                <a:gd name="T80" fmla="*/ 954 w 986"/>
                <a:gd name="T81" fmla="*/ 190 h 469"/>
                <a:gd name="T82" fmla="*/ 25 w 986"/>
                <a:gd name="T83" fmla="*/ 457 h 469"/>
                <a:gd name="T84" fmla="*/ 46 w 986"/>
                <a:gd name="T85" fmla="*/ 359 h 469"/>
                <a:gd name="T86" fmla="*/ 171 w 986"/>
                <a:gd name="T87" fmla="*/ 369 h 469"/>
                <a:gd name="T88" fmla="*/ 220 w 986"/>
                <a:gd name="T89" fmla="*/ 465 h 469"/>
                <a:gd name="T90" fmla="*/ 208 w 986"/>
                <a:gd name="T91" fmla="*/ 469 h 469"/>
                <a:gd name="T92" fmla="*/ 278 w 986"/>
                <a:gd name="T93" fmla="*/ 368 h 469"/>
                <a:gd name="T94" fmla="*/ 249 w 986"/>
                <a:gd name="T95" fmla="*/ 467 h 469"/>
                <a:gd name="T96" fmla="*/ 328 w 986"/>
                <a:gd name="T97" fmla="*/ 463 h 469"/>
                <a:gd name="T98" fmla="*/ 394 w 986"/>
                <a:gd name="T99" fmla="*/ 359 h 469"/>
                <a:gd name="T100" fmla="*/ 429 w 986"/>
                <a:gd name="T101" fmla="*/ 466 h 469"/>
                <a:gd name="T102" fmla="*/ 394 w 986"/>
                <a:gd name="T103" fmla="*/ 359 h 469"/>
                <a:gd name="T104" fmla="*/ 579 w 986"/>
                <a:gd name="T105" fmla="*/ 438 h 469"/>
                <a:gd name="T106" fmla="*/ 551 w 986"/>
                <a:gd name="T107" fmla="*/ 357 h 469"/>
                <a:gd name="T108" fmla="*/ 599 w 986"/>
                <a:gd name="T109" fmla="*/ 359 h 469"/>
                <a:gd name="T110" fmla="*/ 675 w 986"/>
                <a:gd name="T111" fmla="*/ 359 h 469"/>
                <a:gd name="T112" fmla="*/ 731 w 986"/>
                <a:gd name="T113" fmla="*/ 370 h 469"/>
                <a:gd name="T114" fmla="*/ 693 w 986"/>
                <a:gd name="T115" fmla="*/ 469 h 469"/>
                <a:gd name="T116" fmla="*/ 832 w 986"/>
                <a:gd name="T117" fmla="*/ 457 h 469"/>
                <a:gd name="T118" fmla="*/ 837 w 986"/>
                <a:gd name="T119" fmla="*/ 359 h 469"/>
                <a:gd name="T120" fmla="*/ 837 w 986"/>
                <a:gd name="T121" fmla="*/ 359 h 469"/>
                <a:gd name="T122" fmla="*/ 954 w 986"/>
                <a:gd name="T123" fmla="*/ 3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6" h="469">
                  <a:moveTo>
                    <a:pt x="0" y="2"/>
                  </a:moveTo>
                  <a:lnTo>
                    <a:pt x="0" y="2"/>
                  </a:lnTo>
                  <a:lnTo>
                    <a:pt x="0" y="12"/>
                  </a:lnTo>
                  <a:lnTo>
                    <a:pt x="32" y="12"/>
                  </a:lnTo>
                  <a:lnTo>
                    <a:pt x="32" y="110"/>
                  </a:lnTo>
                  <a:lnTo>
                    <a:pt x="44" y="110"/>
                  </a:lnTo>
                  <a:lnTo>
                    <a:pt x="44" y="12"/>
                  </a:lnTo>
                  <a:lnTo>
                    <a:pt x="76" y="12"/>
                  </a:lnTo>
                  <a:lnTo>
                    <a:pt x="76" y="2"/>
                  </a:lnTo>
                  <a:lnTo>
                    <a:pt x="0" y="2"/>
                  </a:lnTo>
                  <a:lnTo>
                    <a:pt x="0" y="2"/>
                  </a:lnTo>
                  <a:close/>
                  <a:moveTo>
                    <a:pt x="100" y="2"/>
                  </a:moveTo>
                  <a:lnTo>
                    <a:pt x="100" y="2"/>
                  </a:lnTo>
                  <a:lnTo>
                    <a:pt x="100" y="110"/>
                  </a:lnTo>
                  <a:lnTo>
                    <a:pt x="158" y="110"/>
                  </a:lnTo>
                  <a:lnTo>
                    <a:pt x="158" y="100"/>
                  </a:lnTo>
                  <a:lnTo>
                    <a:pt x="112" y="100"/>
                  </a:lnTo>
                  <a:lnTo>
                    <a:pt x="112" y="59"/>
                  </a:lnTo>
                  <a:lnTo>
                    <a:pt x="154" y="59"/>
                  </a:lnTo>
                  <a:lnTo>
                    <a:pt x="154" y="49"/>
                  </a:lnTo>
                  <a:lnTo>
                    <a:pt x="112" y="49"/>
                  </a:lnTo>
                  <a:lnTo>
                    <a:pt x="112" y="12"/>
                  </a:lnTo>
                  <a:lnTo>
                    <a:pt x="158" y="12"/>
                  </a:lnTo>
                  <a:lnTo>
                    <a:pt x="158" y="2"/>
                  </a:lnTo>
                  <a:lnTo>
                    <a:pt x="100" y="2"/>
                  </a:lnTo>
                  <a:lnTo>
                    <a:pt x="100" y="2"/>
                  </a:lnTo>
                  <a:close/>
                  <a:moveTo>
                    <a:pt x="238" y="9"/>
                  </a:moveTo>
                  <a:lnTo>
                    <a:pt x="238" y="9"/>
                  </a:lnTo>
                  <a:cubicBezTo>
                    <a:pt x="248" y="9"/>
                    <a:pt x="257" y="11"/>
                    <a:pt x="266" y="17"/>
                  </a:cubicBezTo>
                  <a:lnTo>
                    <a:pt x="270" y="8"/>
                  </a:lnTo>
                  <a:cubicBezTo>
                    <a:pt x="260" y="3"/>
                    <a:pt x="250" y="0"/>
                    <a:pt x="238" y="0"/>
                  </a:cubicBezTo>
                  <a:cubicBezTo>
                    <a:pt x="206" y="0"/>
                    <a:pt x="181" y="23"/>
                    <a:pt x="181" y="56"/>
                  </a:cubicBezTo>
                  <a:cubicBezTo>
                    <a:pt x="181" y="91"/>
                    <a:pt x="206" y="112"/>
                    <a:pt x="238" y="112"/>
                  </a:cubicBezTo>
                  <a:cubicBezTo>
                    <a:pt x="248" y="112"/>
                    <a:pt x="260" y="107"/>
                    <a:pt x="270" y="102"/>
                  </a:cubicBezTo>
                  <a:lnTo>
                    <a:pt x="265" y="94"/>
                  </a:lnTo>
                  <a:cubicBezTo>
                    <a:pt x="257" y="99"/>
                    <a:pt x="247" y="102"/>
                    <a:pt x="238" y="102"/>
                  </a:cubicBezTo>
                  <a:cubicBezTo>
                    <a:pt x="211" y="102"/>
                    <a:pt x="193" y="82"/>
                    <a:pt x="193" y="56"/>
                  </a:cubicBezTo>
                  <a:cubicBezTo>
                    <a:pt x="193" y="30"/>
                    <a:pt x="211" y="9"/>
                    <a:pt x="238" y="9"/>
                  </a:cubicBezTo>
                  <a:lnTo>
                    <a:pt x="238" y="9"/>
                  </a:lnTo>
                  <a:close/>
                  <a:moveTo>
                    <a:pt x="297" y="2"/>
                  </a:moveTo>
                  <a:lnTo>
                    <a:pt x="297" y="2"/>
                  </a:lnTo>
                  <a:lnTo>
                    <a:pt x="297" y="110"/>
                  </a:lnTo>
                  <a:lnTo>
                    <a:pt x="309" y="110"/>
                  </a:lnTo>
                  <a:lnTo>
                    <a:pt x="309" y="58"/>
                  </a:lnTo>
                  <a:lnTo>
                    <a:pt x="368" y="58"/>
                  </a:lnTo>
                  <a:lnTo>
                    <a:pt x="368" y="110"/>
                  </a:lnTo>
                  <a:lnTo>
                    <a:pt x="380" y="110"/>
                  </a:lnTo>
                  <a:lnTo>
                    <a:pt x="380" y="2"/>
                  </a:lnTo>
                  <a:lnTo>
                    <a:pt x="368" y="2"/>
                  </a:lnTo>
                  <a:lnTo>
                    <a:pt x="368" y="49"/>
                  </a:lnTo>
                  <a:lnTo>
                    <a:pt x="309" y="49"/>
                  </a:lnTo>
                  <a:lnTo>
                    <a:pt x="309" y="2"/>
                  </a:lnTo>
                  <a:lnTo>
                    <a:pt x="297" y="2"/>
                  </a:lnTo>
                  <a:lnTo>
                    <a:pt x="297" y="2"/>
                  </a:lnTo>
                  <a:close/>
                  <a:moveTo>
                    <a:pt x="431" y="0"/>
                  </a:moveTo>
                  <a:lnTo>
                    <a:pt x="431" y="0"/>
                  </a:lnTo>
                  <a:lnTo>
                    <a:pt x="418" y="3"/>
                  </a:lnTo>
                  <a:lnTo>
                    <a:pt x="418" y="110"/>
                  </a:lnTo>
                  <a:lnTo>
                    <a:pt x="430" y="110"/>
                  </a:lnTo>
                  <a:lnTo>
                    <a:pt x="430" y="18"/>
                  </a:lnTo>
                  <a:lnTo>
                    <a:pt x="493" y="112"/>
                  </a:lnTo>
                  <a:lnTo>
                    <a:pt x="506" y="109"/>
                  </a:lnTo>
                  <a:lnTo>
                    <a:pt x="506" y="2"/>
                  </a:lnTo>
                  <a:lnTo>
                    <a:pt x="495" y="2"/>
                  </a:lnTo>
                  <a:lnTo>
                    <a:pt x="495" y="95"/>
                  </a:lnTo>
                  <a:lnTo>
                    <a:pt x="431" y="0"/>
                  </a:lnTo>
                  <a:lnTo>
                    <a:pt x="431" y="0"/>
                  </a:lnTo>
                  <a:close/>
                  <a:moveTo>
                    <a:pt x="550" y="110"/>
                  </a:moveTo>
                  <a:lnTo>
                    <a:pt x="550" y="110"/>
                  </a:lnTo>
                  <a:lnTo>
                    <a:pt x="562" y="110"/>
                  </a:lnTo>
                  <a:lnTo>
                    <a:pt x="562" y="2"/>
                  </a:lnTo>
                  <a:lnTo>
                    <a:pt x="550" y="2"/>
                  </a:lnTo>
                  <a:lnTo>
                    <a:pt x="550" y="110"/>
                  </a:lnTo>
                  <a:close/>
                  <a:moveTo>
                    <a:pt x="623" y="103"/>
                  </a:moveTo>
                  <a:lnTo>
                    <a:pt x="623" y="103"/>
                  </a:lnTo>
                  <a:cubicBezTo>
                    <a:pt x="615" y="103"/>
                    <a:pt x="606" y="100"/>
                    <a:pt x="600" y="96"/>
                  </a:cubicBezTo>
                  <a:lnTo>
                    <a:pt x="595" y="104"/>
                  </a:lnTo>
                  <a:cubicBezTo>
                    <a:pt x="604" y="109"/>
                    <a:pt x="613" y="112"/>
                    <a:pt x="624" y="112"/>
                  </a:cubicBezTo>
                  <a:cubicBezTo>
                    <a:pt x="647" y="112"/>
                    <a:pt x="658" y="97"/>
                    <a:pt x="658" y="81"/>
                  </a:cubicBezTo>
                  <a:cubicBezTo>
                    <a:pt x="658" y="65"/>
                    <a:pt x="646" y="58"/>
                    <a:pt x="634" y="52"/>
                  </a:cubicBezTo>
                  <a:lnTo>
                    <a:pt x="625" y="48"/>
                  </a:lnTo>
                  <a:cubicBezTo>
                    <a:pt x="617" y="44"/>
                    <a:pt x="609" y="39"/>
                    <a:pt x="609" y="28"/>
                  </a:cubicBezTo>
                  <a:cubicBezTo>
                    <a:pt x="609" y="14"/>
                    <a:pt x="620" y="8"/>
                    <a:pt x="630" y="8"/>
                  </a:cubicBezTo>
                  <a:cubicBezTo>
                    <a:pt x="640" y="8"/>
                    <a:pt x="647" y="12"/>
                    <a:pt x="653" y="16"/>
                  </a:cubicBezTo>
                  <a:lnTo>
                    <a:pt x="657" y="8"/>
                  </a:lnTo>
                  <a:cubicBezTo>
                    <a:pt x="649" y="3"/>
                    <a:pt x="640" y="0"/>
                    <a:pt x="630" y="0"/>
                  </a:cubicBezTo>
                  <a:cubicBezTo>
                    <a:pt x="611" y="0"/>
                    <a:pt x="598" y="11"/>
                    <a:pt x="598" y="28"/>
                  </a:cubicBezTo>
                  <a:cubicBezTo>
                    <a:pt x="598" y="50"/>
                    <a:pt x="614" y="54"/>
                    <a:pt x="630" y="62"/>
                  </a:cubicBezTo>
                  <a:cubicBezTo>
                    <a:pt x="639" y="66"/>
                    <a:pt x="646" y="71"/>
                    <a:pt x="646" y="82"/>
                  </a:cubicBezTo>
                  <a:cubicBezTo>
                    <a:pt x="646" y="95"/>
                    <a:pt x="636" y="103"/>
                    <a:pt x="623" y="103"/>
                  </a:cubicBezTo>
                  <a:lnTo>
                    <a:pt x="623" y="103"/>
                  </a:lnTo>
                  <a:close/>
                  <a:moveTo>
                    <a:pt x="741" y="9"/>
                  </a:moveTo>
                  <a:lnTo>
                    <a:pt x="741" y="9"/>
                  </a:lnTo>
                  <a:cubicBezTo>
                    <a:pt x="752" y="9"/>
                    <a:pt x="761" y="11"/>
                    <a:pt x="769" y="17"/>
                  </a:cubicBezTo>
                  <a:lnTo>
                    <a:pt x="774" y="8"/>
                  </a:lnTo>
                  <a:cubicBezTo>
                    <a:pt x="764" y="3"/>
                    <a:pt x="754" y="0"/>
                    <a:pt x="741" y="0"/>
                  </a:cubicBezTo>
                  <a:cubicBezTo>
                    <a:pt x="709" y="0"/>
                    <a:pt x="684" y="23"/>
                    <a:pt x="684" y="56"/>
                  </a:cubicBezTo>
                  <a:cubicBezTo>
                    <a:pt x="684" y="91"/>
                    <a:pt x="709" y="112"/>
                    <a:pt x="741" y="112"/>
                  </a:cubicBezTo>
                  <a:cubicBezTo>
                    <a:pt x="752" y="112"/>
                    <a:pt x="764" y="107"/>
                    <a:pt x="773" y="102"/>
                  </a:cubicBezTo>
                  <a:lnTo>
                    <a:pt x="769" y="94"/>
                  </a:lnTo>
                  <a:cubicBezTo>
                    <a:pt x="761" y="99"/>
                    <a:pt x="751" y="102"/>
                    <a:pt x="741" y="102"/>
                  </a:cubicBezTo>
                  <a:cubicBezTo>
                    <a:pt x="715" y="102"/>
                    <a:pt x="697" y="82"/>
                    <a:pt x="697" y="56"/>
                  </a:cubicBezTo>
                  <a:cubicBezTo>
                    <a:pt x="697" y="30"/>
                    <a:pt x="715" y="9"/>
                    <a:pt x="741" y="9"/>
                  </a:cubicBezTo>
                  <a:lnTo>
                    <a:pt x="741" y="9"/>
                  </a:lnTo>
                  <a:close/>
                  <a:moveTo>
                    <a:pt x="805" y="2"/>
                  </a:moveTo>
                  <a:lnTo>
                    <a:pt x="805" y="2"/>
                  </a:lnTo>
                  <a:lnTo>
                    <a:pt x="805" y="110"/>
                  </a:lnTo>
                  <a:lnTo>
                    <a:pt x="817" y="110"/>
                  </a:lnTo>
                  <a:lnTo>
                    <a:pt x="817" y="58"/>
                  </a:lnTo>
                  <a:lnTo>
                    <a:pt x="875" y="58"/>
                  </a:lnTo>
                  <a:lnTo>
                    <a:pt x="875" y="110"/>
                  </a:lnTo>
                  <a:lnTo>
                    <a:pt x="887" y="110"/>
                  </a:lnTo>
                  <a:lnTo>
                    <a:pt x="887" y="2"/>
                  </a:lnTo>
                  <a:lnTo>
                    <a:pt x="875" y="2"/>
                  </a:lnTo>
                  <a:lnTo>
                    <a:pt x="875" y="49"/>
                  </a:lnTo>
                  <a:lnTo>
                    <a:pt x="817" y="49"/>
                  </a:lnTo>
                  <a:lnTo>
                    <a:pt x="817" y="2"/>
                  </a:lnTo>
                  <a:lnTo>
                    <a:pt x="805" y="2"/>
                  </a:lnTo>
                  <a:lnTo>
                    <a:pt x="805" y="2"/>
                  </a:lnTo>
                  <a:close/>
                  <a:moveTo>
                    <a:pt x="926" y="2"/>
                  </a:moveTo>
                  <a:lnTo>
                    <a:pt x="926" y="2"/>
                  </a:lnTo>
                  <a:lnTo>
                    <a:pt x="926" y="110"/>
                  </a:lnTo>
                  <a:lnTo>
                    <a:pt x="984" y="110"/>
                  </a:lnTo>
                  <a:lnTo>
                    <a:pt x="984" y="100"/>
                  </a:lnTo>
                  <a:lnTo>
                    <a:pt x="938" y="100"/>
                  </a:lnTo>
                  <a:lnTo>
                    <a:pt x="938" y="59"/>
                  </a:lnTo>
                  <a:lnTo>
                    <a:pt x="980" y="59"/>
                  </a:lnTo>
                  <a:lnTo>
                    <a:pt x="980" y="49"/>
                  </a:lnTo>
                  <a:lnTo>
                    <a:pt x="938" y="49"/>
                  </a:lnTo>
                  <a:lnTo>
                    <a:pt x="938" y="12"/>
                  </a:lnTo>
                  <a:lnTo>
                    <a:pt x="984" y="12"/>
                  </a:lnTo>
                  <a:lnTo>
                    <a:pt x="984" y="2"/>
                  </a:lnTo>
                  <a:lnTo>
                    <a:pt x="926" y="2"/>
                  </a:lnTo>
                  <a:lnTo>
                    <a:pt x="926" y="2"/>
                  </a:lnTo>
                  <a:close/>
                  <a:moveTo>
                    <a:pt x="96" y="251"/>
                  </a:moveTo>
                  <a:lnTo>
                    <a:pt x="96" y="251"/>
                  </a:lnTo>
                  <a:lnTo>
                    <a:pt x="96" y="180"/>
                  </a:lnTo>
                  <a:lnTo>
                    <a:pt x="84" y="180"/>
                  </a:lnTo>
                  <a:lnTo>
                    <a:pt x="84" y="249"/>
                  </a:lnTo>
                  <a:cubicBezTo>
                    <a:pt x="84" y="274"/>
                    <a:pt x="73" y="281"/>
                    <a:pt x="54" y="281"/>
                  </a:cubicBezTo>
                  <a:cubicBezTo>
                    <a:pt x="34" y="281"/>
                    <a:pt x="25" y="270"/>
                    <a:pt x="25" y="249"/>
                  </a:cubicBezTo>
                  <a:lnTo>
                    <a:pt x="25" y="180"/>
                  </a:lnTo>
                  <a:lnTo>
                    <a:pt x="13" y="180"/>
                  </a:lnTo>
                  <a:lnTo>
                    <a:pt x="13" y="252"/>
                  </a:lnTo>
                  <a:cubicBezTo>
                    <a:pt x="13" y="277"/>
                    <a:pt x="27" y="290"/>
                    <a:pt x="54" y="290"/>
                  </a:cubicBezTo>
                  <a:cubicBezTo>
                    <a:pt x="74" y="290"/>
                    <a:pt x="96" y="284"/>
                    <a:pt x="96" y="251"/>
                  </a:cubicBezTo>
                  <a:lnTo>
                    <a:pt x="96" y="251"/>
                  </a:lnTo>
                  <a:close/>
                  <a:moveTo>
                    <a:pt x="143" y="178"/>
                  </a:moveTo>
                  <a:lnTo>
                    <a:pt x="143" y="178"/>
                  </a:lnTo>
                  <a:lnTo>
                    <a:pt x="130" y="181"/>
                  </a:lnTo>
                  <a:lnTo>
                    <a:pt x="130" y="288"/>
                  </a:lnTo>
                  <a:lnTo>
                    <a:pt x="142" y="288"/>
                  </a:lnTo>
                  <a:lnTo>
                    <a:pt x="142" y="196"/>
                  </a:lnTo>
                  <a:lnTo>
                    <a:pt x="205" y="291"/>
                  </a:lnTo>
                  <a:lnTo>
                    <a:pt x="218" y="287"/>
                  </a:lnTo>
                  <a:lnTo>
                    <a:pt x="218" y="181"/>
                  </a:lnTo>
                  <a:lnTo>
                    <a:pt x="207" y="181"/>
                  </a:lnTo>
                  <a:lnTo>
                    <a:pt x="206" y="273"/>
                  </a:lnTo>
                  <a:lnTo>
                    <a:pt x="143" y="178"/>
                  </a:lnTo>
                  <a:lnTo>
                    <a:pt x="143" y="178"/>
                  </a:lnTo>
                  <a:close/>
                  <a:moveTo>
                    <a:pt x="256" y="288"/>
                  </a:moveTo>
                  <a:lnTo>
                    <a:pt x="256" y="288"/>
                  </a:lnTo>
                  <a:lnTo>
                    <a:pt x="268" y="288"/>
                  </a:lnTo>
                  <a:lnTo>
                    <a:pt x="268" y="180"/>
                  </a:lnTo>
                  <a:lnTo>
                    <a:pt x="256" y="180"/>
                  </a:lnTo>
                  <a:lnTo>
                    <a:pt x="256" y="288"/>
                  </a:lnTo>
                  <a:close/>
                  <a:moveTo>
                    <a:pt x="303" y="179"/>
                  </a:moveTo>
                  <a:lnTo>
                    <a:pt x="303" y="179"/>
                  </a:lnTo>
                  <a:lnTo>
                    <a:pt x="291" y="183"/>
                  </a:lnTo>
                  <a:lnTo>
                    <a:pt x="332" y="288"/>
                  </a:lnTo>
                  <a:lnTo>
                    <a:pt x="344" y="288"/>
                  </a:lnTo>
                  <a:lnTo>
                    <a:pt x="385" y="183"/>
                  </a:lnTo>
                  <a:lnTo>
                    <a:pt x="374" y="179"/>
                  </a:lnTo>
                  <a:lnTo>
                    <a:pt x="338" y="275"/>
                  </a:lnTo>
                  <a:lnTo>
                    <a:pt x="303" y="179"/>
                  </a:lnTo>
                  <a:lnTo>
                    <a:pt x="303" y="179"/>
                  </a:lnTo>
                  <a:close/>
                  <a:moveTo>
                    <a:pt x="409" y="180"/>
                  </a:moveTo>
                  <a:lnTo>
                    <a:pt x="409" y="180"/>
                  </a:lnTo>
                  <a:lnTo>
                    <a:pt x="409" y="288"/>
                  </a:lnTo>
                  <a:lnTo>
                    <a:pt x="467" y="288"/>
                  </a:lnTo>
                  <a:lnTo>
                    <a:pt x="467" y="278"/>
                  </a:lnTo>
                  <a:lnTo>
                    <a:pt x="421" y="278"/>
                  </a:lnTo>
                  <a:lnTo>
                    <a:pt x="421" y="237"/>
                  </a:lnTo>
                  <a:lnTo>
                    <a:pt x="463" y="237"/>
                  </a:lnTo>
                  <a:lnTo>
                    <a:pt x="463" y="227"/>
                  </a:lnTo>
                  <a:lnTo>
                    <a:pt x="421" y="227"/>
                  </a:lnTo>
                  <a:lnTo>
                    <a:pt x="421" y="190"/>
                  </a:lnTo>
                  <a:lnTo>
                    <a:pt x="467" y="190"/>
                  </a:lnTo>
                  <a:lnTo>
                    <a:pt x="467" y="180"/>
                  </a:lnTo>
                  <a:lnTo>
                    <a:pt x="409" y="180"/>
                  </a:lnTo>
                  <a:lnTo>
                    <a:pt x="409" y="180"/>
                  </a:lnTo>
                  <a:close/>
                  <a:moveTo>
                    <a:pt x="522" y="233"/>
                  </a:moveTo>
                  <a:lnTo>
                    <a:pt x="522" y="233"/>
                  </a:lnTo>
                  <a:lnTo>
                    <a:pt x="508" y="233"/>
                  </a:lnTo>
                  <a:lnTo>
                    <a:pt x="508" y="190"/>
                  </a:lnTo>
                  <a:lnTo>
                    <a:pt x="525" y="190"/>
                  </a:lnTo>
                  <a:cubicBezTo>
                    <a:pt x="543" y="190"/>
                    <a:pt x="549" y="199"/>
                    <a:pt x="549" y="211"/>
                  </a:cubicBezTo>
                  <a:cubicBezTo>
                    <a:pt x="549" y="228"/>
                    <a:pt x="536" y="233"/>
                    <a:pt x="522" y="233"/>
                  </a:cubicBezTo>
                  <a:lnTo>
                    <a:pt x="522" y="233"/>
                  </a:lnTo>
                  <a:close/>
                  <a:moveTo>
                    <a:pt x="528" y="181"/>
                  </a:moveTo>
                  <a:lnTo>
                    <a:pt x="528" y="181"/>
                  </a:lnTo>
                  <a:lnTo>
                    <a:pt x="495" y="180"/>
                  </a:lnTo>
                  <a:lnTo>
                    <a:pt x="495" y="288"/>
                  </a:lnTo>
                  <a:lnTo>
                    <a:pt x="508" y="288"/>
                  </a:lnTo>
                  <a:lnTo>
                    <a:pt x="508" y="242"/>
                  </a:lnTo>
                  <a:lnTo>
                    <a:pt x="517" y="242"/>
                  </a:lnTo>
                  <a:cubicBezTo>
                    <a:pt x="525" y="242"/>
                    <a:pt x="530" y="245"/>
                    <a:pt x="534" y="251"/>
                  </a:cubicBezTo>
                  <a:lnTo>
                    <a:pt x="539" y="257"/>
                  </a:lnTo>
                  <a:lnTo>
                    <a:pt x="564" y="291"/>
                  </a:lnTo>
                  <a:lnTo>
                    <a:pt x="575" y="285"/>
                  </a:lnTo>
                  <a:lnTo>
                    <a:pt x="553" y="256"/>
                  </a:lnTo>
                  <a:cubicBezTo>
                    <a:pt x="549" y="251"/>
                    <a:pt x="543" y="241"/>
                    <a:pt x="537" y="240"/>
                  </a:cubicBezTo>
                  <a:lnTo>
                    <a:pt x="537" y="237"/>
                  </a:lnTo>
                  <a:cubicBezTo>
                    <a:pt x="551" y="235"/>
                    <a:pt x="560" y="227"/>
                    <a:pt x="560" y="209"/>
                  </a:cubicBezTo>
                  <a:cubicBezTo>
                    <a:pt x="560" y="192"/>
                    <a:pt x="548" y="181"/>
                    <a:pt x="528" y="181"/>
                  </a:cubicBezTo>
                  <a:lnTo>
                    <a:pt x="528" y="181"/>
                  </a:lnTo>
                  <a:close/>
                  <a:moveTo>
                    <a:pt x="618" y="282"/>
                  </a:moveTo>
                  <a:lnTo>
                    <a:pt x="618" y="282"/>
                  </a:lnTo>
                  <a:cubicBezTo>
                    <a:pt x="609" y="282"/>
                    <a:pt x="601" y="279"/>
                    <a:pt x="595" y="275"/>
                  </a:cubicBezTo>
                  <a:lnTo>
                    <a:pt x="590" y="283"/>
                  </a:lnTo>
                  <a:cubicBezTo>
                    <a:pt x="599" y="288"/>
                    <a:pt x="607" y="291"/>
                    <a:pt x="618" y="291"/>
                  </a:cubicBezTo>
                  <a:cubicBezTo>
                    <a:pt x="642" y="291"/>
                    <a:pt x="653" y="276"/>
                    <a:pt x="653" y="260"/>
                  </a:cubicBezTo>
                  <a:cubicBezTo>
                    <a:pt x="653" y="244"/>
                    <a:pt x="641" y="237"/>
                    <a:pt x="629" y="231"/>
                  </a:cubicBezTo>
                  <a:lnTo>
                    <a:pt x="620" y="227"/>
                  </a:lnTo>
                  <a:cubicBezTo>
                    <a:pt x="612" y="223"/>
                    <a:pt x="604" y="218"/>
                    <a:pt x="604" y="207"/>
                  </a:cubicBezTo>
                  <a:cubicBezTo>
                    <a:pt x="604" y="193"/>
                    <a:pt x="615" y="187"/>
                    <a:pt x="625" y="187"/>
                  </a:cubicBezTo>
                  <a:cubicBezTo>
                    <a:pt x="635" y="187"/>
                    <a:pt x="642" y="191"/>
                    <a:pt x="648" y="195"/>
                  </a:cubicBezTo>
                  <a:lnTo>
                    <a:pt x="652" y="187"/>
                  </a:lnTo>
                  <a:cubicBezTo>
                    <a:pt x="644" y="182"/>
                    <a:pt x="634" y="179"/>
                    <a:pt x="624" y="179"/>
                  </a:cubicBezTo>
                  <a:cubicBezTo>
                    <a:pt x="605" y="179"/>
                    <a:pt x="592" y="190"/>
                    <a:pt x="592" y="207"/>
                  </a:cubicBezTo>
                  <a:cubicBezTo>
                    <a:pt x="592" y="229"/>
                    <a:pt x="609" y="233"/>
                    <a:pt x="625" y="241"/>
                  </a:cubicBezTo>
                  <a:cubicBezTo>
                    <a:pt x="633" y="245"/>
                    <a:pt x="640" y="250"/>
                    <a:pt x="640" y="261"/>
                  </a:cubicBezTo>
                  <a:cubicBezTo>
                    <a:pt x="640" y="274"/>
                    <a:pt x="631" y="282"/>
                    <a:pt x="618" y="282"/>
                  </a:cubicBezTo>
                  <a:lnTo>
                    <a:pt x="618" y="282"/>
                  </a:lnTo>
                  <a:close/>
                  <a:moveTo>
                    <a:pt x="685" y="288"/>
                  </a:moveTo>
                  <a:lnTo>
                    <a:pt x="685" y="288"/>
                  </a:lnTo>
                  <a:lnTo>
                    <a:pt x="697" y="288"/>
                  </a:lnTo>
                  <a:lnTo>
                    <a:pt x="697" y="180"/>
                  </a:lnTo>
                  <a:lnTo>
                    <a:pt x="685" y="180"/>
                  </a:lnTo>
                  <a:lnTo>
                    <a:pt x="685" y="288"/>
                  </a:lnTo>
                  <a:close/>
                  <a:moveTo>
                    <a:pt x="721" y="180"/>
                  </a:moveTo>
                  <a:lnTo>
                    <a:pt x="721" y="180"/>
                  </a:lnTo>
                  <a:lnTo>
                    <a:pt x="721" y="190"/>
                  </a:lnTo>
                  <a:lnTo>
                    <a:pt x="752" y="190"/>
                  </a:lnTo>
                  <a:lnTo>
                    <a:pt x="752" y="288"/>
                  </a:lnTo>
                  <a:lnTo>
                    <a:pt x="764" y="288"/>
                  </a:lnTo>
                  <a:lnTo>
                    <a:pt x="764" y="190"/>
                  </a:lnTo>
                  <a:lnTo>
                    <a:pt x="796" y="190"/>
                  </a:lnTo>
                  <a:lnTo>
                    <a:pt x="796" y="180"/>
                  </a:lnTo>
                  <a:lnTo>
                    <a:pt x="721" y="180"/>
                  </a:lnTo>
                  <a:lnTo>
                    <a:pt x="721" y="180"/>
                  </a:lnTo>
                  <a:close/>
                  <a:moveTo>
                    <a:pt x="851" y="191"/>
                  </a:moveTo>
                  <a:lnTo>
                    <a:pt x="851" y="191"/>
                  </a:lnTo>
                  <a:lnTo>
                    <a:pt x="870" y="245"/>
                  </a:lnTo>
                  <a:lnTo>
                    <a:pt x="830" y="245"/>
                  </a:lnTo>
                  <a:lnTo>
                    <a:pt x="851" y="191"/>
                  </a:lnTo>
                  <a:lnTo>
                    <a:pt x="851" y="191"/>
                  </a:lnTo>
                  <a:close/>
                  <a:moveTo>
                    <a:pt x="900" y="287"/>
                  </a:moveTo>
                  <a:lnTo>
                    <a:pt x="900" y="287"/>
                  </a:lnTo>
                  <a:lnTo>
                    <a:pt x="857" y="180"/>
                  </a:lnTo>
                  <a:lnTo>
                    <a:pt x="844" y="180"/>
                  </a:lnTo>
                  <a:lnTo>
                    <a:pt x="800" y="287"/>
                  </a:lnTo>
                  <a:lnTo>
                    <a:pt x="812" y="291"/>
                  </a:lnTo>
                  <a:lnTo>
                    <a:pt x="827" y="253"/>
                  </a:lnTo>
                  <a:lnTo>
                    <a:pt x="874" y="253"/>
                  </a:lnTo>
                  <a:lnTo>
                    <a:pt x="888" y="291"/>
                  </a:lnTo>
                  <a:lnTo>
                    <a:pt x="900" y="287"/>
                  </a:lnTo>
                  <a:lnTo>
                    <a:pt x="900" y="287"/>
                  </a:lnTo>
                  <a:close/>
                  <a:moveTo>
                    <a:pt x="871" y="188"/>
                  </a:moveTo>
                  <a:lnTo>
                    <a:pt x="871" y="188"/>
                  </a:lnTo>
                  <a:lnTo>
                    <a:pt x="882" y="188"/>
                  </a:lnTo>
                  <a:lnTo>
                    <a:pt x="882" y="174"/>
                  </a:lnTo>
                  <a:lnTo>
                    <a:pt x="871" y="174"/>
                  </a:lnTo>
                  <a:lnTo>
                    <a:pt x="871" y="188"/>
                  </a:lnTo>
                  <a:close/>
                  <a:moveTo>
                    <a:pt x="820" y="188"/>
                  </a:moveTo>
                  <a:lnTo>
                    <a:pt x="820" y="188"/>
                  </a:lnTo>
                  <a:lnTo>
                    <a:pt x="831" y="188"/>
                  </a:lnTo>
                  <a:lnTo>
                    <a:pt x="831" y="174"/>
                  </a:lnTo>
                  <a:lnTo>
                    <a:pt x="820" y="174"/>
                  </a:lnTo>
                  <a:lnTo>
                    <a:pt x="820" y="188"/>
                  </a:lnTo>
                  <a:close/>
                  <a:moveTo>
                    <a:pt x="911" y="180"/>
                  </a:moveTo>
                  <a:lnTo>
                    <a:pt x="911" y="180"/>
                  </a:lnTo>
                  <a:lnTo>
                    <a:pt x="911" y="190"/>
                  </a:lnTo>
                  <a:lnTo>
                    <a:pt x="942" y="190"/>
                  </a:lnTo>
                  <a:lnTo>
                    <a:pt x="942" y="288"/>
                  </a:lnTo>
                  <a:lnTo>
                    <a:pt x="954" y="288"/>
                  </a:lnTo>
                  <a:lnTo>
                    <a:pt x="954" y="190"/>
                  </a:lnTo>
                  <a:lnTo>
                    <a:pt x="986" y="190"/>
                  </a:lnTo>
                  <a:lnTo>
                    <a:pt x="986" y="180"/>
                  </a:lnTo>
                  <a:lnTo>
                    <a:pt x="911" y="180"/>
                  </a:lnTo>
                  <a:lnTo>
                    <a:pt x="911" y="180"/>
                  </a:lnTo>
                  <a:close/>
                  <a:moveTo>
                    <a:pt x="41" y="457"/>
                  </a:moveTo>
                  <a:lnTo>
                    <a:pt x="41" y="457"/>
                  </a:lnTo>
                  <a:lnTo>
                    <a:pt x="25" y="457"/>
                  </a:lnTo>
                  <a:lnTo>
                    <a:pt x="25" y="368"/>
                  </a:lnTo>
                  <a:lnTo>
                    <a:pt x="43" y="368"/>
                  </a:lnTo>
                  <a:cubicBezTo>
                    <a:pt x="73" y="368"/>
                    <a:pt x="93" y="383"/>
                    <a:pt x="93" y="412"/>
                  </a:cubicBezTo>
                  <a:cubicBezTo>
                    <a:pt x="93" y="440"/>
                    <a:pt x="73" y="457"/>
                    <a:pt x="41" y="457"/>
                  </a:cubicBezTo>
                  <a:lnTo>
                    <a:pt x="41" y="457"/>
                  </a:lnTo>
                  <a:close/>
                  <a:moveTo>
                    <a:pt x="46" y="359"/>
                  </a:moveTo>
                  <a:lnTo>
                    <a:pt x="46" y="359"/>
                  </a:lnTo>
                  <a:lnTo>
                    <a:pt x="13" y="359"/>
                  </a:lnTo>
                  <a:lnTo>
                    <a:pt x="13" y="466"/>
                  </a:lnTo>
                  <a:lnTo>
                    <a:pt x="42" y="466"/>
                  </a:lnTo>
                  <a:cubicBezTo>
                    <a:pt x="79" y="466"/>
                    <a:pt x="104" y="448"/>
                    <a:pt x="104" y="411"/>
                  </a:cubicBezTo>
                  <a:cubicBezTo>
                    <a:pt x="104" y="385"/>
                    <a:pt x="89" y="359"/>
                    <a:pt x="46" y="359"/>
                  </a:cubicBezTo>
                  <a:lnTo>
                    <a:pt x="46" y="359"/>
                  </a:lnTo>
                  <a:close/>
                  <a:moveTo>
                    <a:pt x="171" y="369"/>
                  </a:moveTo>
                  <a:lnTo>
                    <a:pt x="171" y="369"/>
                  </a:lnTo>
                  <a:lnTo>
                    <a:pt x="191" y="423"/>
                  </a:lnTo>
                  <a:lnTo>
                    <a:pt x="150" y="423"/>
                  </a:lnTo>
                  <a:lnTo>
                    <a:pt x="171" y="369"/>
                  </a:lnTo>
                  <a:lnTo>
                    <a:pt x="171" y="369"/>
                  </a:lnTo>
                  <a:close/>
                  <a:moveTo>
                    <a:pt x="220" y="465"/>
                  </a:moveTo>
                  <a:lnTo>
                    <a:pt x="220" y="465"/>
                  </a:lnTo>
                  <a:lnTo>
                    <a:pt x="177" y="359"/>
                  </a:lnTo>
                  <a:lnTo>
                    <a:pt x="165" y="359"/>
                  </a:lnTo>
                  <a:lnTo>
                    <a:pt x="121" y="465"/>
                  </a:lnTo>
                  <a:lnTo>
                    <a:pt x="133" y="469"/>
                  </a:lnTo>
                  <a:lnTo>
                    <a:pt x="147" y="432"/>
                  </a:lnTo>
                  <a:lnTo>
                    <a:pt x="194" y="432"/>
                  </a:lnTo>
                  <a:lnTo>
                    <a:pt x="208" y="469"/>
                  </a:lnTo>
                  <a:lnTo>
                    <a:pt x="220" y="465"/>
                  </a:lnTo>
                  <a:lnTo>
                    <a:pt x="220" y="465"/>
                  </a:lnTo>
                  <a:close/>
                  <a:moveTo>
                    <a:pt x="275" y="411"/>
                  </a:moveTo>
                  <a:lnTo>
                    <a:pt x="275" y="411"/>
                  </a:lnTo>
                  <a:lnTo>
                    <a:pt x="261" y="411"/>
                  </a:lnTo>
                  <a:lnTo>
                    <a:pt x="261" y="368"/>
                  </a:lnTo>
                  <a:lnTo>
                    <a:pt x="278" y="368"/>
                  </a:lnTo>
                  <a:cubicBezTo>
                    <a:pt x="297" y="368"/>
                    <a:pt x="302" y="377"/>
                    <a:pt x="302" y="389"/>
                  </a:cubicBezTo>
                  <a:cubicBezTo>
                    <a:pt x="302" y="407"/>
                    <a:pt x="289" y="411"/>
                    <a:pt x="275" y="411"/>
                  </a:cubicBezTo>
                  <a:lnTo>
                    <a:pt x="275" y="411"/>
                  </a:lnTo>
                  <a:close/>
                  <a:moveTo>
                    <a:pt x="281" y="359"/>
                  </a:moveTo>
                  <a:lnTo>
                    <a:pt x="281" y="359"/>
                  </a:lnTo>
                  <a:lnTo>
                    <a:pt x="249" y="359"/>
                  </a:lnTo>
                  <a:lnTo>
                    <a:pt x="249" y="467"/>
                  </a:lnTo>
                  <a:lnTo>
                    <a:pt x="261" y="467"/>
                  </a:lnTo>
                  <a:lnTo>
                    <a:pt x="261" y="420"/>
                  </a:lnTo>
                  <a:lnTo>
                    <a:pt x="271" y="420"/>
                  </a:lnTo>
                  <a:cubicBezTo>
                    <a:pt x="279" y="420"/>
                    <a:pt x="283" y="423"/>
                    <a:pt x="287" y="429"/>
                  </a:cubicBezTo>
                  <a:lnTo>
                    <a:pt x="292" y="435"/>
                  </a:lnTo>
                  <a:lnTo>
                    <a:pt x="317" y="469"/>
                  </a:lnTo>
                  <a:lnTo>
                    <a:pt x="328" y="463"/>
                  </a:lnTo>
                  <a:lnTo>
                    <a:pt x="306" y="435"/>
                  </a:lnTo>
                  <a:cubicBezTo>
                    <a:pt x="302" y="429"/>
                    <a:pt x="297" y="419"/>
                    <a:pt x="290" y="418"/>
                  </a:cubicBezTo>
                  <a:lnTo>
                    <a:pt x="290" y="415"/>
                  </a:lnTo>
                  <a:cubicBezTo>
                    <a:pt x="305" y="413"/>
                    <a:pt x="313" y="405"/>
                    <a:pt x="313" y="387"/>
                  </a:cubicBezTo>
                  <a:cubicBezTo>
                    <a:pt x="313" y="370"/>
                    <a:pt x="301" y="359"/>
                    <a:pt x="281" y="359"/>
                  </a:cubicBezTo>
                  <a:lnTo>
                    <a:pt x="281" y="359"/>
                  </a:lnTo>
                  <a:close/>
                  <a:moveTo>
                    <a:pt x="394" y="359"/>
                  </a:moveTo>
                  <a:lnTo>
                    <a:pt x="394" y="359"/>
                  </a:lnTo>
                  <a:lnTo>
                    <a:pt x="381" y="359"/>
                  </a:lnTo>
                  <a:lnTo>
                    <a:pt x="351" y="465"/>
                  </a:lnTo>
                  <a:lnTo>
                    <a:pt x="362" y="468"/>
                  </a:lnTo>
                  <a:lnTo>
                    <a:pt x="388" y="375"/>
                  </a:lnTo>
                  <a:lnTo>
                    <a:pt x="415" y="466"/>
                  </a:lnTo>
                  <a:lnTo>
                    <a:pt x="429" y="466"/>
                  </a:lnTo>
                  <a:lnTo>
                    <a:pt x="457" y="375"/>
                  </a:lnTo>
                  <a:lnTo>
                    <a:pt x="482" y="468"/>
                  </a:lnTo>
                  <a:lnTo>
                    <a:pt x="493" y="465"/>
                  </a:lnTo>
                  <a:lnTo>
                    <a:pt x="463" y="359"/>
                  </a:lnTo>
                  <a:lnTo>
                    <a:pt x="450" y="359"/>
                  </a:lnTo>
                  <a:lnTo>
                    <a:pt x="422" y="453"/>
                  </a:lnTo>
                  <a:lnTo>
                    <a:pt x="394" y="359"/>
                  </a:lnTo>
                  <a:lnTo>
                    <a:pt x="394" y="359"/>
                  </a:lnTo>
                  <a:close/>
                  <a:moveTo>
                    <a:pt x="544" y="460"/>
                  </a:moveTo>
                  <a:lnTo>
                    <a:pt x="544" y="460"/>
                  </a:lnTo>
                  <a:cubicBezTo>
                    <a:pt x="536" y="460"/>
                    <a:pt x="527" y="457"/>
                    <a:pt x="521" y="453"/>
                  </a:cubicBezTo>
                  <a:lnTo>
                    <a:pt x="517" y="461"/>
                  </a:lnTo>
                  <a:cubicBezTo>
                    <a:pt x="525" y="466"/>
                    <a:pt x="534" y="468"/>
                    <a:pt x="545" y="468"/>
                  </a:cubicBezTo>
                  <a:cubicBezTo>
                    <a:pt x="569" y="468"/>
                    <a:pt x="579" y="454"/>
                    <a:pt x="579" y="438"/>
                  </a:cubicBezTo>
                  <a:cubicBezTo>
                    <a:pt x="579" y="422"/>
                    <a:pt x="568" y="415"/>
                    <a:pt x="555" y="409"/>
                  </a:cubicBezTo>
                  <a:lnTo>
                    <a:pt x="546" y="405"/>
                  </a:lnTo>
                  <a:cubicBezTo>
                    <a:pt x="539" y="401"/>
                    <a:pt x="530" y="395"/>
                    <a:pt x="530" y="385"/>
                  </a:cubicBezTo>
                  <a:cubicBezTo>
                    <a:pt x="530" y="371"/>
                    <a:pt x="542" y="365"/>
                    <a:pt x="552" y="365"/>
                  </a:cubicBezTo>
                  <a:cubicBezTo>
                    <a:pt x="562" y="365"/>
                    <a:pt x="568" y="369"/>
                    <a:pt x="574" y="373"/>
                  </a:cubicBezTo>
                  <a:lnTo>
                    <a:pt x="579" y="365"/>
                  </a:lnTo>
                  <a:cubicBezTo>
                    <a:pt x="570" y="360"/>
                    <a:pt x="561" y="357"/>
                    <a:pt x="551" y="357"/>
                  </a:cubicBezTo>
                  <a:cubicBezTo>
                    <a:pt x="532" y="357"/>
                    <a:pt x="519" y="368"/>
                    <a:pt x="519" y="384"/>
                  </a:cubicBezTo>
                  <a:cubicBezTo>
                    <a:pt x="519" y="407"/>
                    <a:pt x="535" y="411"/>
                    <a:pt x="551" y="419"/>
                  </a:cubicBezTo>
                  <a:cubicBezTo>
                    <a:pt x="560" y="423"/>
                    <a:pt x="567" y="428"/>
                    <a:pt x="567" y="439"/>
                  </a:cubicBezTo>
                  <a:cubicBezTo>
                    <a:pt x="567" y="452"/>
                    <a:pt x="558" y="460"/>
                    <a:pt x="544" y="460"/>
                  </a:cubicBezTo>
                  <a:lnTo>
                    <a:pt x="544" y="460"/>
                  </a:lnTo>
                  <a:close/>
                  <a:moveTo>
                    <a:pt x="599" y="359"/>
                  </a:moveTo>
                  <a:lnTo>
                    <a:pt x="599" y="359"/>
                  </a:lnTo>
                  <a:lnTo>
                    <a:pt x="599" y="369"/>
                  </a:lnTo>
                  <a:lnTo>
                    <a:pt x="631" y="369"/>
                  </a:lnTo>
                  <a:lnTo>
                    <a:pt x="631" y="466"/>
                  </a:lnTo>
                  <a:lnTo>
                    <a:pt x="643" y="466"/>
                  </a:lnTo>
                  <a:lnTo>
                    <a:pt x="643" y="369"/>
                  </a:lnTo>
                  <a:lnTo>
                    <a:pt x="675" y="369"/>
                  </a:lnTo>
                  <a:lnTo>
                    <a:pt x="675" y="359"/>
                  </a:lnTo>
                  <a:lnTo>
                    <a:pt x="599" y="359"/>
                  </a:lnTo>
                  <a:lnTo>
                    <a:pt x="599" y="359"/>
                  </a:lnTo>
                  <a:close/>
                  <a:moveTo>
                    <a:pt x="731" y="370"/>
                  </a:moveTo>
                  <a:lnTo>
                    <a:pt x="731" y="370"/>
                  </a:lnTo>
                  <a:lnTo>
                    <a:pt x="751" y="423"/>
                  </a:lnTo>
                  <a:lnTo>
                    <a:pt x="710" y="423"/>
                  </a:lnTo>
                  <a:lnTo>
                    <a:pt x="731" y="370"/>
                  </a:lnTo>
                  <a:lnTo>
                    <a:pt x="731" y="370"/>
                  </a:lnTo>
                  <a:close/>
                  <a:moveTo>
                    <a:pt x="780" y="465"/>
                  </a:moveTo>
                  <a:lnTo>
                    <a:pt x="780" y="465"/>
                  </a:lnTo>
                  <a:lnTo>
                    <a:pt x="737" y="359"/>
                  </a:lnTo>
                  <a:lnTo>
                    <a:pt x="725" y="359"/>
                  </a:lnTo>
                  <a:lnTo>
                    <a:pt x="681" y="465"/>
                  </a:lnTo>
                  <a:lnTo>
                    <a:pt x="693" y="469"/>
                  </a:lnTo>
                  <a:lnTo>
                    <a:pt x="707" y="432"/>
                  </a:lnTo>
                  <a:lnTo>
                    <a:pt x="754" y="432"/>
                  </a:lnTo>
                  <a:lnTo>
                    <a:pt x="768" y="469"/>
                  </a:lnTo>
                  <a:lnTo>
                    <a:pt x="780" y="465"/>
                  </a:lnTo>
                  <a:lnTo>
                    <a:pt x="780" y="465"/>
                  </a:lnTo>
                  <a:close/>
                  <a:moveTo>
                    <a:pt x="832" y="457"/>
                  </a:moveTo>
                  <a:lnTo>
                    <a:pt x="832" y="457"/>
                  </a:lnTo>
                  <a:lnTo>
                    <a:pt x="817" y="457"/>
                  </a:lnTo>
                  <a:lnTo>
                    <a:pt x="817" y="368"/>
                  </a:lnTo>
                  <a:lnTo>
                    <a:pt x="835" y="368"/>
                  </a:lnTo>
                  <a:cubicBezTo>
                    <a:pt x="865" y="368"/>
                    <a:pt x="884" y="383"/>
                    <a:pt x="884" y="412"/>
                  </a:cubicBezTo>
                  <a:cubicBezTo>
                    <a:pt x="884" y="440"/>
                    <a:pt x="864" y="457"/>
                    <a:pt x="832" y="457"/>
                  </a:cubicBezTo>
                  <a:lnTo>
                    <a:pt x="832" y="457"/>
                  </a:lnTo>
                  <a:close/>
                  <a:moveTo>
                    <a:pt x="837" y="359"/>
                  </a:moveTo>
                  <a:lnTo>
                    <a:pt x="837" y="359"/>
                  </a:lnTo>
                  <a:lnTo>
                    <a:pt x="804" y="359"/>
                  </a:lnTo>
                  <a:lnTo>
                    <a:pt x="804" y="466"/>
                  </a:lnTo>
                  <a:lnTo>
                    <a:pt x="834" y="466"/>
                  </a:lnTo>
                  <a:cubicBezTo>
                    <a:pt x="871" y="466"/>
                    <a:pt x="896" y="448"/>
                    <a:pt x="896" y="411"/>
                  </a:cubicBezTo>
                  <a:cubicBezTo>
                    <a:pt x="896" y="385"/>
                    <a:pt x="881" y="359"/>
                    <a:pt x="837" y="359"/>
                  </a:cubicBezTo>
                  <a:lnTo>
                    <a:pt x="837" y="359"/>
                  </a:lnTo>
                  <a:close/>
                  <a:moveTo>
                    <a:pt x="910" y="359"/>
                  </a:moveTo>
                  <a:lnTo>
                    <a:pt x="910" y="359"/>
                  </a:lnTo>
                  <a:lnTo>
                    <a:pt x="910" y="369"/>
                  </a:lnTo>
                  <a:lnTo>
                    <a:pt x="942" y="369"/>
                  </a:lnTo>
                  <a:lnTo>
                    <a:pt x="942" y="466"/>
                  </a:lnTo>
                  <a:lnTo>
                    <a:pt x="954" y="466"/>
                  </a:lnTo>
                  <a:lnTo>
                    <a:pt x="954" y="369"/>
                  </a:lnTo>
                  <a:lnTo>
                    <a:pt x="986" y="369"/>
                  </a:lnTo>
                  <a:lnTo>
                    <a:pt x="986" y="359"/>
                  </a:lnTo>
                  <a:lnTo>
                    <a:pt x="910" y="35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grpSp>
      <p:sp>
        <p:nvSpPr>
          <p:cNvPr id="21" name="Datumsplatzhalter 20">
            <a:extLst>
              <a:ext uri="{FF2B5EF4-FFF2-40B4-BE49-F238E27FC236}">
                <a16:creationId xmlns:a16="http://schemas.microsoft.com/office/drawing/2014/main" id="{AF9F05BC-ECE1-ED71-B285-6224B2166FAD}"/>
              </a:ext>
            </a:extLst>
          </p:cNvPr>
          <p:cNvSpPr>
            <a:spLocks noGrp="1"/>
          </p:cNvSpPr>
          <p:nvPr>
            <p:ph type="dt" sz="half" idx="2"/>
          </p:nvPr>
        </p:nvSpPr>
        <p:spPr>
          <a:xfrm>
            <a:off x="360000" y="6558140"/>
            <a:ext cx="1439993" cy="180000"/>
          </a:xfrm>
          <a:prstGeom prst="rect">
            <a:avLst/>
          </a:prstGeom>
        </p:spPr>
        <p:txBody>
          <a:bodyPr vert="horz" lIns="0" tIns="45720" rIns="91440" bIns="45720" rtlCol="0" anchor="b" anchorCtr="0"/>
          <a:lstStyle>
            <a:lvl1pPr algn="l">
              <a:defRPr sz="800" spc="80" baseline="0">
                <a:solidFill>
                  <a:schemeClr val="tx1">
                    <a:tint val="75000"/>
                  </a:schemeClr>
                </a:solidFill>
              </a:defRPr>
            </a:lvl1pPr>
          </a:lstStyle>
          <a:p>
            <a:fld id="{BD786294-496B-43CC-AAD9-6D12554B34CC}" type="datetime1">
              <a:rPr lang="de-DE" smtClean="0"/>
              <a:t>27.02.2025</a:t>
            </a:fld>
            <a:endParaRPr lang="de-DE"/>
          </a:p>
        </p:txBody>
      </p:sp>
      <p:sp>
        <p:nvSpPr>
          <p:cNvPr id="22" name="Fußzeilenplatzhalter 21">
            <a:extLst>
              <a:ext uri="{FF2B5EF4-FFF2-40B4-BE49-F238E27FC236}">
                <a16:creationId xmlns:a16="http://schemas.microsoft.com/office/drawing/2014/main" id="{3419663B-FA1A-D2AC-6FFB-FEF3AE171BA2}"/>
              </a:ext>
            </a:extLst>
          </p:cNvPr>
          <p:cNvSpPr>
            <a:spLocks noGrp="1"/>
          </p:cNvSpPr>
          <p:nvPr>
            <p:ph type="ftr" sz="quarter" idx="3"/>
          </p:nvPr>
        </p:nvSpPr>
        <p:spPr>
          <a:xfrm>
            <a:off x="360000" y="359999"/>
            <a:ext cx="8976000" cy="190800"/>
          </a:xfrm>
          <a:prstGeom prst="rect">
            <a:avLst/>
          </a:prstGeom>
        </p:spPr>
        <p:txBody>
          <a:bodyPr vert="horz" lIns="0" tIns="0" rIns="0" bIns="0" rtlCol="0" anchor="t" anchorCtr="0"/>
          <a:lstStyle>
            <a:lvl1pPr algn="l">
              <a:defRPr sz="1000" cap="all" spc="200" baseline="0">
                <a:solidFill>
                  <a:schemeClr val="tx1"/>
                </a:solidFill>
                <a:latin typeface="+mj-lt"/>
              </a:defRPr>
            </a:lvl1pPr>
          </a:lstStyle>
          <a:p>
            <a:r>
              <a:rPr lang="de-DE"/>
              <a:t>DASP Review </a:t>
            </a:r>
            <a:r>
              <a:rPr lang="de-DE" err="1"/>
              <a:t>Overview</a:t>
            </a:r>
            <a:r>
              <a:rPr lang="de-DE"/>
              <a:t> </a:t>
            </a:r>
            <a:r>
              <a:rPr lang="de-DE" err="1"/>
              <a:t>GeneratioN</a:t>
            </a:r>
            <a:endParaRPr lang="de-DE"/>
          </a:p>
        </p:txBody>
      </p:sp>
      <p:sp>
        <p:nvSpPr>
          <p:cNvPr id="23" name="Foliennummernplatzhalter 22">
            <a:extLst>
              <a:ext uri="{FF2B5EF4-FFF2-40B4-BE49-F238E27FC236}">
                <a16:creationId xmlns:a16="http://schemas.microsoft.com/office/drawing/2014/main" id="{146D37BF-C929-35EB-9D31-617A9D8FE496}"/>
              </a:ext>
            </a:extLst>
          </p:cNvPr>
          <p:cNvSpPr>
            <a:spLocks noGrp="1"/>
          </p:cNvSpPr>
          <p:nvPr>
            <p:ph type="sldNum" sz="quarter" idx="4"/>
          </p:nvPr>
        </p:nvSpPr>
        <p:spPr>
          <a:xfrm>
            <a:off x="10417905" y="6558140"/>
            <a:ext cx="1462304" cy="180000"/>
          </a:xfrm>
          <a:prstGeom prst="rect">
            <a:avLst/>
          </a:prstGeom>
        </p:spPr>
        <p:txBody>
          <a:bodyPr vert="horz" lIns="91440" tIns="45720" rIns="0" bIns="45720" rtlCol="0" anchor="b" anchorCtr="0"/>
          <a:lstStyle>
            <a:lvl1pPr algn="r">
              <a:defRPr sz="800">
                <a:solidFill>
                  <a:schemeClr val="tx1">
                    <a:tint val="75000"/>
                  </a:schemeClr>
                </a:solidFill>
              </a:defRPr>
            </a:lvl1pPr>
          </a:lstStyle>
          <a:p>
            <a:fld id="{DD2F4C09-65E4-4AD7-8D55-83CBD210ED85}" type="slidenum">
              <a:rPr lang="de-DE" smtClean="0"/>
              <a:pPr/>
              <a:t>‹Nr.›</a:t>
            </a:fld>
            <a:endParaRPr lang="de-DE"/>
          </a:p>
        </p:txBody>
      </p:sp>
      <p:sp>
        <p:nvSpPr>
          <p:cNvPr id="5" name="Fußzeilenplatzhalter 21">
            <a:extLst>
              <a:ext uri="{FF2B5EF4-FFF2-40B4-BE49-F238E27FC236}">
                <a16:creationId xmlns:a16="http://schemas.microsoft.com/office/drawing/2014/main" id="{7D283BE2-FBCB-712B-618D-52A485BD70FD}"/>
              </a:ext>
            </a:extLst>
          </p:cNvPr>
          <p:cNvSpPr txBox="1">
            <a:spLocks/>
          </p:cNvSpPr>
          <p:nvPr userDrawn="1"/>
        </p:nvSpPr>
        <p:spPr>
          <a:xfrm>
            <a:off x="2134800" y="6563539"/>
            <a:ext cx="7920000" cy="180000"/>
          </a:xfrm>
          <a:prstGeom prst="rect">
            <a:avLst/>
          </a:prstGeom>
        </p:spPr>
        <p:txBody>
          <a:bodyPr vert="horz" lIns="91440" tIns="45720" rIns="91440" bIns="45720" rtlCol="0" anchor="b" anchorCtr="0"/>
          <a:lstStyle>
            <a:defPPr>
              <a:defRPr lang="de-DE"/>
            </a:defPPr>
            <a:lvl1pPr marL="0" algn="ctr" defTabSz="914400" rtl="0" eaLnBrk="1" latinLnBrk="0" hangingPunct="1">
              <a:defRPr sz="800" kern="1200" spc="4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t>Informatik | TU Darmstadt | Carmen Appelt, Jan Werth, Johannes Lemken, Philipp Oehler, </a:t>
            </a:r>
            <a:r>
              <a:rPr lang="de-DE" err="1"/>
              <a:t>Zhijingshui</a:t>
            </a:r>
            <a:r>
              <a:rPr lang="de-DE"/>
              <a:t> Yang </a:t>
            </a:r>
          </a:p>
        </p:txBody>
      </p:sp>
      <p:sp>
        <p:nvSpPr>
          <p:cNvPr id="4" name="Textfeld 3">
            <a:extLst>
              <a:ext uri="{FF2B5EF4-FFF2-40B4-BE49-F238E27FC236}">
                <a16:creationId xmlns:a16="http://schemas.microsoft.com/office/drawing/2014/main" id="{2464CF79-8FDD-5303-2D83-D41AB90816E0}"/>
              </a:ext>
            </a:extLst>
          </p:cNvPr>
          <p:cNvSpPr txBox="1"/>
          <p:nvPr userDrawn="1"/>
        </p:nvSpPr>
        <p:spPr>
          <a:xfrm>
            <a:off x="8256000" y="1629000"/>
            <a:ext cx="1080000" cy="369332"/>
          </a:xfrm>
          <a:prstGeom prst="rect">
            <a:avLst/>
          </a:prstGeom>
          <a:noFill/>
        </p:spPr>
        <p:txBody>
          <a:bodyPr wrap="square" rtlCol="0">
            <a:spAutoFit/>
          </a:bodyPr>
          <a:lstStyle/>
          <a:p>
            <a:endParaRPr lang="de-DE"/>
          </a:p>
        </p:txBody>
      </p:sp>
    </p:spTree>
    <p:extLst>
      <p:ext uri="{BB962C8B-B14F-4D97-AF65-F5344CB8AC3E}">
        <p14:creationId xmlns:p14="http://schemas.microsoft.com/office/powerpoint/2010/main" val="879286045"/>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66" r:id="rId4"/>
    <p:sldLayoutId id="2147483650" r:id="rId5"/>
    <p:sldLayoutId id="2147483651" r:id="rId6"/>
    <p:sldLayoutId id="2147483667" r:id="rId7"/>
    <p:sldLayoutId id="2147483668" r:id="rId8"/>
    <p:sldLayoutId id="2147483661" r:id="rId9"/>
    <p:sldLayoutId id="2147483654" r:id="rId10"/>
    <p:sldLayoutId id="2147483655" r:id="rId11"/>
  </p:sldLayoutIdLst>
  <p:hf hdr="0"/>
  <p:txStyles>
    <p:titleStyle>
      <a:lvl1pPr algn="l" defTabSz="914400" rtl="0" eaLnBrk="1" latinLnBrk="0" hangingPunct="1">
        <a:lnSpc>
          <a:spcPct val="80000"/>
        </a:lnSpc>
        <a:spcBef>
          <a:spcPct val="0"/>
        </a:spcBef>
        <a:buNone/>
        <a:defRPr sz="4200" kern="1200" cap="all" baseline="0">
          <a:solidFill>
            <a:schemeClr val="tx1"/>
          </a:solidFill>
          <a:latin typeface="Arial Black" panose="020B0A04020102020204" pitchFamily="34" charset="0"/>
          <a:ea typeface="+mj-ea"/>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
        <a:defRPr sz="2000" kern="1200" spc="40" baseline="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33_A16C0D04.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5.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970FE500-9D7E-E0E7-4B2F-5ADC714ED83A}"/>
              </a:ext>
            </a:extLst>
          </p:cNvPr>
          <p:cNvSpPr/>
          <p:nvPr/>
        </p:nvSpPr>
        <p:spPr>
          <a:xfrm>
            <a:off x="0" y="0"/>
            <a:ext cx="12192000" cy="6858000"/>
          </a:xfrm>
          <a:prstGeom prst="rect">
            <a:avLst/>
          </a:prstGeom>
          <a:solidFill>
            <a:srgbClr val="3A60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 name="Datumsplatzhalter 3">
            <a:extLst>
              <a:ext uri="{FF2B5EF4-FFF2-40B4-BE49-F238E27FC236}">
                <a16:creationId xmlns:a16="http://schemas.microsoft.com/office/drawing/2014/main" id="{AF289ED5-3F56-46A4-5445-E51011240913}"/>
              </a:ext>
            </a:extLst>
          </p:cNvPr>
          <p:cNvSpPr>
            <a:spLocks noGrp="1"/>
          </p:cNvSpPr>
          <p:nvPr>
            <p:ph type="dt" sz="half" idx="10"/>
          </p:nvPr>
        </p:nvSpPr>
        <p:spPr/>
        <p:txBody>
          <a:bodyPr/>
          <a:lstStyle/>
          <a:p>
            <a:fld id="{C9217298-71D1-4DF0-ADA6-83C2391C13E7}" type="datetime1">
              <a:rPr lang="en-US" smtClean="0"/>
              <a:t>2/27/2025</a:t>
            </a:fld>
            <a:endParaRPr lang="en-US" dirty="0"/>
          </a:p>
        </p:txBody>
      </p:sp>
      <p:sp>
        <p:nvSpPr>
          <p:cNvPr id="5" name="Foliennummernplatzhalter 4">
            <a:extLst>
              <a:ext uri="{FF2B5EF4-FFF2-40B4-BE49-F238E27FC236}">
                <a16:creationId xmlns:a16="http://schemas.microsoft.com/office/drawing/2014/main" id="{CB33C290-F17B-21A1-20EF-0D34BDCB11C1}"/>
              </a:ext>
            </a:extLst>
          </p:cNvPr>
          <p:cNvSpPr>
            <a:spLocks noGrp="1"/>
          </p:cNvSpPr>
          <p:nvPr>
            <p:ph type="sldNum" sz="quarter" idx="12"/>
          </p:nvPr>
        </p:nvSpPr>
        <p:spPr/>
        <p:txBody>
          <a:bodyPr/>
          <a:lstStyle/>
          <a:p>
            <a:fld id="{DD2F4C09-65E4-4AD7-8D55-83CBD210ED85}" type="slidenum">
              <a:rPr lang="en-US" smtClean="0"/>
              <a:pPr/>
              <a:t>1</a:t>
            </a:fld>
            <a:endParaRPr lang="en-US" dirty="0"/>
          </a:p>
        </p:txBody>
      </p:sp>
      <p:pic>
        <p:nvPicPr>
          <p:cNvPr id="9" name="Grafik 8">
            <a:extLst>
              <a:ext uri="{FF2B5EF4-FFF2-40B4-BE49-F238E27FC236}">
                <a16:creationId xmlns:a16="http://schemas.microsoft.com/office/drawing/2014/main" id="{620E64AD-379B-6B93-3572-F67A69728F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361970" y="2263009"/>
            <a:ext cx="5518239" cy="4076700"/>
          </a:xfrm>
          <a:prstGeom prst="rect">
            <a:avLst/>
          </a:prstGeom>
        </p:spPr>
      </p:pic>
      <p:sp>
        <p:nvSpPr>
          <p:cNvPr id="12" name="Textfeld 11">
            <a:extLst>
              <a:ext uri="{FF2B5EF4-FFF2-40B4-BE49-F238E27FC236}">
                <a16:creationId xmlns:a16="http://schemas.microsoft.com/office/drawing/2014/main" id="{6D507887-A8C0-8A8B-9720-025485351AD4}"/>
              </a:ext>
            </a:extLst>
          </p:cNvPr>
          <p:cNvSpPr txBox="1"/>
          <p:nvPr/>
        </p:nvSpPr>
        <p:spPr>
          <a:xfrm>
            <a:off x="2701159" y="907174"/>
            <a:ext cx="8813580" cy="1938992"/>
          </a:xfrm>
          <a:prstGeom prst="rect">
            <a:avLst/>
          </a:prstGeom>
          <a:noFill/>
        </p:spPr>
        <p:txBody>
          <a:bodyPr wrap="square" lIns="91440" tIns="45720" rIns="91440" bIns="45720" anchor="t">
            <a:spAutoFit/>
          </a:bodyPr>
          <a:lstStyle/>
          <a:p>
            <a:r>
              <a:rPr lang="en-US" sz="6000" b="1" dirty="0"/>
              <a:t>Review Overview Generation</a:t>
            </a:r>
          </a:p>
        </p:txBody>
      </p:sp>
      <p:pic>
        <p:nvPicPr>
          <p:cNvPr id="14" name="Grafik 13">
            <a:extLst>
              <a:ext uri="{FF2B5EF4-FFF2-40B4-BE49-F238E27FC236}">
                <a16:creationId xmlns:a16="http://schemas.microsoft.com/office/drawing/2014/main" id="{9EC96AEF-2F76-9491-B946-F48224FD048A}"/>
              </a:ext>
            </a:extLst>
          </p:cNvPr>
          <p:cNvPicPr>
            <a:picLocks noChangeAspect="1"/>
          </p:cNvPicPr>
          <p:nvPr/>
        </p:nvPicPr>
        <p:blipFill>
          <a:blip r:embed="rId5"/>
          <a:stretch>
            <a:fillRect/>
          </a:stretch>
        </p:blipFill>
        <p:spPr>
          <a:xfrm>
            <a:off x="677261" y="1016876"/>
            <a:ext cx="1714500" cy="1714500"/>
          </a:xfrm>
          <a:prstGeom prst="rect">
            <a:avLst/>
          </a:prstGeom>
        </p:spPr>
      </p:pic>
      <p:sp>
        <p:nvSpPr>
          <p:cNvPr id="3" name="Untertitel 2">
            <a:extLst>
              <a:ext uri="{FF2B5EF4-FFF2-40B4-BE49-F238E27FC236}">
                <a16:creationId xmlns:a16="http://schemas.microsoft.com/office/drawing/2014/main" id="{F9C6AA4A-8E12-1E99-DC81-8809C535D611}"/>
              </a:ext>
            </a:extLst>
          </p:cNvPr>
          <p:cNvSpPr>
            <a:spLocks noGrp="1"/>
          </p:cNvSpPr>
          <p:nvPr>
            <p:ph type="subTitle" idx="1"/>
          </p:nvPr>
        </p:nvSpPr>
        <p:spPr>
          <a:xfrm>
            <a:off x="2390203" y="2901608"/>
            <a:ext cx="4421469" cy="1054041"/>
          </a:xfrm>
        </p:spPr>
        <p:txBody>
          <a:bodyPr vert="horz" lIns="0" tIns="0" rIns="0" bIns="0" rtlCol="0" anchor="t">
            <a:normAutofit/>
          </a:bodyPr>
          <a:lstStyle/>
          <a:p>
            <a:r>
              <a:rPr lang="en-US" dirty="0">
                <a:cs typeface="Arial"/>
              </a:rPr>
              <a:t>via Attitude Roots and Requests</a:t>
            </a:r>
          </a:p>
        </p:txBody>
      </p:sp>
    </p:spTree>
    <p:extLst>
      <p:ext uri="{BB962C8B-B14F-4D97-AF65-F5344CB8AC3E}">
        <p14:creationId xmlns:p14="http://schemas.microsoft.com/office/powerpoint/2010/main" val="205941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5CF4A-8855-7456-ECE8-DEC1563A5DB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EC344AE-9EC8-282F-9F8E-EB9437AA2F7B}"/>
              </a:ext>
            </a:extLst>
          </p:cNvPr>
          <p:cNvSpPr>
            <a:spLocks noGrp="1"/>
          </p:cNvSpPr>
          <p:nvPr>
            <p:ph type="title"/>
          </p:nvPr>
        </p:nvSpPr>
        <p:spPr/>
        <p:txBody>
          <a:bodyPr vert="horz" lIns="0" tIns="0" rIns="0" bIns="0" rtlCol="0" anchor="t" anchorCtr="0">
            <a:normAutofit/>
          </a:bodyPr>
          <a:lstStyle/>
          <a:p>
            <a:r>
              <a:rPr lang="en-US" dirty="0">
                <a:latin typeface="Arial Black"/>
              </a:rPr>
              <a:t>RELATED </a:t>
            </a:r>
            <a:r>
              <a:rPr lang="en-US" dirty="0" err="1">
                <a:latin typeface="Arial Black"/>
              </a:rPr>
              <a:t>wORK</a:t>
            </a:r>
            <a:endParaRPr lang="en-US" dirty="0"/>
          </a:p>
        </p:txBody>
      </p:sp>
      <p:sp>
        <p:nvSpPr>
          <p:cNvPr id="3" name="Inhaltsplatzhalter 2">
            <a:extLst>
              <a:ext uri="{FF2B5EF4-FFF2-40B4-BE49-F238E27FC236}">
                <a16:creationId xmlns:a16="http://schemas.microsoft.com/office/drawing/2014/main" id="{BFC48412-F2B2-E0E4-F7CC-0624FB26F26D}"/>
              </a:ext>
            </a:extLst>
          </p:cNvPr>
          <p:cNvSpPr>
            <a:spLocks noGrp="1"/>
          </p:cNvSpPr>
          <p:nvPr>
            <p:ph idx="1"/>
          </p:nvPr>
        </p:nvSpPr>
        <p:spPr/>
        <p:txBody>
          <a:bodyPr vert="horz" lIns="0" tIns="0" rIns="0" bIns="0" rtlCol="0" anchor="t">
            <a:normAutofit/>
          </a:bodyPr>
          <a:lstStyle/>
          <a:p>
            <a:pPr marL="0" indent="0">
              <a:buNone/>
            </a:pPr>
            <a:r>
              <a:rPr lang="en-US" b="1" dirty="0">
                <a:cs typeface="Arial"/>
              </a:rPr>
              <a:t>JITSUPEER </a:t>
            </a:r>
            <a:r>
              <a:rPr lang="en-US" dirty="0">
                <a:latin typeface="+mj-lt"/>
                <a:cs typeface="Times New Roman" panose="02020603050405020304" pitchFamily="18" charset="0"/>
              </a:rPr>
              <a:t>[</a:t>
            </a:r>
            <a:r>
              <a:rPr lang="en-US" dirty="0" err="1">
                <a:latin typeface="+mj-lt"/>
                <a:cs typeface="Times New Roman" panose="02020603050405020304" pitchFamily="18" charset="0"/>
              </a:rPr>
              <a:t>Purkayastha</a:t>
            </a:r>
            <a:r>
              <a:rPr lang="en-US" dirty="0">
                <a:latin typeface="+mj-lt"/>
                <a:cs typeface="Times New Roman" panose="02020603050405020304" pitchFamily="18" charset="0"/>
              </a:rPr>
              <a:t> et al. 2023] </a:t>
            </a:r>
            <a:endParaRPr lang="en-US" dirty="0">
              <a:cs typeface="Arial"/>
            </a:endParaRPr>
          </a:p>
          <a:p>
            <a:pPr>
              <a:buFont typeface="Arial" panose="05000000000000000000" pitchFamily="2" charset="2"/>
              <a:buChar char="•"/>
            </a:pPr>
            <a:r>
              <a:rPr lang="en-US" dirty="0">
                <a:cs typeface="Arial"/>
              </a:rPr>
              <a:t>Build on the DISAPERE dataset – synthesized and added annotations </a:t>
            </a:r>
          </a:p>
          <a:p>
            <a:pPr>
              <a:buFont typeface="Arial" panose="05000000000000000000" pitchFamily="2" charset="2"/>
              <a:buChar char="•"/>
            </a:pPr>
            <a:r>
              <a:rPr lang="en-US" dirty="0">
                <a:cs typeface="Arial"/>
              </a:rPr>
              <a:t>Focuses on the underlying beliefs of the reviewer and </a:t>
            </a:r>
            <a:r>
              <a:rPr lang="en-US" dirty="0" err="1">
                <a:cs typeface="Arial"/>
              </a:rPr>
              <a:t>appropiate</a:t>
            </a:r>
            <a:r>
              <a:rPr lang="en-US" dirty="0">
                <a:cs typeface="Arial"/>
              </a:rPr>
              <a:t> rebuttals</a:t>
            </a:r>
          </a:p>
          <a:p>
            <a:pPr lvl="1">
              <a:buFont typeface="Courier New" panose="05000000000000000000" pitchFamily="2" charset="2"/>
              <a:buChar char="o"/>
            </a:pPr>
            <a:endParaRPr lang="en-US" dirty="0">
              <a:cs typeface="Arial"/>
            </a:endParaRPr>
          </a:p>
          <a:p>
            <a:pPr lvl="1">
              <a:buFont typeface="Courier New" panose="05000000000000000000" pitchFamily="2" charset="2"/>
              <a:buChar char="o"/>
            </a:pPr>
            <a:endParaRPr lang="en-US" dirty="0">
              <a:cs typeface="Arial"/>
            </a:endParaRPr>
          </a:p>
          <a:p>
            <a:pPr>
              <a:buFont typeface="Arial" panose="05000000000000000000" pitchFamily="2" charset="2"/>
              <a:buChar char="•"/>
            </a:pPr>
            <a:endParaRPr lang="en-US" dirty="0">
              <a:cs typeface="Arial"/>
            </a:endParaRPr>
          </a:p>
          <a:p>
            <a:pPr lvl="2"/>
            <a:endParaRPr lang="en-US" dirty="0">
              <a:cs typeface="Arial"/>
            </a:endParaRPr>
          </a:p>
          <a:p>
            <a:pPr marL="0" indent="0">
              <a:buNone/>
            </a:pPr>
            <a:endParaRPr lang="en-US" dirty="0">
              <a:cs typeface="Arial"/>
            </a:endParaRPr>
          </a:p>
        </p:txBody>
      </p:sp>
      <p:sp>
        <p:nvSpPr>
          <p:cNvPr id="4" name="Datumsplatzhalter 3">
            <a:extLst>
              <a:ext uri="{FF2B5EF4-FFF2-40B4-BE49-F238E27FC236}">
                <a16:creationId xmlns:a16="http://schemas.microsoft.com/office/drawing/2014/main" id="{B51F3365-8830-71D5-B1E8-D031D6FCF566}"/>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1B2D849C-ED5F-9B07-ACE4-9CD7FBFE90A0}"/>
              </a:ext>
            </a:extLst>
          </p:cNvPr>
          <p:cNvSpPr>
            <a:spLocks noGrp="1"/>
          </p:cNvSpPr>
          <p:nvPr>
            <p:ph type="ftr" sz="quarter" idx="15"/>
          </p:nvPr>
        </p:nvSpPr>
        <p:spPr/>
        <p:txBody>
          <a:bodyPr/>
          <a:lstStyle/>
          <a:p>
            <a:r>
              <a:rPr lang="en-US" dirty="0"/>
              <a:t>DASP Review Overview </a:t>
            </a:r>
            <a:r>
              <a:rPr lang="en-US" dirty="0" err="1"/>
              <a:t>GeneratioN</a:t>
            </a:r>
            <a:endParaRPr lang="en-US" dirty="0"/>
          </a:p>
        </p:txBody>
      </p:sp>
      <p:sp>
        <p:nvSpPr>
          <p:cNvPr id="6" name="Foliennummernplatzhalter 5">
            <a:extLst>
              <a:ext uri="{FF2B5EF4-FFF2-40B4-BE49-F238E27FC236}">
                <a16:creationId xmlns:a16="http://schemas.microsoft.com/office/drawing/2014/main" id="{962F6022-D89E-443C-9C44-1BBA1500144C}"/>
              </a:ext>
            </a:extLst>
          </p:cNvPr>
          <p:cNvSpPr>
            <a:spLocks noGrp="1"/>
          </p:cNvSpPr>
          <p:nvPr>
            <p:ph type="sldNum" sz="quarter" idx="16"/>
          </p:nvPr>
        </p:nvSpPr>
        <p:spPr/>
        <p:txBody>
          <a:bodyPr/>
          <a:lstStyle/>
          <a:p>
            <a:fld id="{DD2F4C09-65E4-4AD7-8D55-83CBD210ED85}" type="slidenum">
              <a:rPr lang="en-US" smtClean="0"/>
              <a:pPr/>
              <a:t>10</a:t>
            </a:fld>
            <a:endParaRPr lang="en-US" dirty="0"/>
          </a:p>
        </p:txBody>
      </p:sp>
      <p:graphicFrame>
        <p:nvGraphicFramePr>
          <p:cNvPr id="8" name="Table 7">
            <a:extLst>
              <a:ext uri="{FF2B5EF4-FFF2-40B4-BE49-F238E27FC236}">
                <a16:creationId xmlns:a16="http://schemas.microsoft.com/office/drawing/2014/main" id="{15FA2FEC-77C5-F735-1FC2-C662FAB05D50}"/>
              </a:ext>
            </a:extLst>
          </p:cNvPr>
          <p:cNvGraphicFramePr>
            <a:graphicFrameLocks noGrp="1"/>
          </p:cNvGraphicFramePr>
          <p:nvPr>
            <p:extLst>
              <p:ext uri="{D42A27DB-BD31-4B8C-83A1-F6EECF244321}">
                <p14:modId xmlns:p14="http://schemas.microsoft.com/office/powerpoint/2010/main" val="2906461595"/>
              </p:ext>
            </p:extLst>
          </p:nvPr>
        </p:nvGraphicFramePr>
        <p:xfrm>
          <a:off x="936171" y="3668486"/>
          <a:ext cx="10032765" cy="2845990"/>
        </p:xfrm>
        <a:graphic>
          <a:graphicData uri="http://schemas.openxmlformats.org/drawingml/2006/table">
            <a:tbl>
              <a:tblPr firstRow="1" bandRow="1">
                <a:tableStyleId>{0E3FDE45-AF77-4B5C-9715-49D594BDF05E}</a:tableStyleId>
              </a:tblPr>
              <a:tblGrid>
                <a:gridCol w="2006553">
                  <a:extLst>
                    <a:ext uri="{9D8B030D-6E8A-4147-A177-3AD203B41FA5}">
                      <a16:colId xmlns:a16="http://schemas.microsoft.com/office/drawing/2014/main" val="802288889"/>
                    </a:ext>
                  </a:extLst>
                </a:gridCol>
                <a:gridCol w="2006553">
                  <a:extLst>
                    <a:ext uri="{9D8B030D-6E8A-4147-A177-3AD203B41FA5}">
                      <a16:colId xmlns:a16="http://schemas.microsoft.com/office/drawing/2014/main" val="161663473"/>
                    </a:ext>
                  </a:extLst>
                </a:gridCol>
                <a:gridCol w="2006553">
                  <a:extLst>
                    <a:ext uri="{9D8B030D-6E8A-4147-A177-3AD203B41FA5}">
                      <a16:colId xmlns:a16="http://schemas.microsoft.com/office/drawing/2014/main" val="311102459"/>
                    </a:ext>
                  </a:extLst>
                </a:gridCol>
                <a:gridCol w="2006553">
                  <a:extLst>
                    <a:ext uri="{9D8B030D-6E8A-4147-A177-3AD203B41FA5}">
                      <a16:colId xmlns:a16="http://schemas.microsoft.com/office/drawing/2014/main" val="4290375599"/>
                    </a:ext>
                  </a:extLst>
                </a:gridCol>
                <a:gridCol w="2006553">
                  <a:extLst>
                    <a:ext uri="{9D8B030D-6E8A-4147-A177-3AD203B41FA5}">
                      <a16:colId xmlns:a16="http://schemas.microsoft.com/office/drawing/2014/main" val="2062588186"/>
                    </a:ext>
                  </a:extLst>
                </a:gridCol>
              </a:tblGrid>
              <a:tr h="381525">
                <a:tc>
                  <a:txBody>
                    <a:bodyPr/>
                    <a:lstStyle/>
                    <a:p>
                      <a:pPr lvl="0">
                        <a:buNone/>
                      </a:pPr>
                      <a:r>
                        <a:rPr lang="en-US" sz="1400"/>
                        <a:t>Reviewer</a:t>
                      </a:r>
                    </a:p>
                  </a:txBody>
                  <a:tcPr/>
                </a:tc>
                <a:tc>
                  <a:txBody>
                    <a:bodyPr/>
                    <a:lstStyle/>
                    <a:p>
                      <a:r>
                        <a:rPr lang="en-US" sz="1400"/>
                        <a:t>Sentences</a:t>
                      </a:r>
                    </a:p>
                  </a:txBody>
                  <a:tcPr/>
                </a:tc>
                <a:tc>
                  <a:txBody>
                    <a:bodyPr/>
                    <a:lstStyle/>
                    <a:p>
                      <a:r>
                        <a:rPr lang="en-US" sz="1400"/>
                        <a:t>Attitude roots</a:t>
                      </a:r>
                    </a:p>
                  </a:txBody>
                  <a:tcPr/>
                </a:tc>
                <a:tc>
                  <a:txBody>
                    <a:bodyPr/>
                    <a:lstStyle/>
                    <a:p>
                      <a:r>
                        <a:rPr lang="en-US" sz="1400"/>
                        <a:t>Themes </a:t>
                      </a:r>
                    </a:p>
                  </a:txBody>
                  <a:tcPr/>
                </a:tc>
                <a:tc>
                  <a:txBody>
                    <a:bodyPr/>
                    <a:lstStyle/>
                    <a:p>
                      <a:r>
                        <a:rPr lang="en-US" sz="1400"/>
                        <a:t>Description </a:t>
                      </a:r>
                    </a:p>
                  </a:txBody>
                  <a:tcPr/>
                </a:tc>
                <a:extLst>
                  <a:ext uri="{0D108BD9-81ED-4DB2-BD59-A6C34878D82A}">
                    <a16:rowId xmlns:a16="http://schemas.microsoft.com/office/drawing/2014/main" val="2867844197"/>
                  </a:ext>
                </a:extLst>
              </a:tr>
              <a:tr h="686745">
                <a:tc>
                  <a:txBody>
                    <a:bodyPr/>
                    <a:lstStyle/>
                    <a:p>
                      <a:pPr lvl="0">
                        <a:buNone/>
                      </a:pPr>
                      <a:r>
                        <a:rPr lang="en-US" sz="1400"/>
                        <a:t>Reviewer vnao9</a:t>
                      </a:r>
                    </a:p>
                  </a:txBody>
                  <a:tcPr/>
                </a:tc>
                <a:tc>
                  <a:txBody>
                    <a:bodyPr/>
                    <a:lstStyle/>
                    <a:p>
                      <a:pPr lvl="0">
                        <a:buNone/>
                      </a:pPr>
                      <a:r>
                        <a:rPr lang="en-US" sz="1400" b="0" u="none" strike="noStrike" noProof="0"/>
                        <a:t>I don’t think this is really a fair comparison.</a:t>
                      </a:r>
                      <a:endParaRPr lang="en-US"/>
                    </a:p>
                  </a:txBody>
                  <a:tcPr/>
                </a:tc>
                <a:tc>
                  <a:txBody>
                    <a:bodyPr/>
                    <a:lstStyle/>
                    <a:p>
                      <a:r>
                        <a:rPr lang="en-US" sz="1400"/>
                        <a:t>Meaningful Comparision</a:t>
                      </a:r>
                    </a:p>
                  </a:txBody>
                  <a:tcPr/>
                </a:tc>
                <a:tc>
                  <a:txBody>
                    <a:bodyPr/>
                    <a:lstStyle/>
                    <a:p>
                      <a:r>
                        <a:rPr lang="en-US" sz="1400"/>
                        <a:t>Results</a:t>
                      </a:r>
                    </a:p>
                  </a:txBody>
                  <a:tcPr/>
                </a:tc>
                <a:tc>
                  <a:txBody>
                    <a:bodyPr/>
                    <a:lstStyle/>
                    <a:p>
                      <a:pPr lvl="0" algn="l">
                        <a:lnSpc>
                          <a:spcPct val="100000"/>
                        </a:lnSpc>
                        <a:spcBef>
                          <a:spcPts val="0"/>
                        </a:spcBef>
                        <a:spcAft>
                          <a:spcPts val="0"/>
                        </a:spcAft>
                        <a:buNone/>
                      </a:pPr>
                      <a:r>
                        <a:rPr lang="en-US" sz="1400" b="0" u="none" strike="noStrike" noProof="0"/>
                        <a:t>More comparisons</a:t>
                      </a:r>
                      <a:endParaRPr lang="en-US"/>
                    </a:p>
                    <a:p>
                      <a:pPr lvl="0" algn="l">
                        <a:lnSpc>
                          <a:spcPct val="100000"/>
                        </a:lnSpc>
                        <a:spcBef>
                          <a:spcPts val="0"/>
                        </a:spcBef>
                        <a:spcAft>
                          <a:spcPts val="0"/>
                        </a:spcAft>
                        <a:buNone/>
                      </a:pPr>
                      <a:r>
                        <a:rPr lang="en-US" sz="1400" b="0" u="none" strike="noStrike" noProof="0"/>
                        <a:t>needed with</a:t>
                      </a:r>
                      <a:endParaRPr lang="en-US"/>
                    </a:p>
                    <a:p>
                      <a:pPr lvl="0" algn="l">
                        <a:lnSpc>
                          <a:spcPct val="100000"/>
                        </a:lnSpc>
                        <a:spcBef>
                          <a:spcPts val="0"/>
                        </a:spcBef>
                        <a:spcAft>
                          <a:spcPts val="0"/>
                        </a:spcAft>
                        <a:buNone/>
                      </a:pPr>
                      <a:r>
                        <a:rPr lang="en-US" sz="1400" b="0" u="none" strike="noStrike" noProof="0"/>
                        <a:t>variations ...</a:t>
                      </a:r>
                      <a:endParaRPr lang="en-US" sz="1400" b="0" i="0" u="none" strike="noStrike" noProof="0">
                        <a:latin typeface="Arial"/>
                      </a:endParaRPr>
                    </a:p>
                  </a:txBody>
                  <a:tcPr/>
                </a:tc>
                <a:extLst>
                  <a:ext uri="{0D108BD9-81ED-4DB2-BD59-A6C34878D82A}">
                    <a16:rowId xmlns:a16="http://schemas.microsoft.com/office/drawing/2014/main" val="273466120"/>
                  </a:ext>
                </a:extLst>
              </a:tr>
              <a:tr h="686745">
                <a:tc>
                  <a:txBody>
                    <a:bodyPr/>
                    <a:lstStyle/>
                    <a:p>
                      <a:pPr lvl="0">
                        <a:buNone/>
                      </a:pPr>
                      <a:r>
                        <a:rPr lang="en-US" sz="1400" b="0" u="none" strike="noStrike" noProof="0">
                          <a:solidFill>
                            <a:schemeClr val="tx1"/>
                          </a:solidFill>
                        </a:rPr>
                        <a:t>Reviewer vnao9</a:t>
                      </a:r>
                      <a:endParaRPr lang="en-US" sz="1400" b="0">
                        <a:solidFill>
                          <a:schemeClr val="tx1"/>
                        </a:solidFill>
                      </a:endParaRPr>
                    </a:p>
                    <a:p>
                      <a:pPr lvl="0">
                        <a:buNone/>
                      </a:pPr>
                      <a:endParaRPr lang="en-US" sz="1400"/>
                    </a:p>
                  </a:txBody>
                  <a:tcPr/>
                </a:tc>
                <a:tc>
                  <a:txBody>
                    <a:bodyPr/>
                    <a:lstStyle/>
                    <a:p>
                      <a:pPr lvl="0">
                        <a:buNone/>
                      </a:pPr>
                      <a:r>
                        <a:rPr lang="en-US" sz="1400" b="0" u="none" strike="noStrike" noProof="0"/>
                        <a:t>Therefore, it may be a good idea for the authors to analyze ...</a:t>
                      </a:r>
                      <a:endParaRPr lang="en-US"/>
                    </a:p>
                  </a:txBody>
                  <a:tcPr/>
                </a:tc>
                <a:tc>
                  <a:txBody>
                    <a:bodyPr/>
                    <a:lstStyle/>
                    <a:p>
                      <a:pPr lvl="0">
                        <a:buNone/>
                      </a:pPr>
                      <a:r>
                        <a:rPr lang="en-US" sz="1400"/>
                        <a:t>Substance</a:t>
                      </a:r>
                      <a:endParaRPr lang="en-US"/>
                    </a:p>
                  </a:txBody>
                  <a:tcPr/>
                </a:tc>
                <a:tc>
                  <a:txBody>
                    <a:bodyPr/>
                    <a:lstStyle/>
                    <a:p>
                      <a:r>
                        <a:rPr lang="en-US" sz="1400"/>
                        <a:t>Analysis</a:t>
                      </a:r>
                    </a:p>
                  </a:txBody>
                  <a:tcPr/>
                </a:tc>
                <a:tc>
                  <a:txBody>
                    <a:bodyPr/>
                    <a:lstStyle/>
                    <a:p>
                      <a:pPr lvl="0">
                        <a:buNone/>
                      </a:pPr>
                      <a:r>
                        <a:rPr lang="en-US" sz="1400" b="0" u="none" strike="noStrike" noProof="0"/>
                        <a:t>Lack of analysis</a:t>
                      </a:r>
                      <a:endParaRPr lang="en-US"/>
                    </a:p>
                  </a:txBody>
                  <a:tcPr/>
                </a:tc>
                <a:extLst>
                  <a:ext uri="{0D108BD9-81ED-4DB2-BD59-A6C34878D82A}">
                    <a16:rowId xmlns:a16="http://schemas.microsoft.com/office/drawing/2014/main" val="3369924344"/>
                  </a:ext>
                </a:extLst>
              </a:tr>
              <a:tr h="483265">
                <a:tc>
                  <a:txBody>
                    <a:bodyPr/>
                    <a:lstStyle/>
                    <a:p>
                      <a:pPr lvl="0">
                        <a:buNone/>
                      </a:pPr>
                      <a:r>
                        <a:rPr lang="en-US" sz="1400" b="0" u="none" strike="noStrike" noProof="0">
                          <a:solidFill>
                            <a:srgbClr val="000000"/>
                          </a:solidFill>
                        </a:rPr>
                        <a:t>Reviewer jca7f</a:t>
                      </a:r>
                      <a:endParaRPr lang="en-US" sz="1400"/>
                    </a:p>
                  </a:txBody>
                  <a:tcPr/>
                </a:tc>
                <a:tc>
                  <a:txBody>
                    <a:bodyPr/>
                    <a:lstStyle/>
                    <a:p>
                      <a:pPr lvl="0">
                        <a:buNone/>
                      </a:pPr>
                      <a:r>
                        <a:rPr lang="en-US" sz="1400" b="0" u="none" strike="noStrike" noProof="0"/>
                        <a:t>The paper can benefit from proofreading</a:t>
                      </a:r>
                      <a:endParaRPr lang="en-US"/>
                    </a:p>
                  </a:txBody>
                  <a:tcPr/>
                </a:tc>
                <a:tc>
                  <a:txBody>
                    <a:bodyPr/>
                    <a:lstStyle/>
                    <a:p>
                      <a:pPr lvl="0">
                        <a:buNone/>
                      </a:pPr>
                      <a:r>
                        <a:rPr lang="en-US" sz="1400"/>
                        <a:t>Clarity</a:t>
                      </a:r>
                      <a:endParaRPr lang="de-DE"/>
                    </a:p>
                  </a:txBody>
                  <a:tcPr/>
                </a:tc>
                <a:tc>
                  <a:txBody>
                    <a:bodyPr/>
                    <a:lstStyle/>
                    <a:p>
                      <a:pPr lvl="0">
                        <a:buNone/>
                      </a:pPr>
                      <a:r>
                        <a:rPr lang="en-US" sz="1400"/>
                        <a:t>Overall</a:t>
                      </a:r>
                      <a:endParaRPr lang="de-DE"/>
                    </a:p>
                  </a:txBody>
                  <a:tcPr/>
                </a:tc>
                <a:tc>
                  <a:txBody>
                    <a:bodyPr/>
                    <a:lstStyle/>
                    <a:p>
                      <a:pPr lvl="0" algn="l">
                        <a:lnSpc>
                          <a:spcPct val="100000"/>
                        </a:lnSpc>
                        <a:spcBef>
                          <a:spcPts val="0"/>
                        </a:spcBef>
                        <a:spcAft>
                          <a:spcPts val="0"/>
                        </a:spcAft>
                        <a:buNone/>
                      </a:pPr>
                      <a:r>
                        <a:rPr lang="en-US" sz="1400" b="0" u="none" strike="noStrike" noProof="0"/>
                        <a:t>The paper is not</a:t>
                      </a:r>
                      <a:endParaRPr lang="en-US"/>
                    </a:p>
                    <a:p>
                      <a:pPr lvl="0" algn="l">
                        <a:lnSpc>
                          <a:spcPct val="100000"/>
                        </a:lnSpc>
                        <a:spcBef>
                          <a:spcPts val="0"/>
                        </a:spcBef>
                        <a:spcAft>
                          <a:spcPts val="0"/>
                        </a:spcAft>
                        <a:buNone/>
                      </a:pPr>
                      <a:r>
                        <a:rPr lang="en-US" sz="1400" b="0" u="none" strike="noStrike" noProof="0"/>
                        <a:t>nicely written ...</a:t>
                      </a:r>
                      <a:endParaRPr lang="en-US"/>
                    </a:p>
                  </a:txBody>
                  <a:tcPr/>
                </a:tc>
                <a:extLst>
                  <a:ext uri="{0D108BD9-81ED-4DB2-BD59-A6C34878D82A}">
                    <a16:rowId xmlns:a16="http://schemas.microsoft.com/office/drawing/2014/main" val="1722178982"/>
                  </a:ext>
                </a:extLst>
              </a:tr>
              <a:tr h="483265">
                <a:tc>
                  <a:txBody>
                    <a:bodyPr/>
                    <a:lstStyle/>
                    <a:p>
                      <a:pPr marL="0" lvl="0" indent="0">
                        <a:buNone/>
                      </a:pPr>
                      <a:r>
                        <a:rPr lang="en-US" sz="1400" b="0" u="none" strike="noStrike" noProof="0">
                          <a:solidFill>
                            <a:srgbClr val="000000"/>
                          </a:solidFill>
                        </a:rPr>
                        <a:t>...</a:t>
                      </a:r>
                      <a:endParaRPr lang="en-US" sz="1400"/>
                    </a:p>
                  </a:txBody>
                  <a:tcPr/>
                </a:tc>
                <a:tc>
                  <a:txBody>
                    <a:bodyPr/>
                    <a:lstStyle/>
                    <a:p>
                      <a:pPr lvl="0">
                        <a:buNone/>
                      </a:pPr>
                      <a:r>
                        <a:rPr lang="en-US" sz="1400" b="0" u="none" strike="noStrike" noProof="0"/>
                        <a:t>...</a:t>
                      </a:r>
                    </a:p>
                  </a:txBody>
                  <a:tcPr/>
                </a:tc>
                <a:tc>
                  <a:txBody>
                    <a:bodyPr/>
                    <a:lstStyle/>
                    <a:p>
                      <a:pPr lvl="0">
                        <a:buNone/>
                      </a:pPr>
                      <a:r>
                        <a:rPr lang="en-US" sz="1400"/>
                        <a:t>...</a:t>
                      </a:r>
                      <a:endParaRPr lang="de-DE"/>
                    </a:p>
                  </a:txBody>
                  <a:tcPr/>
                </a:tc>
                <a:tc>
                  <a:txBody>
                    <a:bodyPr/>
                    <a:lstStyle/>
                    <a:p>
                      <a:pPr lvl="0">
                        <a:buNone/>
                      </a:pPr>
                      <a:r>
                        <a:rPr lang="en-US" sz="1400"/>
                        <a:t>...</a:t>
                      </a:r>
                    </a:p>
                  </a:txBody>
                  <a:tcPr/>
                </a:tc>
                <a:tc>
                  <a:txBody>
                    <a:bodyPr/>
                    <a:lstStyle/>
                    <a:p>
                      <a:pPr lvl="0" algn="l">
                        <a:lnSpc>
                          <a:spcPct val="100000"/>
                        </a:lnSpc>
                        <a:spcBef>
                          <a:spcPts val="0"/>
                        </a:spcBef>
                        <a:spcAft>
                          <a:spcPts val="0"/>
                        </a:spcAft>
                        <a:buNone/>
                      </a:pPr>
                      <a:r>
                        <a:rPr lang="en-US" sz="1400" b="0" u="none" strike="noStrike" noProof="0"/>
                        <a:t>…</a:t>
                      </a:r>
                      <a:endParaRPr lang="de-DE"/>
                    </a:p>
                  </a:txBody>
                  <a:tcPr/>
                </a:tc>
                <a:extLst>
                  <a:ext uri="{0D108BD9-81ED-4DB2-BD59-A6C34878D82A}">
                    <a16:rowId xmlns:a16="http://schemas.microsoft.com/office/drawing/2014/main" val="2210247486"/>
                  </a:ext>
                </a:extLst>
              </a:tr>
            </a:tbl>
          </a:graphicData>
        </a:graphic>
      </p:graphicFrame>
      <p:grpSp>
        <p:nvGrpSpPr>
          <p:cNvPr id="20" name="Group 19">
            <a:extLst>
              <a:ext uri="{FF2B5EF4-FFF2-40B4-BE49-F238E27FC236}">
                <a16:creationId xmlns:a16="http://schemas.microsoft.com/office/drawing/2014/main" id="{6640A493-7C79-50C2-4B5F-C26F48F08754}"/>
              </a:ext>
            </a:extLst>
          </p:cNvPr>
          <p:cNvGrpSpPr/>
          <p:nvPr/>
        </p:nvGrpSpPr>
        <p:grpSpPr>
          <a:xfrm>
            <a:off x="4963951" y="2062404"/>
            <a:ext cx="6983058" cy="2682883"/>
            <a:chOff x="4963951" y="2062404"/>
            <a:chExt cx="6983058" cy="2682883"/>
          </a:xfrm>
        </p:grpSpPr>
        <p:grpSp>
          <p:nvGrpSpPr>
            <p:cNvPr id="13" name="Group 12">
              <a:extLst>
                <a:ext uri="{FF2B5EF4-FFF2-40B4-BE49-F238E27FC236}">
                  <a16:creationId xmlns:a16="http://schemas.microsoft.com/office/drawing/2014/main" id="{70679B9B-7E34-54BF-624F-57FD9EC03455}"/>
                </a:ext>
              </a:extLst>
            </p:cNvPr>
            <p:cNvGrpSpPr/>
            <p:nvPr/>
          </p:nvGrpSpPr>
          <p:grpSpPr>
            <a:xfrm>
              <a:off x="4963951" y="2062404"/>
              <a:ext cx="6983058" cy="2682883"/>
              <a:chOff x="5889237" y="1953547"/>
              <a:chExt cx="6983058" cy="2682883"/>
            </a:xfrm>
          </p:grpSpPr>
          <p:sp>
            <p:nvSpPr>
              <p:cNvPr id="10" name="Rectangle: Rounded Corners 9">
                <a:extLst>
                  <a:ext uri="{FF2B5EF4-FFF2-40B4-BE49-F238E27FC236}">
                    <a16:creationId xmlns:a16="http://schemas.microsoft.com/office/drawing/2014/main" id="{94031BDC-2414-3FCE-80E7-0BA781D272DF}"/>
                  </a:ext>
                </a:extLst>
              </p:cNvPr>
              <p:cNvSpPr/>
              <p:nvPr/>
            </p:nvSpPr>
            <p:spPr>
              <a:xfrm>
                <a:off x="5889237" y="3931500"/>
                <a:ext cx="2846149" cy="704930"/>
              </a:xfrm>
              <a:prstGeom prst="roundRect">
                <a:avLst/>
              </a:prstGeom>
              <a:noFill/>
              <a:ln w="57150">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DEB52D2D-9BF5-F620-ED44-D20934606373}"/>
                  </a:ext>
                </a:extLst>
              </p:cNvPr>
              <p:cNvCxnSpPr>
                <a:cxnSpLocks/>
              </p:cNvCxnSpPr>
              <p:nvPr/>
            </p:nvCxnSpPr>
            <p:spPr>
              <a:xfrm flipH="1">
                <a:off x="8741064" y="2732666"/>
                <a:ext cx="1986983" cy="1065071"/>
              </a:xfrm>
              <a:prstGeom prst="straightConnector1">
                <a:avLst/>
              </a:prstGeom>
              <a:ln>
                <a:solidFill>
                  <a:srgbClr val="3A60B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071FFC-E28B-EF0F-D8E3-4A9C931F54CF}"/>
                  </a:ext>
                </a:extLst>
              </p:cNvPr>
              <p:cNvSpPr txBox="1"/>
              <p:nvPr/>
            </p:nvSpPr>
            <p:spPr>
              <a:xfrm>
                <a:off x="10728047" y="1953547"/>
                <a:ext cx="21442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3A60B2"/>
                    </a:solidFill>
                    <a:cs typeface="Arial"/>
                  </a:rPr>
                  <a:t>Combination is unique identifiable</a:t>
                </a:r>
              </a:p>
            </p:txBody>
          </p:sp>
        </p:grpSp>
        <p:sp>
          <p:nvSpPr>
            <p:cNvPr id="15" name="Rectangle: Rounded Corners 14">
              <a:extLst>
                <a:ext uri="{FF2B5EF4-FFF2-40B4-BE49-F238E27FC236}">
                  <a16:creationId xmlns:a16="http://schemas.microsoft.com/office/drawing/2014/main" id="{688DAE2F-7EA5-BCC9-61DF-33887CC38921}"/>
                </a:ext>
              </a:extLst>
            </p:cNvPr>
            <p:cNvSpPr/>
            <p:nvPr/>
          </p:nvSpPr>
          <p:spPr>
            <a:xfrm>
              <a:off x="8848831" y="4044827"/>
              <a:ext cx="2116807" cy="697674"/>
            </a:xfrm>
            <a:prstGeom prst="roundRect">
              <a:avLst/>
            </a:prstGeom>
            <a:noFill/>
            <a:ln w="57150">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1726253F-C205-ED05-BA37-D2C8688BEFF4}"/>
                </a:ext>
              </a:extLst>
            </p:cNvPr>
            <p:cNvCxnSpPr>
              <a:cxnSpLocks/>
            </p:cNvCxnSpPr>
            <p:nvPr/>
          </p:nvCxnSpPr>
          <p:spPr>
            <a:xfrm>
              <a:off x="10167385" y="2949677"/>
              <a:ext cx="0" cy="999800"/>
            </a:xfrm>
            <a:prstGeom prst="straightConnector1">
              <a:avLst/>
            </a:prstGeom>
            <a:ln>
              <a:solidFill>
                <a:srgbClr val="3A60B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159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AFAA9B-42E0-98F1-DB33-76C53F8BB76B}"/>
              </a:ext>
            </a:extLst>
          </p:cNvPr>
          <p:cNvSpPr>
            <a:spLocks noGrp="1"/>
          </p:cNvSpPr>
          <p:nvPr>
            <p:ph type="title"/>
          </p:nvPr>
        </p:nvSpPr>
        <p:spPr/>
        <p:txBody>
          <a:bodyPr vert="horz" lIns="0" tIns="0" rIns="0" bIns="0" rtlCol="0" anchor="t" anchorCtr="0">
            <a:normAutofit/>
          </a:bodyPr>
          <a:lstStyle/>
          <a:p>
            <a:r>
              <a:rPr lang="en-US" dirty="0">
                <a:latin typeface="Arial Black"/>
              </a:rPr>
              <a:t>Product Vision</a:t>
            </a:r>
            <a:endParaRPr lang="en-US" dirty="0"/>
          </a:p>
        </p:txBody>
      </p:sp>
      <p:sp>
        <p:nvSpPr>
          <p:cNvPr id="4" name="Datumsplatzhalter 3">
            <a:extLst>
              <a:ext uri="{FF2B5EF4-FFF2-40B4-BE49-F238E27FC236}">
                <a16:creationId xmlns:a16="http://schemas.microsoft.com/office/drawing/2014/main" id="{20995154-8BB5-FF5A-76F6-5D98C783BCD8}"/>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95EDB54F-0B8A-0C37-D456-7DD61DF77496}"/>
              </a:ext>
            </a:extLst>
          </p:cNvPr>
          <p:cNvSpPr>
            <a:spLocks noGrp="1"/>
          </p:cNvSpPr>
          <p:nvPr>
            <p:ph type="ftr" sz="quarter" idx="15"/>
          </p:nvPr>
        </p:nvSpPr>
        <p:spPr/>
        <p:txBody>
          <a:bodyPr/>
          <a:lstStyle/>
          <a:p>
            <a:r>
              <a:rPr lang="en-US" dirty="0"/>
              <a:t>DASP Review Overview </a:t>
            </a:r>
            <a:r>
              <a:rPr lang="en-US" dirty="0" err="1"/>
              <a:t>GeneratioN</a:t>
            </a:r>
            <a:endParaRPr lang="en-US" dirty="0"/>
          </a:p>
        </p:txBody>
      </p:sp>
      <p:sp>
        <p:nvSpPr>
          <p:cNvPr id="6" name="Foliennummernplatzhalter 5">
            <a:extLst>
              <a:ext uri="{FF2B5EF4-FFF2-40B4-BE49-F238E27FC236}">
                <a16:creationId xmlns:a16="http://schemas.microsoft.com/office/drawing/2014/main" id="{C7F0A00E-2795-DC20-37C5-354F05954F6A}"/>
              </a:ext>
            </a:extLst>
          </p:cNvPr>
          <p:cNvSpPr>
            <a:spLocks noGrp="1"/>
          </p:cNvSpPr>
          <p:nvPr>
            <p:ph type="sldNum" sz="quarter" idx="16"/>
          </p:nvPr>
        </p:nvSpPr>
        <p:spPr/>
        <p:txBody>
          <a:bodyPr/>
          <a:lstStyle/>
          <a:p>
            <a:fld id="{DD2F4C09-65E4-4AD7-8D55-83CBD210ED85}" type="slidenum">
              <a:rPr lang="en-US" smtClean="0"/>
              <a:pPr/>
              <a:t>11</a:t>
            </a:fld>
            <a:endParaRPr lang="en-US" dirty="0"/>
          </a:p>
        </p:txBody>
      </p:sp>
      <p:pic>
        <p:nvPicPr>
          <p:cNvPr id="17" name="openreview">
            <a:hlinkClick r:id="" action="ppaction://media"/>
            <a:extLst>
              <a:ext uri="{FF2B5EF4-FFF2-40B4-BE49-F238E27FC236}">
                <a16:creationId xmlns:a16="http://schemas.microsoft.com/office/drawing/2014/main" id="{C3541315-5A08-C9B1-E099-4860F4B9A0C0}"/>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9885" t="28997" r="10206"/>
          <a:stretch/>
        </p:blipFill>
        <p:spPr>
          <a:xfrm>
            <a:off x="360000" y="2171700"/>
            <a:ext cx="6914180" cy="3263818"/>
          </a:xfrm>
          <a:prstGeom prst="rect">
            <a:avLst/>
          </a:prstGeom>
        </p:spPr>
      </p:pic>
      <p:pic>
        <p:nvPicPr>
          <p:cNvPr id="8" name="Grafik 7" descr="Ein Bild, das Text, Screenshot, Webseite, Website enthält.&#10;&#10;Automatisch generierte Beschreibung">
            <a:extLst>
              <a:ext uri="{FF2B5EF4-FFF2-40B4-BE49-F238E27FC236}">
                <a16:creationId xmlns:a16="http://schemas.microsoft.com/office/drawing/2014/main" id="{A25E1A90-5126-0089-75BC-DE73A5FEED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7258" y="1307580"/>
            <a:ext cx="3539617" cy="4813738"/>
          </a:xfrm>
          <a:prstGeom prst="rect">
            <a:avLst/>
          </a:prstGeom>
        </p:spPr>
      </p:pic>
    </p:spTree>
    <p:extLst>
      <p:ext uri="{BB962C8B-B14F-4D97-AF65-F5344CB8AC3E}">
        <p14:creationId xmlns:p14="http://schemas.microsoft.com/office/powerpoint/2010/main" val="119620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69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CFA5C-0CFD-0952-4027-0026B3B56B8B}"/>
            </a:ext>
          </a:extLst>
        </p:cNvPr>
        <p:cNvGrpSpPr/>
        <p:nvPr/>
      </p:nvGrpSpPr>
      <p:grpSpPr>
        <a:xfrm>
          <a:off x="0" y="0"/>
          <a:ext cx="0" cy="0"/>
          <a:chOff x="0" y="0"/>
          <a:chExt cx="0" cy="0"/>
        </a:xfrm>
      </p:grpSpPr>
      <p:pic>
        <p:nvPicPr>
          <p:cNvPr id="3" name="Grafik 2" descr="Ein Bild, das Text, Screenshot, Webseite, Website enthält.&#10;&#10;Automatisch generierte Beschreibung">
            <a:extLst>
              <a:ext uri="{FF2B5EF4-FFF2-40B4-BE49-F238E27FC236}">
                <a16:creationId xmlns:a16="http://schemas.microsoft.com/office/drawing/2014/main" id="{16CCC12F-1EBA-68B4-A156-98441F6B5CE0}"/>
              </a:ext>
            </a:extLst>
          </p:cNvPr>
          <p:cNvPicPr>
            <a:picLocks noChangeAspect="1"/>
          </p:cNvPicPr>
          <p:nvPr/>
        </p:nvPicPr>
        <p:blipFill>
          <a:blip r:embed="rId3" cstate="print">
            <a:extLst>
              <a:ext uri="{28A0092B-C50C-407E-A947-70E740481C1C}">
                <a14:useLocalDpi xmlns:a14="http://schemas.microsoft.com/office/drawing/2010/main" val="0"/>
              </a:ext>
            </a:extLst>
          </a:blip>
          <a:srcRect l="256" t="5746" r="361" b="48863"/>
          <a:stretch/>
        </p:blipFill>
        <p:spPr>
          <a:xfrm>
            <a:off x="2168974" y="1405900"/>
            <a:ext cx="6882747" cy="4275087"/>
          </a:xfrm>
          <a:prstGeom prst="rect">
            <a:avLst/>
          </a:prstGeom>
        </p:spPr>
      </p:pic>
      <p:sp>
        <p:nvSpPr>
          <p:cNvPr id="2" name="Titel 1">
            <a:extLst>
              <a:ext uri="{FF2B5EF4-FFF2-40B4-BE49-F238E27FC236}">
                <a16:creationId xmlns:a16="http://schemas.microsoft.com/office/drawing/2014/main" id="{53A45F77-8458-82B6-C12F-FF3058525F5C}"/>
              </a:ext>
            </a:extLst>
          </p:cNvPr>
          <p:cNvSpPr>
            <a:spLocks noGrp="1"/>
          </p:cNvSpPr>
          <p:nvPr>
            <p:ph type="title"/>
          </p:nvPr>
        </p:nvSpPr>
        <p:spPr/>
        <p:txBody>
          <a:bodyPr vert="horz" lIns="0" tIns="0" rIns="0" bIns="0" rtlCol="0" anchor="t" anchorCtr="0">
            <a:normAutofit/>
          </a:bodyPr>
          <a:lstStyle/>
          <a:p>
            <a:r>
              <a:rPr lang="en-US" dirty="0">
                <a:latin typeface="Arial Black"/>
              </a:rPr>
              <a:t>Product Vision</a:t>
            </a:r>
            <a:endParaRPr lang="en-US" dirty="0"/>
          </a:p>
        </p:txBody>
      </p:sp>
      <p:sp>
        <p:nvSpPr>
          <p:cNvPr id="4" name="Datumsplatzhalter 3">
            <a:extLst>
              <a:ext uri="{FF2B5EF4-FFF2-40B4-BE49-F238E27FC236}">
                <a16:creationId xmlns:a16="http://schemas.microsoft.com/office/drawing/2014/main" id="{1601C126-4C5B-43C2-93C5-83E22A3F3025}"/>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48AAC11F-5550-451A-EDAB-86C627E80A1E}"/>
              </a:ext>
            </a:extLst>
          </p:cNvPr>
          <p:cNvSpPr>
            <a:spLocks noGrp="1"/>
          </p:cNvSpPr>
          <p:nvPr>
            <p:ph type="ftr" sz="quarter" idx="15"/>
          </p:nvPr>
        </p:nvSpPr>
        <p:spPr/>
        <p:txBody>
          <a:bodyPr/>
          <a:lstStyle/>
          <a:p>
            <a:r>
              <a:rPr lang="en-US" dirty="0"/>
              <a:t>DASP Review Overview </a:t>
            </a:r>
            <a:r>
              <a:rPr lang="en-US" dirty="0" err="1"/>
              <a:t>GeneratioN</a:t>
            </a:r>
            <a:endParaRPr lang="en-US" dirty="0"/>
          </a:p>
        </p:txBody>
      </p:sp>
      <p:sp>
        <p:nvSpPr>
          <p:cNvPr id="6" name="Foliennummernplatzhalter 5">
            <a:extLst>
              <a:ext uri="{FF2B5EF4-FFF2-40B4-BE49-F238E27FC236}">
                <a16:creationId xmlns:a16="http://schemas.microsoft.com/office/drawing/2014/main" id="{00C6B5F6-A853-BA14-9040-DC7AE450C222}"/>
              </a:ext>
            </a:extLst>
          </p:cNvPr>
          <p:cNvSpPr>
            <a:spLocks noGrp="1"/>
          </p:cNvSpPr>
          <p:nvPr>
            <p:ph type="sldNum" sz="quarter" idx="16"/>
          </p:nvPr>
        </p:nvSpPr>
        <p:spPr/>
        <p:txBody>
          <a:bodyPr/>
          <a:lstStyle/>
          <a:p>
            <a:fld id="{DD2F4C09-65E4-4AD7-8D55-83CBD210ED85}" type="slidenum">
              <a:rPr lang="en-US" smtClean="0"/>
              <a:pPr/>
              <a:t>12</a:t>
            </a:fld>
            <a:endParaRPr lang="en-US" dirty="0"/>
          </a:p>
        </p:txBody>
      </p:sp>
      <p:sp>
        <p:nvSpPr>
          <p:cNvPr id="10" name="Rechteck 9">
            <a:extLst>
              <a:ext uri="{FF2B5EF4-FFF2-40B4-BE49-F238E27FC236}">
                <a16:creationId xmlns:a16="http://schemas.microsoft.com/office/drawing/2014/main" id="{3C02EAE6-0C92-B692-84F2-78898A28A33F}"/>
              </a:ext>
            </a:extLst>
          </p:cNvPr>
          <p:cNvSpPr/>
          <p:nvPr/>
        </p:nvSpPr>
        <p:spPr>
          <a:xfrm>
            <a:off x="360000" y="1757592"/>
            <a:ext cx="1712461" cy="40667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dirty="0">
                <a:solidFill>
                  <a:srgbClr val="3A60B2"/>
                </a:solidFill>
              </a:rPr>
              <a:t>Attitude Root</a:t>
            </a:r>
          </a:p>
        </p:txBody>
      </p:sp>
      <p:sp>
        <p:nvSpPr>
          <p:cNvPr id="11" name="Rechteck 10">
            <a:extLst>
              <a:ext uri="{FF2B5EF4-FFF2-40B4-BE49-F238E27FC236}">
                <a16:creationId xmlns:a16="http://schemas.microsoft.com/office/drawing/2014/main" id="{A4A82A35-B6D5-7F2A-6F4B-4E7F115BBB1D}"/>
              </a:ext>
            </a:extLst>
          </p:cNvPr>
          <p:cNvSpPr/>
          <p:nvPr/>
        </p:nvSpPr>
        <p:spPr>
          <a:xfrm>
            <a:off x="360000" y="2227927"/>
            <a:ext cx="1712461" cy="40667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dirty="0">
                <a:solidFill>
                  <a:schemeClr val="accent3"/>
                </a:solidFill>
              </a:rPr>
              <a:t>Theme</a:t>
            </a:r>
          </a:p>
        </p:txBody>
      </p:sp>
      <p:sp>
        <p:nvSpPr>
          <p:cNvPr id="12" name="Rechteck 11">
            <a:extLst>
              <a:ext uri="{FF2B5EF4-FFF2-40B4-BE49-F238E27FC236}">
                <a16:creationId xmlns:a16="http://schemas.microsoft.com/office/drawing/2014/main" id="{92C6F5E3-2E25-E9A2-7D27-D7AAABB44581}"/>
              </a:ext>
            </a:extLst>
          </p:cNvPr>
          <p:cNvSpPr/>
          <p:nvPr/>
        </p:nvSpPr>
        <p:spPr>
          <a:xfrm>
            <a:off x="360000" y="2698262"/>
            <a:ext cx="1712461" cy="40667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dirty="0">
                <a:solidFill>
                  <a:schemeClr val="tx2"/>
                </a:solidFill>
              </a:rPr>
              <a:t>Description</a:t>
            </a:r>
          </a:p>
        </p:txBody>
      </p:sp>
      <p:sp>
        <p:nvSpPr>
          <p:cNvPr id="13" name="Rechteck 12">
            <a:extLst>
              <a:ext uri="{FF2B5EF4-FFF2-40B4-BE49-F238E27FC236}">
                <a16:creationId xmlns:a16="http://schemas.microsoft.com/office/drawing/2014/main" id="{D36A3F45-B2E3-3573-24EA-2427EEE8D4D2}"/>
              </a:ext>
            </a:extLst>
          </p:cNvPr>
          <p:cNvSpPr/>
          <p:nvPr/>
        </p:nvSpPr>
        <p:spPr>
          <a:xfrm>
            <a:off x="9310267" y="3180817"/>
            <a:ext cx="2751500" cy="40812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t>All sentences from reviewer “2” classified as Clarity and Overall</a:t>
            </a:r>
          </a:p>
        </p:txBody>
      </p:sp>
      <p:sp>
        <p:nvSpPr>
          <p:cNvPr id="14" name="Rechteck 13">
            <a:extLst>
              <a:ext uri="{FF2B5EF4-FFF2-40B4-BE49-F238E27FC236}">
                <a16:creationId xmlns:a16="http://schemas.microsoft.com/office/drawing/2014/main" id="{A5A59FBE-0ACE-36A3-A866-06AE32C8E7A2}"/>
              </a:ext>
            </a:extLst>
          </p:cNvPr>
          <p:cNvSpPr/>
          <p:nvPr/>
        </p:nvSpPr>
        <p:spPr>
          <a:xfrm>
            <a:off x="9310267" y="1512916"/>
            <a:ext cx="2751500" cy="408129"/>
          </a:xfrm>
          <a:prstGeom prst="rect">
            <a:avLst/>
          </a:prstGeom>
          <a:noFill/>
          <a:ln>
            <a:noFill/>
          </a:ln>
        </p:spPr>
        <p:style>
          <a:lnRef idx="0">
            <a:scrgbClr r="0" g="0" b="0"/>
          </a:lnRef>
          <a:fillRef idx="0">
            <a:scrgbClr r="0" g="0" b="0"/>
          </a:fillRef>
          <a:effectRef idx="0">
            <a:scrgbClr r="0" g="0" b="0"/>
          </a:effectRef>
          <a:fontRef idx="minor">
            <a:schemeClr val="dk1"/>
          </a:fontRef>
        </p:style>
        <p:txBody>
          <a:bodyPr lIns="91440" tIns="45720" rIns="91440" bIns="45720" rtlCol="0" anchor="ctr"/>
          <a:lstStyle/>
          <a:p>
            <a:r>
              <a:rPr lang="en-US" dirty="0"/>
              <a:t>Progress bar highlighting how many reviewers complained about Overall Clarity</a:t>
            </a:r>
          </a:p>
        </p:txBody>
      </p:sp>
      <p:cxnSp>
        <p:nvCxnSpPr>
          <p:cNvPr id="16" name="Gerade Verbindung mit Pfeil 15">
            <a:extLst>
              <a:ext uri="{FF2B5EF4-FFF2-40B4-BE49-F238E27FC236}">
                <a16:creationId xmlns:a16="http://schemas.microsoft.com/office/drawing/2014/main" id="{AE51F3EA-4BFA-A860-7A3F-447BA9FA1E62}"/>
              </a:ext>
            </a:extLst>
          </p:cNvPr>
          <p:cNvCxnSpPr>
            <a:cxnSpLocks/>
            <a:stCxn id="10" idx="3"/>
          </p:cNvCxnSpPr>
          <p:nvPr/>
        </p:nvCxnSpPr>
        <p:spPr>
          <a:xfrm>
            <a:off x="2072461" y="1960931"/>
            <a:ext cx="989149" cy="189021"/>
          </a:xfrm>
          <a:prstGeom prst="straightConnector1">
            <a:avLst/>
          </a:prstGeom>
          <a:ln>
            <a:solidFill>
              <a:srgbClr val="3A60B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76A8AB6D-5FC5-43EB-9189-D50C2AD23408}"/>
              </a:ext>
            </a:extLst>
          </p:cNvPr>
          <p:cNvCxnSpPr>
            <a:cxnSpLocks/>
            <a:stCxn id="11" idx="3"/>
          </p:cNvCxnSpPr>
          <p:nvPr/>
        </p:nvCxnSpPr>
        <p:spPr>
          <a:xfrm flipV="1">
            <a:off x="2072461" y="2302047"/>
            <a:ext cx="1729929" cy="129219"/>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3716A9B7-320E-5896-6A91-18FDF0CEA1F2}"/>
              </a:ext>
            </a:extLst>
          </p:cNvPr>
          <p:cNvCxnSpPr>
            <a:cxnSpLocks/>
            <a:stCxn id="12" idx="3"/>
          </p:cNvCxnSpPr>
          <p:nvPr/>
        </p:nvCxnSpPr>
        <p:spPr>
          <a:xfrm flipV="1">
            <a:off x="2072461" y="2494922"/>
            <a:ext cx="989149" cy="40667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ED36815E-486D-DC8D-0E5E-3588F0A26AB3}"/>
              </a:ext>
            </a:extLst>
          </p:cNvPr>
          <p:cNvSpPr/>
          <p:nvPr/>
        </p:nvSpPr>
        <p:spPr>
          <a:xfrm>
            <a:off x="3061610" y="2160601"/>
            <a:ext cx="474546" cy="152638"/>
          </a:xfrm>
          <a:prstGeom prst="rect">
            <a:avLst/>
          </a:prstGeom>
          <a:solidFill>
            <a:srgbClr val="3A60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5" name="Rechteck 24">
            <a:extLst>
              <a:ext uri="{FF2B5EF4-FFF2-40B4-BE49-F238E27FC236}">
                <a16:creationId xmlns:a16="http://schemas.microsoft.com/office/drawing/2014/main" id="{91D357DB-3118-FEFB-CA20-6EB206743CAC}"/>
              </a:ext>
            </a:extLst>
          </p:cNvPr>
          <p:cNvSpPr/>
          <p:nvPr/>
        </p:nvSpPr>
        <p:spPr>
          <a:xfrm>
            <a:off x="3536156" y="2158075"/>
            <a:ext cx="630706" cy="15263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Rechteck 25">
            <a:extLst>
              <a:ext uri="{FF2B5EF4-FFF2-40B4-BE49-F238E27FC236}">
                <a16:creationId xmlns:a16="http://schemas.microsoft.com/office/drawing/2014/main" id="{7DF90CAE-953C-5198-5A5F-99446648E47A}"/>
              </a:ext>
            </a:extLst>
          </p:cNvPr>
          <p:cNvSpPr/>
          <p:nvPr/>
        </p:nvSpPr>
        <p:spPr>
          <a:xfrm>
            <a:off x="3078841" y="2395321"/>
            <a:ext cx="2998278" cy="152638"/>
          </a:xfrm>
          <a:prstGeom prst="rect">
            <a:avLst/>
          </a:prstGeom>
          <a:solidFill>
            <a:schemeClr val="tx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27" name="Gerade Verbindung mit Pfeil 26">
            <a:extLst>
              <a:ext uri="{FF2B5EF4-FFF2-40B4-BE49-F238E27FC236}">
                <a16:creationId xmlns:a16="http://schemas.microsoft.com/office/drawing/2014/main" id="{5D178E87-14D9-F15E-9D22-B77F333FCA32}"/>
              </a:ext>
            </a:extLst>
          </p:cNvPr>
          <p:cNvCxnSpPr>
            <a:cxnSpLocks/>
            <a:stCxn id="13" idx="1"/>
          </p:cNvCxnSpPr>
          <p:nvPr/>
        </p:nvCxnSpPr>
        <p:spPr>
          <a:xfrm flipH="1" flipV="1">
            <a:off x="7690585" y="2772076"/>
            <a:ext cx="1619682" cy="61280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B8216A03-E83A-6DE1-A247-0C960642163D}"/>
              </a:ext>
            </a:extLst>
          </p:cNvPr>
          <p:cNvCxnSpPr>
            <a:cxnSpLocks/>
          </p:cNvCxnSpPr>
          <p:nvPr/>
        </p:nvCxnSpPr>
        <p:spPr>
          <a:xfrm flipH="1">
            <a:off x="8740923" y="1838173"/>
            <a:ext cx="556745"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9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24" grpId="0" animBg="1"/>
      <p:bldP spid="25"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22EE8-F3EB-604E-A007-0002D0ECF76D}"/>
            </a:ext>
          </a:extLst>
        </p:cNvPr>
        <p:cNvGrpSpPr/>
        <p:nvPr/>
      </p:nvGrpSpPr>
      <p:grpSpPr>
        <a:xfrm>
          <a:off x="0" y="0"/>
          <a:ext cx="0" cy="0"/>
          <a:chOff x="0" y="0"/>
          <a:chExt cx="0" cy="0"/>
        </a:xfrm>
      </p:grpSpPr>
      <p:pic>
        <p:nvPicPr>
          <p:cNvPr id="10" name="Grafik 9" descr="Ein Bild, das Text, Screenshot, Webseite, Website enthält.&#10;&#10;Automatisch generierte Beschreibung">
            <a:extLst>
              <a:ext uri="{FF2B5EF4-FFF2-40B4-BE49-F238E27FC236}">
                <a16:creationId xmlns:a16="http://schemas.microsoft.com/office/drawing/2014/main" id="{6748CBF6-FBD4-48F9-F47D-7D5579859A2E}"/>
              </a:ext>
            </a:extLst>
          </p:cNvPr>
          <p:cNvPicPr>
            <a:picLocks noChangeAspect="1"/>
          </p:cNvPicPr>
          <p:nvPr/>
        </p:nvPicPr>
        <p:blipFill>
          <a:blip r:embed="rId3" cstate="print">
            <a:extLst>
              <a:ext uri="{28A0092B-C50C-407E-A947-70E740481C1C}">
                <a14:useLocalDpi xmlns:a14="http://schemas.microsoft.com/office/drawing/2010/main" val="0"/>
              </a:ext>
            </a:extLst>
          </a:blip>
          <a:srcRect l="402" t="50000" r="215" b="18067"/>
          <a:stretch/>
        </p:blipFill>
        <p:spPr>
          <a:xfrm>
            <a:off x="2221781" y="1925226"/>
            <a:ext cx="6882747" cy="3007548"/>
          </a:xfrm>
          <a:prstGeom prst="rect">
            <a:avLst/>
          </a:prstGeom>
        </p:spPr>
      </p:pic>
      <p:sp>
        <p:nvSpPr>
          <p:cNvPr id="2" name="Titel 1">
            <a:extLst>
              <a:ext uri="{FF2B5EF4-FFF2-40B4-BE49-F238E27FC236}">
                <a16:creationId xmlns:a16="http://schemas.microsoft.com/office/drawing/2014/main" id="{C851D865-A8B6-503E-1B11-59B3588921CC}"/>
              </a:ext>
            </a:extLst>
          </p:cNvPr>
          <p:cNvSpPr>
            <a:spLocks noGrp="1"/>
          </p:cNvSpPr>
          <p:nvPr>
            <p:ph type="title"/>
          </p:nvPr>
        </p:nvSpPr>
        <p:spPr/>
        <p:txBody>
          <a:bodyPr vert="horz" lIns="0" tIns="0" rIns="0" bIns="0" rtlCol="0" anchor="t" anchorCtr="0">
            <a:normAutofit/>
          </a:bodyPr>
          <a:lstStyle/>
          <a:p>
            <a:r>
              <a:rPr lang="de-DE" dirty="0" err="1">
                <a:latin typeface="Arial Black"/>
              </a:rPr>
              <a:t>Product</a:t>
            </a:r>
            <a:r>
              <a:rPr lang="de-DE" dirty="0">
                <a:latin typeface="Arial Black"/>
              </a:rPr>
              <a:t> Vision</a:t>
            </a:r>
            <a:endParaRPr lang="en-US" dirty="0"/>
          </a:p>
        </p:txBody>
      </p:sp>
      <p:sp>
        <p:nvSpPr>
          <p:cNvPr id="4" name="Datumsplatzhalter 3">
            <a:extLst>
              <a:ext uri="{FF2B5EF4-FFF2-40B4-BE49-F238E27FC236}">
                <a16:creationId xmlns:a16="http://schemas.microsoft.com/office/drawing/2014/main" id="{44BBB737-BAE5-FCAB-3755-84546EA02D4F}"/>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E989B026-69BE-54B0-A7D5-FD604EF478EB}"/>
              </a:ext>
            </a:extLst>
          </p:cNvPr>
          <p:cNvSpPr>
            <a:spLocks noGrp="1"/>
          </p:cNvSpPr>
          <p:nvPr>
            <p:ph type="ftr" sz="quarter" idx="15"/>
          </p:nvPr>
        </p:nvSpPr>
        <p:spPr/>
        <p:txBody>
          <a:bodyPr/>
          <a:lstStyle/>
          <a:p>
            <a:r>
              <a:rPr lang="en-US" dirty="0"/>
              <a:t>DASP Review Overview </a:t>
            </a:r>
            <a:r>
              <a:rPr lang="en-US" dirty="0" err="1"/>
              <a:t>GeneratioN</a:t>
            </a:r>
            <a:endParaRPr lang="en-US" dirty="0"/>
          </a:p>
        </p:txBody>
      </p:sp>
      <p:sp>
        <p:nvSpPr>
          <p:cNvPr id="6" name="Foliennummernplatzhalter 5">
            <a:extLst>
              <a:ext uri="{FF2B5EF4-FFF2-40B4-BE49-F238E27FC236}">
                <a16:creationId xmlns:a16="http://schemas.microsoft.com/office/drawing/2014/main" id="{014ECDF0-E08C-012D-E367-BC71B3CA0213}"/>
              </a:ext>
            </a:extLst>
          </p:cNvPr>
          <p:cNvSpPr>
            <a:spLocks noGrp="1"/>
          </p:cNvSpPr>
          <p:nvPr>
            <p:ph type="sldNum" sz="quarter" idx="16"/>
          </p:nvPr>
        </p:nvSpPr>
        <p:spPr/>
        <p:txBody>
          <a:bodyPr/>
          <a:lstStyle/>
          <a:p>
            <a:fld id="{DD2F4C09-65E4-4AD7-8D55-83CBD210ED85}" type="slidenum">
              <a:rPr lang="en-US" smtClean="0"/>
              <a:pPr/>
              <a:t>13</a:t>
            </a:fld>
            <a:endParaRPr lang="en-US" dirty="0"/>
          </a:p>
        </p:txBody>
      </p:sp>
      <p:sp>
        <p:nvSpPr>
          <p:cNvPr id="3" name="Rechteck 2">
            <a:extLst>
              <a:ext uri="{FF2B5EF4-FFF2-40B4-BE49-F238E27FC236}">
                <a16:creationId xmlns:a16="http://schemas.microsoft.com/office/drawing/2014/main" id="{31225A76-DE74-C549-1297-891E732C2BC4}"/>
              </a:ext>
            </a:extLst>
          </p:cNvPr>
          <p:cNvSpPr/>
          <p:nvPr/>
        </p:nvSpPr>
        <p:spPr>
          <a:xfrm>
            <a:off x="9104528" y="2280610"/>
            <a:ext cx="1634396" cy="360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solidFill>
                  <a:srgbClr val="3A60B2"/>
                </a:solidFill>
              </a:rPr>
              <a:t>Request</a:t>
            </a:r>
          </a:p>
        </p:txBody>
      </p:sp>
      <p:sp>
        <p:nvSpPr>
          <p:cNvPr id="8" name="Rechteck 7">
            <a:extLst>
              <a:ext uri="{FF2B5EF4-FFF2-40B4-BE49-F238E27FC236}">
                <a16:creationId xmlns:a16="http://schemas.microsoft.com/office/drawing/2014/main" id="{4C7A9653-3B65-8D08-2BDC-FD222CDB76F0}"/>
              </a:ext>
            </a:extLst>
          </p:cNvPr>
          <p:cNvSpPr/>
          <p:nvPr/>
        </p:nvSpPr>
        <p:spPr>
          <a:xfrm>
            <a:off x="360000" y="2802396"/>
            <a:ext cx="2274615" cy="360000"/>
          </a:xfrm>
          <a:prstGeom prst="rect">
            <a:avLst/>
          </a:prstGeom>
          <a:noFill/>
          <a:ln>
            <a:noFill/>
          </a:ln>
        </p:spPr>
        <p:style>
          <a:lnRef idx="0">
            <a:scrgbClr r="0" g="0" b="0"/>
          </a:lnRef>
          <a:fillRef idx="0">
            <a:scrgbClr r="0" g="0" b="0"/>
          </a:fillRef>
          <a:effectRef idx="0">
            <a:scrgbClr r="0" g="0" b="0"/>
          </a:effectRef>
          <a:fontRef idx="minor">
            <a:schemeClr val="dk1"/>
          </a:fontRef>
        </p:style>
        <p:txBody>
          <a:bodyPr lIns="91440" tIns="45720" rIns="91440" bIns="45720" rtlCol="0" anchor="ctr"/>
          <a:lstStyle/>
          <a:p>
            <a:r>
              <a:rPr lang="en-US" dirty="0"/>
              <a:t>Status bar highlighting how many reviewers asked for Explanation</a:t>
            </a:r>
            <a:endParaRPr lang="en-US" dirty="0">
              <a:cs typeface="Arial"/>
            </a:endParaRPr>
          </a:p>
        </p:txBody>
      </p:sp>
      <p:cxnSp>
        <p:nvCxnSpPr>
          <p:cNvPr id="9" name="Gerade Verbindung mit Pfeil 8">
            <a:extLst>
              <a:ext uri="{FF2B5EF4-FFF2-40B4-BE49-F238E27FC236}">
                <a16:creationId xmlns:a16="http://schemas.microsoft.com/office/drawing/2014/main" id="{6E8A12E1-7AB5-CC11-7208-760EAAAA94BD}"/>
              </a:ext>
            </a:extLst>
          </p:cNvPr>
          <p:cNvCxnSpPr>
            <a:cxnSpLocks/>
          </p:cNvCxnSpPr>
          <p:nvPr/>
        </p:nvCxnSpPr>
        <p:spPr>
          <a:xfrm flipH="1">
            <a:off x="5250730" y="2470463"/>
            <a:ext cx="3853798" cy="0"/>
          </a:xfrm>
          <a:prstGeom prst="straightConnector1">
            <a:avLst/>
          </a:prstGeom>
          <a:ln>
            <a:solidFill>
              <a:srgbClr val="3A60B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E687D7F-5DAA-E682-05AE-E04FBC6893C6}"/>
              </a:ext>
            </a:extLst>
          </p:cNvPr>
          <p:cNvCxnSpPr>
            <a:cxnSpLocks/>
          </p:cNvCxnSpPr>
          <p:nvPr/>
        </p:nvCxnSpPr>
        <p:spPr>
          <a:xfrm>
            <a:off x="1923068" y="2460610"/>
            <a:ext cx="958677" cy="985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996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630C0-5907-D35A-E4A8-43EA6775332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CE177F9-1D66-6589-5731-D2D1A3D53B16}"/>
              </a:ext>
            </a:extLst>
          </p:cNvPr>
          <p:cNvSpPr>
            <a:spLocks noGrp="1"/>
          </p:cNvSpPr>
          <p:nvPr>
            <p:ph type="title"/>
          </p:nvPr>
        </p:nvSpPr>
        <p:spPr/>
        <p:txBody>
          <a:bodyPr vert="horz" lIns="0" tIns="0" rIns="0" bIns="0" rtlCol="0" anchor="t" anchorCtr="0">
            <a:normAutofit/>
          </a:bodyPr>
          <a:lstStyle/>
          <a:p>
            <a:r>
              <a:rPr lang="en-US" dirty="0">
                <a:latin typeface="Arial Black"/>
              </a:rPr>
              <a:t>Product Vision</a:t>
            </a:r>
            <a:endParaRPr lang="en-US" dirty="0"/>
          </a:p>
        </p:txBody>
      </p:sp>
      <p:sp>
        <p:nvSpPr>
          <p:cNvPr id="4" name="Datumsplatzhalter 3">
            <a:extLst>
              <a:ext uri="{FF2B5EF4-FFF2-40B4-BE49-F238E27FC236}">
                <a16:creationId xmlns:a16="http://schemas.microsoft.com/office/drawing/2014/main" id="{5817EC93-7D51-4440-CDD4-6D17326A0721}"/>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38DEDEC9-5B98-81F5-73E2-069C568DB017}"/>
              </a:ext>
            </a:extLst>
          </p:cNvPr>
          <p:cNvSpPr>
            <a:spLocks noGrp="1"/>
          </p:cNvSpPr>
          <p:nvPr>
            <p:ph type="ftr" sz="quarter" idx="15"/>
          </p:nvPr>
        </p:nvSpPr>
        <p:spPr/>
        <p:txBody>
          <a:bodyPr/>
          <a:lstStyle/>
          <a:p>
            <a:r>
              <a:rPr lang="en-US" dirty="0"/>
              <a:t>DASP Review Overview </a:t>
            </a:r>
            <a:r>
              <a:rPr lang="en-US" dirty="0" err="1"/>
              <a:t>GeneratioN</a:t>
            </a:r>
            <a:endParaRPr lang="en-US" dirty="0"/>
          </a:p>
        </p:txBody>
      </p:sp>
      <p:sp>
        <p:nvSpPr>
          <p:cNvPr id="6" name="Foliennummernplatzhalter 5">
            <a:extLst>
              <a:ext uri="{FF2B5EF4-FFF2-40B4-BE49-F238E27FC236}">
                <a16:creationId xmlns:a16="http://schemas.microsoft.com/office/drawing/2014/main" id="{53CB654E-506A-C402-7EB8-E0F9C7648CA0}"/>
              </a:ext>
            </a:extLst>
          </p:cNvPr>
          <p:cNvSpPr>
            <a:spLocks noGrp="1"/>
          </p:cNvSpPr>
          <p:nvPr>
            <p:ph type="sldNum" sz="quarter" idx="16"/>
          </p:nvPr>
        </p:nvSpPr>
        <p:spPr/>
        <p:txBody>
          <a:bodyPr/>
          <a:lstStyle/>
          <a:p>
            <a:fld id="{DD2F4C09-65E4-4AD7-8D55-83CBD210ED85}" type="slidenum">
              <a:rPr lang="en-US" smtClean="0"/>
              <a:pPr/>
              <a:t>14</a:t>
            </a:fld>
            <a:endParaRPr lang="en-US" dirty="0"/>
          </a:p>
        </p:txBody>
      </p:sp>
      <p:pic>
        <p:nvPicPr>
          <p:cNvPr id="8" name="Grafik 7" descr="Ein Bild, das Text, Screenshot, Webseite, Website enthält.&#10;&#10;Automatisch generierte Beschreibung">
            <a:extLst>
              <a:ext uri="{FF2B5EF4-FFF2-40B4-BE49-F238E27FC236}">
                <a16:creationId xmlns:a16="http://schemas.microsoft.com/office/drawing/2014/main" id="{5AEDEC9D-B16F-083D-6B07-1E16DA1E690E}"/>
              </a:ext>
            </a:extLst>
          </p:cNvPr>
          <p:cNvPicPr>
            <a:picLocks noChangeAspect="1"/>
          </p:cNvPicPr>
          <p:nvPr/>
        </p:nvPicPr>
        <p:blipFill>
          <a:blip r:embed="rId3" cstate="print">
            <a:extLst>
              <a:ext uri="{28A0092B-C50C-407E-A947-70E740481C1C}">
                <a14:useLocalDpi xmlns:a14="http://schemas.microsoft.com/office/drawing/2010/main" val="0"/>
              </a:ext>
            </a:extLst>
          </a:blip>
          <a:srcRect l="402" t="81338" r="215" b="-149"/>
          <a:stretch/>
        </p:blipFill>
        <p:spPr>
          <a:xfrm>
            <a:off x="2221781" y="2276475"/>
            <a:ext cx="6882747" cy="1771650"/>
          </a:xfrm>
          <a:prstGeom prst="rect">
            <a:avLst/>
          </a:prstGeom>
        </p:spPr>
      </p:pic>
    </p:spTree>
    <p:extLst>
      <p:ext uri="{BB962C8B-B14F-4D97-AF65-F5344CB8AC3E}">
        <p14:creationId xmlns:p14="http://schemas.microsoft.com/office/powerpoint/2010/main" val="351464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EEF87-8975-25A3-DA63-A8019B23A100}"/>
              </a:ext>
            </a:extLst>
          </p:cNvPr>
          <p:cNvSpPr>
            <a:spLocks noGrp="1"/>
          </p:cNvSpPr>
          <p:nvPr>
            <p:ph type="title"/>
          </p:nvPr>
        </p:nvSpPr>
        <p:spPr/>
        <p:txBody>
          <a:bodyPr vert="horz" lIns="0" tIns="0" rIns="0" bIns="0" rtlCol="0" anchor="t" anchorCtr="0">
            <a:normAutofit/>
          </a:bodyPr>
          <a:lstStyle/>
          <a:p>
            <a:r>
              <a:rPr lang="en-US" dirty="0">
                <a:latin typeface="Arial Black"/>
              </a:rPr>
              <a:t>System Architecture</a:t>
            </a:r>
            <a:endParaRPr lang="en-US" dirty="0"/>
          </a:p>
        </p:txBody>
      </p:sp>
      <p:sp>
        <p:nvSpPr>
          <p:cNvPr id="4" name="Datumsplatzhalter 3">
            <a:extLst>
              <a:ext uri="{FF2B5EF4-FFF2-40B4-BE49-F238E27FC236}">
                <a16:creationId xmlns:a16="http://schemas.microsoft.com/office/drawing/2014/main" id="{96E6C344-6308-CC2E-94FE-AF475D3F7713}"/>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C4C228DB-CA18-2A34-2C63-B83543610B5F}"/>
              </a:ext>
            </a:extLst>
          </p:cNvPr>
          <p:cNvSpPr>
            <a:spLocks noGrp="1"/>
          </p:cNvSpPr>
          <p:nvPr>
            <p:ph type="ftr" sz="quarter" idx="15"/>
          </p:nvPr>
        </p:nvSpPr>
        <p:spPr/>
        <p:txBody>
          <a:bodyPr/>
          <a:lstStyle/>
          <a:p>
            <a:r>
              <a:rPr lang="en-US" dirty="0"/>
              <a:t>DASP Review Overview </a:t>
            </a:r>
            <a:r>
              <a:rPr lang="en-US" dirty="0" err="1"/>
              <a:t>GeneratioN</a:t>
            </a:r>
            <a:endParaRPr lang="en-US" dirty="0"/>
          </a:p>
        </p:txBody>
      </p:sp>
      <p:sp>
        <p:nvSpPr>
          <p:cNvPr id="6" name="Foliennummernplatzhalter 5">
            <a:extLst>
              <a:ext uri="{FF2B5EF4-FFF2-40B4-BE49-F238E27FC236}">
                <a16:creationId xmlns:a16="http://schemas.microsoft.com/office/drawing/2014/main" id="{5EC5ED83-C15B-2FFC-16D5-46B0029F04EA}"/>
              </a:ext>
            </a:extLst>
          </p:cNvPr>
          <p:cNvSpPr>
            <a:spLocks noGrp="1"/>
          </p:cNvSpPr>
          <p:nvPr>
            <p:ph type="sldNum" sz="quarter" idx="16"/>
          </p:nvPr>
        </p:nvSpPr>
        <p:spPr/>
        <p:txBody>
          <a:bodyPr/>
          <a:lstStyle/>
          <a:p>
            <a:fld id="{DD2F4C09-65E4-4AD7-8D55-83CBD210ED85}" type="slidenum">
              <a:rPr lang="en-US" smtClean="0"/>
              <a:pPr/>
              <a:t>15</a:t>
            </a:fld>
            <a:endParaRPr lang="en-US" dirty="0"/>
          </a:p>
        </p:txBody>
      </p:sp>
      <p:grpSp>
        <p:nvGrpSpPr>
          <p:cNvPr id="10" name="Gruppieren 9">
            <a:extLst>
              <a:ext uri="{FF2B5EF4-FFF2-40B4-BE49-F238E27FC236}">
                <a16:creationId xmlns:a16="http://schemas.microsoft.com/office/drawing/2014/main" id="{C969A4FA-18FB-4230-EDD3-8A866966066E}"/>
              </a:ext>
            </a:extLst>
          </p:cNvPr>
          <p:cNvGrpSpPr/>
          <p:nvPr/>
        </p:nvGrpSpPr>
        <p:grpSpPr>
          <a:xfrm>
            <a:off x="204450" y="1367101"/>
            <a:ext cx="3500496" cy="5063298"/>
            <a:chOff x="382956" y="1429577"/>
            <a:chExt cx="4023943" cy="5063298"/>
          </a:xfrm>
        </p:grpSpPr>
        <p:sp>
          <p:nvSpPr>
            <p:cNvPr id="11" name="Rechteck 10">
              <a:extLst>
                <a:ext uri="{FF2B5EF4-FFF2-40B4-BE49-F238E27FC236}">
                  <a16:creationId xmlns:a16="http://schemas.microsoft.com/office/drawing/2014/main" id="{B74F10FB-476F-D1DE-CB0E-2D0DF12B3D8B}"/>
                </a:ext>
              </a:extLst>
            </p:cNvPr>
            <p:cNvSpPr/>
            <p:nvPr/>
          </p:nvSpPr>
          <p:spPr>
            <a:xfrm>
              <a:off x="382956" y="1429577"/>
              <a:ext cx="4022445" cy="5063298"/>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hteck 11">
              <a:extLst>
                <a:ext uri="{FF2B5EF4-FFF2-40B4-BE49-F238E27FC236}">
                  <a16:creationId xmlns:a16="http://schemas.microsoft.com/office/drawing/2014/main" id="{E8DD5292-9D33-A1DB-F213-FE959D34BDD2}"/>
                </a:ext>
              </a:extLst>
            </p:cNvPr>
            <p:cNvSpPr/>
            <p:nvPr/>
          </p:nvSpPr>
          <p:spPr>
            <a:xfrm>
              <a:off x="382956" y="1429578"/>
              <a:ext cx="4023943" cy="300604"/>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Frontend</a:t>
              </a:r>
            </a:p>
          </p:txBody>
        </p:sp>
      </p:grpSp>
      <p:grpSp>
        <p:nvGrpSpPr>
          <p:cNvPr id="13" name="Gruppieren 12">
            <a:extLst>
              <a:ext uri="{FF2B5EF4-FFF2-40B4-BE49-F238E27FC236}">
                <a16:creationId xmlns:a16="http://schemas.microsoft.com/office/drawing/2014/main" id="{E7D18AF9-6586-296C-5ECB-D721CC99DDC5}"/>
              </a:ext>
            </a:extLst>
          </p:cNvPr>
          <p:cNvGrpSpPr/>
          <p:nvPr/>
        </p:nvGrpSpPr>
        <p:grpSpPr>
          <a:xfrm>
            <a:off x="3703568" y="1367100"/>
            <a:ext cx="4599944" cy="5063299"/>
            <a:chOff x="4406899" y="1429576"/>
            <a:chExt cx="4953001" cy="5063299"/>
          </a:xfrm>
        </p:grpSpPr>
        <p:sp>
          <p:nvSpPr>
            <p:cNvPr id="14" name="Rechteck 13">
              <a:extLst>
                <a:ext uri="{FF2B5EF4-FFF2-40B4-BE49-F238E27FC236}">
                  <a16:creationId xmlns:a16="http://schemas.microsoft.com/office/drawing/2014/main" id="{E05609FA-E7E4-367A-07D4-ED85A06A858A}"/>
                </a:ext>
              </a:extLst>
            </p:cNvPr>
            <p:cNvSpPr/>
            <p:nvPr/>
          </p:nvSpPr>
          <p:spPr>
            <a:xfrm>
              <a:off x="4406899" y="1429577"/>
              <a:ext cx="4953001" cy="5063298"/>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hteck 14">
              <a:extLst>
                <a:ext uri="{FF2B5EF4-FFF2-40B4-BE49-F238E27FC236}">
                  <a16:creationId xmlns:a16="http://schemas.microsoft.com/office/drawing/2014/main" id="{F0FA4AE1-0B97-F9D7-4933-AD7CF5A375C0}"/>
                </a:ext>
              </a:extLst>
            </p:cNvPr>
            <p:cNvSpPr/>
            <p:nvPr/>
          </p:nvSpPr>
          <p:spPr>
            <a:xfrm>
              <a:off x="4406899" y="1429576"/>
              <a:ext cx="4953001" cy="302043"/>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Backend</a:t>
              </a:r>
            </a:p>
          </p:txBody>
        </p:sp>
      </p:grpSp>
      <p:grpSp>
        <p:nvGrpSpPr>
          <p:cNvPr id="16" name="Gruppieren 15">
            <a:extLst>
              <a:ext uri="{FF2B5EF4-FFF2-40B4-BE49-F238E27FC236}">
                <a16:creationId xmlns:a16="http://schemas.microsoft.com/office/drawing/2014/main" id="{3D9C74F9-351D-B37C-7D47-D9CF47CF3AB5}"/>
              </a:ext>
            </a:extLst>
          </p:cNvPr>
          <p:cNvGrpSpPr/>
          <p:nvPr/>
        </p:nvGrpSpPr>
        <p:grpSpPr>
          <a:xfrm>
            <a:off x="8297157" y="1367100"/>
            <a:ext cx="3717765" cy="5063299"/>
            <a:chOff x="9359900" y="1429576"/>
            <a:chExt cx="2519138" cy="5063299"/>
          </a:xfrm>
        </p:grpSpPr>
        <p:sp>
          <p:nvSpPr>
            <p:cNvPr id="17" name="Rechteck 16">
              <a:extLst>
                <a:ext uri="{FF2B5EF4-FFF2-40B4-BE49-F238E27FC236}">
                  <a16:creationId xmlns:a16="http://schemas.microsoft.com/office/drawing/2014/main" id="{0DB2D2EC-7A0A-D316-DDCF-46A8F9ED81B4}"/>
                </a:ext>
              </a:extLst>
            </p:cNvPr>
            <p:cNvSpPr/>
            <p:nvPr/>
          </p:nvSpPr>
          <p:spPr>
            <a:xfrm>
              <a:off x="9359900" y="1429577"/>
              <a:ext cx="2519138" cy="5063298"/>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Rechteck 17">
              <a:extLst>
                <a:ext uri="{FF2B5EF4-FFF2-40B4-BE49-F238E27FC236}">
                  <a16:creationId xmlns:a16="http://schemas.microsoft.com/office/drawing/2014/main" id="{FAA85E5C-31E0-6C97-AC72-36F68DE12796}"/>
                </a:ext>
              </a:extLst>
            </p:cNvPr>
            <p:cNvSpPr/>
            <p:nvPr/>
          </p:nvSpPr>
          <p:spPr>
            <a:xfrm>
              <a:off x="9359900" y="1429576"/>
              <a:ext cx="2519138" cy="302400"/>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 Training</a:t>
              </a:r>
            </a:p>
          </p:txBody>
        </p:sp>
      </p:grpSp>
      <p:grpSp>
        <p:nvGrpSpPr>
          <p:cNvPr id="19" name="Gruppieren 18">
            <a:extLst>
              <a:ext uri="{FF2B5EF4-FFF2-40B4-BE49-F238E27FC236}">
                <a16:creationId xmlns:a16="http://schemas.microsoft.com/office/drawing/2014/main" id="{A5EE2C2A-5177-CB03-8B03-32FEB9A1DA4C}"/>
              </a:ext>
            </a:extLst>
          </p:cNvPr>
          <p:cNvGrpSpPr>
            <a:grpSpLocks noChangeAspect="1"/>
          </p:cNvGrpSpPr>
          <p:nvPr/>
        </p:nvGrpSpPr>
        <p:grpSpPr>
          <a:xfrm>
            <a:off x="327466" y="1842214"/>
            <a:ext cx="3249833" cy="398369"/>
            <a:chOff x="1701800" y="554437"/>
            <a:chExt cx="1626275" cy="533429"/>
          </a:xfrm>
          <a:solidFill>
            <a:srgbClr val="BCD7F2"/>
          </a:solidFill>
        </p:grpSpPr>
        <p:sp>
          <p:nvSpPr>
            <p:cNvPr id="20" name="Ellipse 22">
              <a:extLst>
                <a:ext uri="{FF2B5EF4-FFF2-40B4-BE49-F238E27FC236}">
                  <a16:creationId xmlns:a16="http://schemas.microsoft.com/office/drawing/2014/main" id="{085E5847-CAF8-0FD6-2EA9-8442F489B79E}"/>
                </a:ext>
              </a:extLst>
            </p:cNvPr>
            <p:cNvSpPr/>
            <p:nvPr/>
          </p:nvSpPr>
          <p:spPr>
            <a:xfrm>
              <a:off x="2901950" y="554437"/>
              <a:ext cx="426125" cy="533429"/>
            </a:xfrm>
            <a:custGeom>
              <a:avLst/>
              <a:gdLst>
                <a:gd name="connsiteX0" fmla="*/ 0 w 1202809"/>
                <a:gd name="connsiteY0" fmla="*/ 199174 h 398347"/>
                <a:gd name="connsiteX1" fmla="*/ 601405 w 1202809"/>
                <a:gd name="connsiteY1" fmla="*/ 0 h 398347"/>
                <a:gd name="connsiteX2" fmla="*/ 1202810 w 1202809"/>
                <a:gd name="connsiteY2" fmla="*/ 199174 h 398347"/>
                <a:gd name="connsiteX3" fmla="*/ 601405 w 1202809"/>
                <a:gd name="connsiteY3" fmla="*/ 398348 h 398347"/>
                <a:gd name="connsiteX4" fmla="*/ 0 w 1202809"/>
                <a:gd name="connsiteY4" fmla="*/ 199174 h 398347"/>
                <a:gd name="connsiteX0" fmla="*/ 0 w 858681"/>
                <a:gd name="connsiteY0" fmla="*/ 199358 h 398793"/>
                <a:gd name="connsiteX1" fmla="*/ 601405 w 858681"/>
                <a:gd name="connsiteY1" fmla="*/ 184 h 398793"/>
                <a:gd name="connsiteX2" fmla="*/ 858681 w 858681"/>
                <a:gd name="connsiteY2" fmla="*/ 228855 h 398793"/>
                <a:gd name="connsiteX3" fmla="*/ 601405 w 858681"/>
                <a:gd name="connsiteY3" fmla="*/ 398532 h 398793"/>
                <a:gd name="connsiteX4" fmla="*/ 0 w 858681"/>
                <a:gd name="connsiteY4" fmla="*/ 199358 h 398793"/>
                <a:gd name="connsiteX0" fmla="*/ 0 w 858681"/>
                <a:gd name="connsiteY0" fmla="*/ 199185 h 398369"/>
                <a:gd name="connsiteX1" fmla="*/ 601405 w 858681"/>
                <a:gd name="connsiteY1" fmla="*/ 11 h 398369"/>
                <a:gd name="connsiteX2" fmla="*/ 858681 w 858681"/>
                <a:gd name="connsiteY2" fmla="*/ 205822 h 398369"/>
                <a:gd name="connsiteX3" fmla="*/ 601405 w 858681"/>
                <a:gd name="connsiteY3" fmla="*/ 398359 h 398369"/>
                <a:gd name="connsiteX4" fmla="*/ 0 w 858681"/>
                <a:gd name="connsiteY4" fmla="*/ 199185 h 39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681" h="398369">
                  <a:moveTo>
                    <a:pt x="0" y="199185"/>
                  </a:moveTo>
                  <a:cubicBezTo>
                    <a:pt x="0" y="89184"/>
                    <a:pt x="458292" y="-1095"/>
                    <a:pt x="601405" y="11"/>
                  </a:cubicBezTo>
                  <a:cubicBezTo>
                    <a:pt x="744518" y="1117"/>
                    <a:pt x="858681" y="95821"/>
                    <a:pt x="858681" y="205822"/>
                  </a:cubicBezTo>
                  <a:cubicBezTo>
                    <a:pt x="858681" y="315823"/>
                    <a:pt x="744518" y="399465"/>
                    <a:pt x="601405" y="398359"/>
                  </a:cubicBezTo>
                  <a:cubicBezTo>
                    <a:pt x="458292" y="397253"/>
                    <a:pt x="0" y="309186"/>
                    <a:pt x="0" y="19918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 name="Rechteck 20">
              <a:extLst>
                <a:ext uri="{FF2B5EF4-FFF2-40B4-BE49-F238E27FC236}">
                  <a16:creationId xmlns:a16="http://schemas.microsoft.com/office/drawing/2014/main" id="{5ECAFFC9-B259-4897-4D1E-1B8ADB394899}"/>
                </a:ext>
              </a:extLst>
            </p:cNvPr>
            <p:cNvSpPr/>
            <p:nvPr/>
          </p:nvSpPr>
          <p:spPr>
            <a:xfrm>
              <a:off x="1701800" y="554451"/>
              <a:ext cx="1498600" cy="533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Frontend Environment</a:t>
              </a:r>
            </a:p>
          </p:txBody>
        </p:sp>
      </p:grpSp>
      <p:sp>
        <p:nvSpPr>
          <p:cNvPr id="22" name="Flussdiagramm: Dokument 21">
            <a:extLst>
              <a:ext uri="{FF2B5EF4-FFF2-40B4-BE49-F238E27FC236}">
                <a16:creationId xmlns:a16="http://schemas.microsoft.com/office/drawing/2014/main" id="{1B8117D0-ACF0-CE71-5E55-E7BDD3C0F2DA}"/>
              </a:ext>
            </a:extLst>
          </p:cNvPr>
          <p:cNvSpPr/>
          <p:nvPr/>
        </p:nvSpPr>
        <p:spPr>
          <a:xfrm>
            <a:off x="3905003" y="3450601"/>
            <a:ext cx="1080000" cy="405000"/>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Reviews</a:t>
            </a:r>
          </a:p>
        </p:txBody>
      </p:sp>
      <p:sp>
        <p:nvSpPr>
          <p:cNvPr id="23" name="Rechteck 22">
            <a:extLst>
              <a:ext uri="{FF2B5EF4-FFF2-40B4-BE49-F238E27FC236}">
                <a16:creationId xmlns:a16="http://schemas.microsoft.com/office/drawing/2014/main" id="{BDEFE788-D2D4-56F0-0D26-8B396CC00303}"/>
              </a:ext>
            </a:extLst>
          </p:cNvPr>
          <p:cNvSpPr>
            <a:spLocks noChangeAspect="1"/>
          </p:cNvSpPr>
          <p:nvPr/>
        </p:nvSpPr>
        <p:spPr>
          <a:xfrm>
            <a:off x="5174848" y="3450601"/>
            <a:ext cx="1131678"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Formatting/</a:t>
            </a:r>
          </a:p>
          <a:p>
            <a:pPr algn="ctr"/>
            <a:r>
              <a:rPr lang="en-US" sz="1200" dirty="0">
                <a:solidFill>
                  <a:schemeClr val="tx1"/>
                </a:solidFill>
              </a:rPr>
              <a:t>Segmentation</a:t>
            </a:r>
          </a:p>
        </p:txBody>
      </p:sp>
      <p:grpSp>
        <p:nvGrpSpPr>
          <p:cNvPr id="24" name="Gruppieren 23">
            <a:extLst>
              <a:ext uri="{FF2B5EF4-FFF2-40B4-BE49-F238E27FC236}">
                <a16:creationId xmlns:a16="http://schemas.microsoft.com/office/drawing/2014/main" id="{F6DC9C88-30E9-811B-C73C-FB7CEC310D7D}"/>
              </a:ext>
            </a:extLst>
          </p:cNvPr>
          <p:cNvGrpSpPr/>
          <p:nvPr/>
        </p:nvGrpSpPr>
        <p:grpSpPr>
          <a:xfrm>
            <a:off x="6265410" y="5348377"/>
            <a:ext cx="1546755" cy="557516"/>
            <a:chOff x="7729795" y="4416853"/>
            <a:chExt cx="1035772" cy="461315"/>
          </a:xfrm>
        </p:grpSpPr>
        <p:sp>
          <p:nvSpPr>
            <p:cNvPr id="25" name="Rechteck 24">
              <a:extLst>
                <a:ext uri="{FF2B5EF4-FFF2-40B4-BE49-F238E27FC236}">
                  <a16:creationId xmlns:a16="http://schemas.microsoft.com/office/drawing/2014/main" id="{CA15C5E7-D78F-EF07-BBEC-8D00654B330E}"/>
                </a:ext>
              </a:extLst>
            </p:cNvPr>
            <p:cNvSpPr>
              <a:spLocks noChangeAspect="1"/>
            </p:cNvSpPr>
            <p:nvPr/>
          </p:nvSpPr>
          <p:spPr>
            <a:xfrm>
              <a:off x="7729795" y="4416853"/>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a:t>
              </a:r>
            </a:p>
          </p:txBody>
        </p:sp>
        <p:sp>
          <p:nvSpPr>
            <p:cNvPr id="26" name="Rechteck 25">
              <a:extLst>
                <a:ext uri="{FF2B5EF4-FFF2-40B4-BE49-F238E27FC236}">
                  <a16:creationId xmlns:a16="http://schemas.microsoft.com/office/drawing/2014/main" id="{7F1C764B-39C2-E39D-502F-FDEB79165274}"/>
                </a:ext>
              </a:extLst>
            </p:cNvPr>
            <p:cNvSpPr>
              <a:spLocks noChangeAspect="1"/>
            </p:cNvSpPr>
            <p:nvPr/>
          </p:nvSpPr>
          <p:spPr>
            <a:xfrm>
              <a:off x="7786945" y="447546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a:t>
              </a:r>
            </a:p>
          </p:txBody>
        </p:sp>
        <p:sp>
          <p:nvSpPr>
            <p:cNvPr id="27" name="Rechteck 26">
              <a:extLst>
                <a:ext uri="{FF2B5EF4-FFF2-40B4-BE49-F238E27FC236}">
                  <a16:creationId xmlns:a16="http://schemas.microsoft.com/office/drawing/2014/main" id="{806BF074-0B13-EBE1-974F-E4E7D55463F6}"/>
                </a:ext>
              </a:extLst>
            </p:cNvPr>
            <p:cNvSpPr>
              <a:spLocks noChangeAspect="1"/>
            </p:cNvSpPr>
            <p:nvPr/>
          </p:nvSpPr>
          <p:spPr>
            <a:xfrm>
              <a:off x="7844095" y="453261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Description Mapping</a:t>
              </a:r>
            </a:p>
          </p:txBody>
        </p:sp>
      </p:grpSp>
      <p:sp>
        <p:nvSpPr>
          <p:cNvPr id="28" name="Flussdiagramm: Dokument 27">
            <a:extLst>
              <a:ext uri="{FF2B5EF4-FFF2-40B4-BE49-F238E27FC236}">
                <a16:creationId xmlns:a16="http://schemas.microsoft.com/office/drawing/2014/main" id="{E703464D-D443-1FEB-02B0-EE908539486F}"/>
              </a:ext>
            </a:extLst>
          </p:cNvPr>
          <p:cNvSpPr/>
          <p:nvPr/>
        </p:nvSpPr>
        <p:spPr>
          <a:xfrm>
            <a:off x="3905003" y="5862768"/>
            <a:ext cx="1080000" cy="428494"/>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Classified Sentences</a:t>
            </a:r>
          </a:p>
        </p:txBody>
      </p:sp>
      <p:sp>
        <p:nvSpPr>
          <p:cNvPr id="29" name="Ellipse 28">
            <a:extLst>
              <a:ext uri="{FF2B5EF4-FFF2-40B4-BE49-F238E27FC236}">
                <a16:creationId xmlns:a16="http://schemas.microsoft.com/office/drawing/2014/main" id="{786D58FA-02C6-A2F7-6B52-023DB9015110}"/>
              </a:ext>
            </a:extLst>
          </p:cNvPr>
          <p:cNvSpPr>
            <a:spLocks noChangeAspect="1"/>
          </p:cNvSpPr>
          <p:nvPr/>
        </p:nvSpPr>
        <p:spPr>
          <a:xfrm>
            <a:off x="11434842" y="4390369"/>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uppieren 29">
            <a:extLst>
              <a:ext uri="{FF2B5EF4-FFF2-40B4-BE49-F238E27FC236}">
                <a16:creationId xmlns:a16="http://schemas.microsoft.com/office/drawing/2014/main" id="{9F9A4B7F-65DD-7CEB-22EC-F3F29F3FF4DE}"/>
              </a:ext>
            </a:extLst>
          </p:cNvPr>
          <p:cNvGrpSpPr>
            <a:grpSpLocks noChangeAspect="1"/>
          </p:cNvGrpSpPr>
          <p:nvPr/>
        </p:nvGrpSpPr>
        <p:grpSpPr>
          <a:xfrm>
            <a:off x="3995388" y="1833358"/>
            <a:ext cx="7850956" cy="398393"/>
            <a:chOff x="827001" y="554419"/>
            <a:chExt cx="2453719" cy="533462"/>
          </a:xfrm>
          <a:solidFill>
            <a:srgbClr val="BCD7F2"/>
          </a:solidFill>
        </p:grpSpPr>
        <p:sp>
          <p:nvSpPr>
            <p:cNvPr id="31" name="Ellipse 61">
              <a:extLst>
                <a:ext uri="{FF2B5EF4-FFF2-40B4-BE49-F238E27FC236}">
                  <a16:creationId xmlns:a16="http://schemas.microsoft.com/office/drawing/2014/main" id="{DE2A5DF9-495A-E817-D721-DC6AAD8BF466}"/>
                </a:ext>
              </a:extLst>
            </p:cNvPr>
            <p:cNvSpPr/>
            <p:nvPr/>
          </p:nvSpPr>
          <p:spPr>
            <a:xfrm>
              <a:off x="3099650" y="554419"/>
              <a:ext cx="181070" cy="533462"/>
            </a:xfrm>
            <a:custGeom>
              <a:avLst/>
              <a:gdLst>
                <a:gd name="connsiteX0" fmla="*/ 0 w 1603030"/>
                <a:gd name="connsiteY0" fmla="*/ 199174 h 398347"/>
                <a:gd name="connsiteX1" fmla="*/ 801515 w 1603030"/>
                <a:gd name="connsiteY1" fmla="*/ 0 h 398347"/>
                <a:gd name="connsiteX2" fmla="*/ 1603030 w 1603030"/>
                <a:gd name="connsiteY2" fmla="*/ 199174 h 398347"/>
                <a:gd name="connsiteX3" fmla="*/ 801515 w 1603030"/>
                <a:gd name="connsiteY3" fmla="*/ 398348 h 398347"/>
                <a:gd name="connsiteX4" fmla="*/ 0 w 1603030"/>
                <a:gd name="connsiteY4" fmla="*/ 199174 h 398347"/>
                <a:gd name="connsiteX0" fmla="*/ 0 w 1072088"/>
                <a:gd name="connsiteY0" fmla="*/ 189365 h 398393"/>
                <a:gd name="connsiteX1" fmla="*/ 270573 w 1072088"/>
                <a:gd name="connsiteY1" fmla="*/ 24 h 398393"/>
                <a:gd name="connsiteX2" fmla="*/ 1072088 w 1072088"/>
                <a:gd name="connsiteY2" fmla="*/ 199198 h 398393"/>
                <a:gd name="connsiteX3" fmla="*/ 270573 w 1072088"/>
                <a:gd name="connsiteY3" fmla="*/ 398372 h 398393"/>
                <a:gd name="connsiteX4" fmla="*/ 0 w 1072088"/>
                <a:gd name="connsiteY4" fmla="*/ 189365 h 398393"/>
                <a:gd name="connsiteX0" fmla="*/ 0 w 600140"/>
                <a:gd name="connsiteY0" fmla="*/ 189365 h 398393"/>
                <a:gd name="connsiteX1" fmla="*/ 270573 w 600140"/>
                <a:gd name="connsiteY1" fmla="*/ 24 h 398393"/>
                <a:gd name="connsiteX2" fmla="*/ 600140 w 600140"/>
                <a:gd name="connsiteY2" fmla="*/ 199198 h 398393"/>
                <a:gd name="connsiteX3" fmla="*/ 270573 w 600140"/>
                <a:gd name="connsiteY3" fmla="*/ 398372 h 398393"/>
                <a:gd name="connsiteX4" fmla="*/ 0 w 600140"/>
                <a:gd name="connsiteY4" fmla="*/ 189365 h 398393"/>
                <a:gd name="connsiteX0" fmla="*/ 0 w 486279"/>
                <a:gd name="connsiteY0" fmla="*/ 189365 h 398393"/>
                <a:gd name="connsiteX1" fmla="*/ 270573 w 486279"/>
                <a:gd name="connsiteY1" fmla="*/ 24 h 398393"/>
                <a:gd name="connsiteX2" fmla="*/ 486279 w 486279"/>
                <a:gd name="connsiteY2" fmla="*/ 199198 h 398393"/>
                <a:gd name="connsiteX3" fmla="*/ 270573 w 486279"/>
                <a:gd name="connsiteY3" fmla="*/ 398372 h 398393"/>
                <a:gd name="connsiteX4" fmla="*/ 0 w 486279"/>
                <a:gd name="connsiteY4" fmla="*/ 189365 h 39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279" h="398393">
                  <a:moveTo>
                    <a:pt x="0" y="189365"/>
                  </a:moveTo>
                  <a:cubicBezTo>
                    <a:pt x="0" y="79364"/>
                    <a:pt x="189527" y="-1615"/>
                    <a:pt x="270573" y="24"/>
                  </a:cubicBezTo>
                  <a:cubicBezTo>
                    <a:pt x="351619" y="1663"/>
                    <a:pt x="486279" y="89197"/>
                    <a:pt x="486279" y="199198"/>
                  </a:cubicBezTo>
                  <a:cubicBezTo>
                    <a:pt x="486279" y="309199"/>
                    <a:pt x="351619" y="400011"/>
                    <a:pt x="270573" y="398372"/>
                  </a:cubicBezTo>
                  <a:cubicBezTo>
                    <a:pt x="189527" y="396733"/>
                    <a:pt x="0" y="299366"/>
                    <a:pt x="0" y="18936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2" name="Rechteck 31">
              <a:extLst>
                <a:ext uri="{FF2B5EF4-FFF2-40B4-BE49-F238E27FC236}">
                  <a16:creationId xmlns:a16="http://schemas.microsoft.com/office/drawing/2014/main" id="{7D6FED89-0712-7332-9F81-5DF882D57219}"/>
                </a:ext>
              </a:extLst>
            </p:cNvPr>
            <p:cNvSpPr/>
            <p:nvPr/>
          </p:nvSpPr>
          <p:spPr>
            <a:xfrm>
              <a:off x="827001" y="554451"/>
              <a:ext cx="2373398" cy="533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Shared Backend Environment</a:t>
              </a:r>
            </a:p>
          </p:txBody>
        </p:sp>
      </p:grpSp>
      <p:sp>
        <p:nvSpPr>
          <p:cNvPr id="33" name="Rechteck 32">
            <a:extLst>
              <a:ext uri="{FF2B5EF4-FFF2-40B4-BE49-F238E27FC236}">
                <a16:creationId xmlns:a16="http://schemas.microsoft.com/office/drawing/2014/main" id="{3A17B671-9098-96BE-8974-74C28215146A}"/>
              </a:ext>
            </a:extLst>
          </p:cNvPr>
          <p:cNvSpPr>
            <a:spLocks noChangeAspect="1"/>
          </p:cNvSpPr>
          <p:nvPr/>
        </p:nvSpPr>
        <p:spPr>
          <a:xfrm>
            <a:off x="9904005" y="4370351"/>
            <a:ext cx="1080000" cy="40809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Model Training</a:t>
            </a:r>
          </a:p>
        </p:txBody>
      </p:sp>
      <p:sp>
        <p:nvSpPr>
          <p:cNvPr id="34" name="Flussdiagramm: Dokument 33">
            <a:extLst>
              <a:ext uri="{FF2B5EF4-FFF2-40B4-BE49-F238E27FC236}">
                <a16:creationId xmlns:a16="http://schemas.microsoft.com/office/drawing/2014/main" id="{FD70EE54-CA2A-BE76-CB48-6973188504E9}"/>
              </a:ext>
            </a:extLst>
          </p:cNvPr>
          <p:cNvSpPr/>
          <p:nvPr/>
        </p:nvSpPr>
        <p:spPr>
          <a:xfrm>
            <a:off x="8580626" y="4351735"/>
            <a:ext cx="921472" cy="445323"/>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Model Artefacts</a:t>
            </a:r>
          </a:p>
        </p:txBody>
      </p:sp>
      <p:sp>
        <p:nvSpPr>
          <p:cNvPr id="35" name="Rechteck 34">
            <a:extLst>
              <a:ext uri="{FF2B5EF4-FFF2-40B4-BE49-F238E27FC236}">
                <a16:creationId xmlns:a16="http://schemas.microsoft.com/office/drawing/2014/main" id="{887AB10E-D854-F167-5016-EB43B1279856}"/>
              </a:ext>
            </a:extLst>
          </p:cNvPr>
          <p:cNvSpPr>
            <a:spLocks noChangeAspect="1"/>
          </p:cNvSpPr>
          <p:nvPr/>
        </p:nvSpPr>
        <p:spPr>
          <a:xfrm>
            <a:off x="2471390" y="5874515"/>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Receive Output</a:t>
            </a:r>
          </a:p>
        </p:txBody>
      </p:sp>
      <p:grpSp>
        <p:nvGrpSpPr>
          <p:cNvPr id="36" name="Gruppieren 35">
            <a:extLst>
              <a:ext uri="{FF2B5EF4-FFF2-40B4-BE49-F238E27FC236}">
                <a16:creationId xmlns:a16="http://schemas.microsoft.com/office/drawing/2014/main" id="{19406910-D456-E652-39B5-7104454AB54E}"/>
              </a:ext>
            </a:extLst>
          </p:cNvPr>
          <p:cNvGrpSpPr/>
          <p:nvPr/>
        </p:nvGrpSpPr>
        <p:grpSpPr>
          <a:xfrm>
            <a:off x="1301813" y="5892988"/>
            <a:ext cx="368055" cy="368055"/>
            <a:chOff x="1651264" y="5879890"/>
            <a:chExt cx="368055" cy="368055"/>
          </a:xfrm>
        </p:grpSpPr>
        <p:sp>
          <p:nvSpPr>
            <p:cNvPr id="37" name="Ellipse 36">
              <a:extLst>
                <a:ext uri="{FF2B5EF4-FFF2-40B4-BE49-F238E27FC236}">
                  <a16:creationId xmlns:a16="http://schemas.microsoft.com/office/drawing/2014/main" id="{B540757F-9643-ACE0-4BA7-3B3FD27BF19D}"/>
                </a:ext>
              </a:extLst>
            </p:cNvPr>
            <p:cNvSpPr>
              <a:spLocks noChangeAspect="1"/>
            </p:cNvSpPr>
            <p:nvPr/>
          </p:nvSpPr>
          <p:spPr>
            <a:xfrm>
              <a:off x="1651264" y="5879890"/>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Ellipse 37">
              <a:extLst>
                <a:ext uri="{FF2B5EF4-FFF2-40B4-BE49-F238E27FC236}">
                  <a16:creationId xmlns:a16="http://schemas.microsoft.com/office/drawing/2014/main" id="{942A20B5-008C-2A0E-155B-1392A473F9A9}"/>
                </a:ext>
              </a:extLst>
            </p:cNvPr>
            <p:cNvSpPr>
              <a:spLocks noChangeAspect="1"/>
            </p:cNvSpPr>
            <p:nvPr/>
          </p:nvSpPr>
          <p:spPr>
            <a:xfrm>
              <a:off x="1691291" y="5919917"/>
              <a:ext cx="288000" cy="288000"/>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9" name="Gerade Verbindung mit Pfeil 38">
            <a:extLst>
              <a:ext uri="{FF2B5EF4-FFF2-40B4-BE49-F238E27FC236}">
                <a16:creationId xmlns:a16="http://schemas.microsoft.com/office/drawing/2014/main" id="{AC67583E-56C7-268A-9FED-A0530A1C361B}"/>
              </a:ext>
            </a:extLst>
          </p:cNvPr>
          <p:cNvCxnSpPr>
            <a:cxnSpLocks/>
            <a:stCxn id="22" idx="3"/>
            <a:endCxn id="23" idx="1"/>
          </p:cNvCxnSpPr>
          <p:nvPr/>
        </p:nvCxnSpPr>
        <p:spPr>
          <a:xfrm>
            <a:off x="4985003" y="3653101"/>
            <a:ext cx="189845"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0" name="Gerade Verbindung mit Pfeil 39">
            <a:extLst>
              <a:ext uri="{FF2B5EF4-FFF2-40B4-BE49-F238E27FC236}">
                <a16:creationId xmlns:a16="http://schemas.microsoft.com/office/drawing/2014/main" id="{734E8097-EE10-D45D-2FD3-8F5DDB625FCE}"/>
              </a:ext>
            </a:extLst>
          </p:cNvPr>
          <p:cNvCxnSpPr>
            <a:cxnSpLocks/>
            <a:stCxn id="23" idx="3"/>
            <a:endCxn id="53" idx="1"/>
          </p:cNvCxnSpPr>
          <p:nvPr/>
        </p:nvCxnSpPr>
        <p:spPr>
          <a:xfrm flipV="1">
            <a:off x="6306526" y="3652894"/>
            <a:ext cx="371156" cy="207"/>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Verbinder: gewinkelt 40">
            <a:extLst>
              <a:ext uri="{FF2B5EF4-FFF2-40B4-BE49-F238E27FC236}">
                <a16:creationId xmlns:a16="http://schemas.microsoft.com/office/drawing/2014/main" id="{A0FEAE29-44E0-2088-2009-26A2947D3979}"/>
              </a:ext>
            </a:extLst>
          </p:cNvPr>
          <p:cNvCxnSpPr>
            <a:cxnSpLocks/>
            <a:stCxn id="34" idx="1"/>
            <a:endCxn id="57" idx="3"/>
          </p:cNvCxnSpPr>
          <p:nvPr/>
        </p:nvCxnSpPr>
        <p:spPr>
          <a:xfrm rot="10800000" flipV="1">
            <a:off x="7812166" y="4574397"/>
            <a:ext cx="768461" cy="463762"/>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42" name="Gerade Verbindung mit Pfeil 41">
            <a:extLst>
              <a:ext uri="{FF2B5EF4-FFF2-40B4-BE49-F238E27FC236}">
                <a16:creationId xmlns:a16="http://schemas.microsoft.com/office/drawing/2014/main" id="{3040DD5A-6543-C352-7DB9-FF41B2E316F1}"/>
              </a:ext>
            </a:extLst>
          </p:cNvPr>
          <p:cNvCxnSpPr>
            <a:cxnSpLocks/>
          </p:cNvCxnSpPr>
          <p:nvPr/>
        </p:nvCxnSpPr>
        <p:spPr>
          <a:xfrm flipH="1">
            <a:off x="9502098" y="4565088"/>
            <a:ext cx="40190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Gerade Verbindung mit Pfeil 42">
            <a:extLst>
              <a:ext uri="{FF2B5EF4-FFF2-40B4-BE49-F238E27FC236}">
                <a16:creationId xmlns:a16="http://schemas.microsoft.com/office/drawing/2014/main" id="{B33F443F-8E96-4A74-0E34-EDC5E9B721AE}"/>
              </a:ext>
            </a:extLst>
          </p:cNvPr>
          <p:cNvCxnSpPr>
            <a:cxnSpLocks/>
          </p:cNvCxnSpPr>
          <p:nvPr/>
        </p:nvCxnSpPr>
        <p:spPr>
          <a:xfrm flipH="1" flipV="1">
            <a:off x="10984005" y="4562225"/>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Verbinder: gewinkelt 43">
            <a:extLst>
              <a:ext uri="{FF2B5EF4-FFF2-40B4-BE49-F238E27FC236}">
                <a16:creationId xmlns:a16="http://schemas.microsoft.com/office/drawing/2014/main" id="{65A77E1F-9F2C-9180-5A1D-C23E071FDD19}"/>
              </a:ext>
            </a:extLst>
          </p:cNvPr>
          <p:cNvCxnSpPr>
            <a:cxnSpLocks/>
            <a:stCxn id="27" idx="2"/>
            <a:endCxn id="91" idx="3"/>
          </p:cNvCxnSpPr>
          <p:nvPr/>
        </p:nvCxnSpPr>
        <p:spPr>
          <a:xfrm rot="5400000">
            <a:off x="6571352" y="5521677"/>
            <a:ext cx="168564" cy="936996"/>
          </a:xfrm>
          <a:prstGeom prst="bentConnector2">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5" name="Gerade Verbindung mit Pfeil 44">
            <a:extLst>
              <a:ext uri="{FF2B5EF4-FFF2-40B4-BE49-F238E27FC236}">
                <a16:creationId xmlns:a16="http://schemas.microsoft.com/office/drawing/2014/main" id="{8C6F230A-2373-C538-8AB5-83707A9C5EB2}"/>
              </a:ext>
            </a:extLst>
          </p:cNvPr>
          <p:cNvCxnSpPr>
            <a:cxnSpLocks/>
            <a:stCxn id="35" idx="1"/>
          </p:cNvCxnSpPr>
          <p:nvPr/>
        </p:nvCxnSpPr>
        <p:spPr>
          <a:xfrm flipH="1">
            <a:off x="1669868" y="6077015"/>
            <a:ext cx="801522" cy="6122"/>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sp>
        <p:nvSpPr>
          <p:cNvPr id="46" name="Ellipse 45">
            <a:extLst>
              <a:ext uri="{FF2B5EF4-FFF2-40B4-BE49-F238E27FC236}">
                <a16:creationId xmlns:a16="http://schemas.microsoft.com/office/drawing/2014/main" id="{326916A5-C2E5-36EB-283E-9EB3B0C79F41}"/>
              </a:ext>
            </a:extLst>
          </p:cNvPr>
          <p:cNvSpPr>
            <a:spLocks noChangeAspect="1"/>
          </p:cNvSpPr>
          <p:nvPr/>
        </p:nvSpPr>
        <p:spPr>
          <a:xfrm>
            <a:off x="11413702" y="5269867"/>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hteck 46">
            <a:extLst>
              <a:ext uri="{FF2B5EF4-FFF2-40B4-BE49-F238E27FC236}">
                <a16:creationId xmlns:a16="http://schemas.microsoft.com/office/drawing/2014/main" id="{CA5A18A6-8069-E404-E7E8-60FF5BECE29A}"/>
              </a:ext>
            </a:extLst>
          </p:cNvPr>
          <p:cNvSpPr>
            <a:spLocks noChangeAspect="1"/>
          </p:cNvSpPr>
          <p:nvPr/>
        </p:nvSpPr>
        <p:spPr>
          <a:xfrm>
            <a:off x="9882865" y="5248004"/>
            <a:ext cx="1080000" cy="41178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Model Training</a:t>
            </a:r>
          </a:p>
        </p:txBody>
      </p:sp>
      <p:sp>
        <p:nvSpPr>
          <p:cNvPr id="48" name="Flussdiagramm: Dokument 47">
            <a:extLst>
              <a:ext uri="{FF2B5EF4-FFF2-40B4-BE49-F238E27FC236}">
                <a16:creationId xmlns:a16="http://schemas.microsoft.com/office/drawing/2014/main" id="{B48199AA-4DDD-E93B-D95B-7D1132C0ED4E}"/>
              </a:ext>
            </a:extLst>
          </p:cNvPr>
          <p:cNvSpPr/>
          <p:nvPr/>
        </p:nvSpPr>
        <p:spPr>
          <a:xfrm>
            <a:off x="8559486" y="5225127"/>
            <a:ext cx="921472" cy="457534"/>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Model Artefacts</a:t>
            </a:r>
          </a:p>
        </p:txBody>
      </p:sp>
      <p:cxnSp>
        <p:nvCxnSpPr>
          <p:cNvPr id="49" name="Gerade Verbindung mit Pfeil 48">
            <a:extLst>
              <a:ext uri="{FF2B5EF4-FFF2-40B4-BE49-F238E27FC236}">
                <a16:creationId xmlns:a16="http://schemas.microsoft.com/office/drawing/2014/main" id="{90D1D845-E914-E7F5-F8A3-C718457B032A}"/>
              </a:ext>
            </a:extLst>
          </p:cNvPr>
          <p:cNvCxnSpPr>
            <a:cxnSpLocks/>
          </p:cNvCxnSpPr>
          <p:nvPr/>
        </p:nvCxnSpPr>
        <p:spPr>
          <a:xfrm flipH="1">
            <a:off x="9480958" y="5442836"/>
            <a:ext cx="401907"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50" name="Gerade Verbindung mit Pfeil 49">
            <a:extLst>
              <a:ext uri="{FF2B5EF4-FFF2-40B4-BE49-F238E27FC236}">
                <a16:creationId xmlns:a16="http://schemas.microsoft.com/office/drawing/2014/main" id="{CFE4CFD8-26D4-82BF-5BF3-2E65E21C934C}"/>
              </a:ext>
            </a:extLst>
          </p:cNvPr>
          <p:cNvCxnSpPr>
            <a:cxnSpLocks/>
          </p:cNvCxnSpPr>
          <p:nvPr/>
        </p:nvCxnSpPr>
        <p:spPr>
          <a:xfrm flipH="1" flipV="1">
            <a:off x="10962865" y="5442646"/>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51" name="Verbinder: gewinkelt 50">
            <a:extLst>
              <a:ext uri="{FF2B5EF4-FFF2-40B4-BE49-F238E27FC236}">
                <a16:creationId xmlns:a16="http://schemas.microsoft.com/office/drawing/2014/main" id="{E4C366A8-DE8B-1446-04B3-24EBBDA40CEE}"/>
              </a:ext>
            </a:extLst>
          </p:cNvPr>
          <p:cNvCxnSpPr>
            <a:cxnSpLocks/>
            <a:stCxn id="48" idx="1"/>
            <a:endCxn id="57" idx="3"/>
          </p:cNvCxnSpPr>
          <p:nvPr/>
        </p:nvCxnSpPr>
        <p:spPr>
          <a:xfrm rot="10800000">
            <a:off x="7812166" y="5038160"/>
            <a:ext cx="747321" cy="415735"/>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52" name="Verbinder: gewinkelt 51">
            <a:extLst>
              <a:ext uri="{FF2B5EF4-FFF2-40B4-BE49-F238E27FC236}">
                <a16:creationId xmlns:a16="http://schemas.microsoft.com/office/drawing/2014/main" id="{E1780081-FDA3-5066-7CBA-3C3B8BBE16DC}"/>
              </a:ext>
            </a:extLst>
          </p:cNvPr>
          <p:cNvCxnSpPr>
            <a:cxnSpLocks/>
            <a:stCxn id="64" idx="1"/>
            <a:endCxn id="61" idx="3"/>
          </p:cNvCxnSpPr>
          <p:nvPr/>
        </p:nvCxnSpPr>
        <p:spPr>
          <a:xfrm rot="10800000" flipV="1">
            <a:off x="7812166" y="2745683"/>
            <a:ext cx="768461" cy="3276"/>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53" name="Freihandform: Form 52">
            <a:extLst>
              <a:ext uri="{FF2B5EF4-FFF2-40B4-BE49-F238E27FC236}">
                <a16:creationId xmlns:a16="http://schemas.microsoft.com/office/drawing/2014/main" id="{DAD3D78B-A483-EA1D-0B67-DE04BFBEB5CD}"/>
              </a:ext>
            </a:extLst>
          </p:cNvPr>
          <p:cNvSpPr>
            <a:spLocks noChangeAspect="1"/>
          </p:cNvSpPr>
          <p:nvPr/>
        </p:nvSpPr>
        <p:spPr>
          <a:xfrm>
            <a:off x="6677682" y="3471043"/>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a:t>
            </a:r>
            <a:endParaRPr lang="en-US" sz="1600" dirty="0">
              <a:solidFill>
                <a:schemeClr val="tx1"/>
              </a:solidFill>
            </a:endParaRPr>
          </a:p>
        </p:txBody>
      </p:sp>
      <p:grpSp>
        <p:nvGrpSpPr>
          <p:cNvPr id="54" name="Gruppieren 53">
            <a:extLst>
              <a:ext uri="{FF2B5EF4-FFF2-40B4-BE49-F238E27FC236}">
                <a16:creationId xmlns:a16="http://schemas.microsoft.com/office/drawing/2014/main" id="{BB3B5857-6253-80B1-F4AA-90E91BD5E518}"/>
              </a:ext>
            </a:extLst>
          </p:cNvPr>
          <p:cNvGrpSpPr/>
          <p:nvPr/>
        </p:nvGrpSpPr>
        <p:grpSpPr>
          <a:xfrm>
            <a:off x="6265410" y="4689449"/>
            <a:ext cx="1546755" cy="557516"/>
            <a:chOff x="7729795" y="4416853"/>
            <a:chExt cx="1035772" cy="461315"/>
          </a:xfrm>
        </p:grpSpPr>
        <p:sp>
          <p:nvSpPr>
            <p:cNvPr id="55" name="Rechteck 54">
              <a:extLst>
                <a:ext uri="{FF2B5EF4-FFF2-40B4-BE49-F238E27FC236}">
                  <a16:creationId xmlns:a16="http://schemas.microsoft.com/office/drawing/2014/main" id="{78F24D48-A951-A122-E8E3-FD5C75B29FF7}"/>
                </a:ext>
              </a:extLst>
            </p:cNvPr>
            <p:cNvSpPr>
              <a:spLocks noChangeAspect="1"/>
            </p:cNvSpPr>
            <p:nvPr/>
          </p:nvSpPr>
          <p:spPr>
            <a:xfrm>
              <a:off x="7729795" y="4416853"/>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a:t>
              </a:r>
            </a:p>
          </p:txBody>
        </p:sp>
        <p:sp>
          <p:nvSpPr>
            <p:cNvPr id="56" name="Rechteck 55">
              <a:extLst>
                <a:ext uri="{FF2B5EF4-FFF2-40B4-BE49-F238E27FC236}">
                  <a16:creationId xmlns:a16="http://schemas.microsoft.com/office/drawing/2014/main" id="{DEC751FA-8087-4913-4A97-FBDE7DAECEC5}"/>
                </a:ext>
              </a:extLst>
            </p:cNvPr>
            <p:cNvSpPr>
              <a:spLocks noChangeAspect="1"/>
            </p:cNvSpPr>
            <p:nvPr/>
          </p:nvSpPr>
          <p:spPr>
            <a:xfrm>
              <a:off x="7786945" y="447546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a:t>
              </a:r>
            </a:p>
          </p:txBody>
        </p:sp>
        <p:sp>
          <p:nvSpPr>
            <p:cNvPr id="57" name="Rechteck 56">
              <a:extLst>
                <a:ext uri="{FF2B5EF4-FFF2-40B4-BE49-F238E27FC236}">
                  <a16:creationId xmlns:a16="http://schemas.microsoft.com/office/drawing/2014/main" id="{5651C336-A207-2D4F-9141-C5BB6D19B6EB}"/>
                </a:ext>
              </a:extLst>
            </p:cNvPr>
            <p:cNvSpPr>
              <a:spLocks noChangeAspect="1"/>
            </p:cNvSpPr>
            <p:nvPr/>
          </p:nvSpPr>
          <p:spPr>
            <a:xfrm>
              <a:off x="7844095" y="453261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Attitude/ Theme Prediction</a:t>
              </a:r>
            </a:p>
          </p:txBody>
        </p:sp>
      </p:grpSp>
      <p:grpSp>
        <p:nvGrpSpPr>
          <p:cNvPr id="58" name="Gruppieren 57">
            <a:extLst>
              <a:ext uri="{FF2B5EF4-FFF2-40B4-BE49-F238E27FC236}">
                <a16:creationId xmlns:a16="http://schemas.microsoft.com/office/drawing/2014/main" id="{21A3662B-B5C4-37EB-0CF7-8D1FB6C8D4D4}"/>
              </a:ext>
            </a:extLst>
          </p:cNvPr>
          <p:cNvGrpSpPr/>
          <p:nvPr/>
        </p:nvGrpSpPr>
        <p:grpSpPr>
          <a:xfrm>
            <a:off x="6265410" y="2400249"/>
            <a:ext cx="1546755" cy="557516"/>
            <a:chOff x="7729795" y="4416853"/>
            <a:chExt cx="1035772" cy="461315"/>
          </a:xfrm>
        </p:grpSpPr>
        <p:sp>
          <p:nvSpPr>
            <p:cNvPr id="59" name="Rechteck 58">
              <a:extLst>
                <a:ext uri="{FF2B5EF4-FFF2-40B4-BE49-F238E27FC236}">
                  <a16:creationId xmlns:a16="http://schemas.microsoft.com/office/drawing/2014/main" id="{0A7DF301-294A-7179-693B-09C96B4685F3}"/>
                </a:ext>
              </a:extLst>
            </p:cNvPr>
            <p:cNvSpPr>
              <a:spLocks noChangeAspect="1"/>
            </p:cNvSpPr>
            <p:nvPr/>
          </p:nvSpPr>
          <p:spPr>
            <a:xfrm>
              <a:off x="7729795" y="4416853"/>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a:t>
              </a:r>
            </a:p>
          </p:txBody>
        </p:sp>
        <p:sp>
          <p:nvSpPr>
            <p:cNvPr id="60" name="Rechteck 59">
              <a:extLst>
                <a:ext uri="{FF2B5EF4-FFF2-40B4-BE49-F238E27FC236}">
                  <a16:creationId xmlns:a16="http://schemas.microsoft.com/office/drawing/2014/main" id="{7ED28AC8-5CE0-B2EC-BBE9-2CE72435D2A7}"/>
                </a:ext>
              </a:extLst>
            </p:cNvPr>
            <p:cNvSpPr>
              <a:spLocks noChangeAspect="1"/>
            </p:cNvSpPr>
            <p:nvPr/>
          </p:nvSpPr>
          <p:spPr>
            <a:xfrm>
              <a:off x="7786945" y="447546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a:t>
              </a:r>
            </a:p>
          </p:txBody>
        </p:sp>
        <p:sp>
          <p:nvSpPr>
            <p:cNvPr id="61" name="Rechteck 60">
              <a:extLst>
                <a:ext uri="{FF2B5EF4-FFF2-40B4-BE49-F238E27FC236}">
                  <a16:creationId xmlns:a16="http://schemas.microsoft.com/office/drawing/2014/main" id="{BCA356F1-4843-F9A4-6FF3-9F74E20E073D}"/>
                </a:ext>
              </a:extLst>
            </p:cNvPr>
            <p:cNvSpPr>
              <a:spLocks noChangeAspect="1"/>
            </p:cNvSpPr>
            <p:nvPr/>
          </p:nvSpPr>
          <p:spPr>
            <a:xfrm>
              <a:off x="7844095" y="453261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Request Prediction</a:t>
              </a:r>
            </a:p>
          </p:txBody>
        </p:sp>
      </p:grpSp>
      <p:sp>
        <p:nvSpPr>
          <p:cNvPr id="62" name="Ellipse 61">
            <a:extLst>
              <a:ext uri="{FF2B5EF4-FFF2-40B4-BE49-F238E27FC236}">
                <a16:creationId xmlns:a16="http://schemas.microsoft.com/office/drawing/2014/main" id="{8F41BC7A-38DD-29FE-611B-4588194787C4}"/>
              </a:ext>
            </a:extLst>
          </p:cNvPr>
          <p:cNvSpPr>
            <a:spLocks noChangeAspect="1"/>
          </p:cNvSpPr>
          <p:nvPr/>
        </p:nvSpPr>
        <p:spPr>
          <a:xfrm>
            <a:off x="11434842" y="2561655"/>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hteck 62">
            <a:extLst>
              <a:ext uri="{FF2B5EF4-FFF2-40B4-BE49-F238E27FC236}">
                <a16:creationId xmlns:a16="http://schemas.microsoft.com/office/drawing/2014/main" id="{CA07C4F2-80AC-8262-E19A-7C2DBAC1BBBB}"/>
              </a:ext>
            </a:extLst>
          </p:cNvPr>
          <p:cNvSpPr>
            <a:spLocks noChangeAspect="1"/>
          </p:cNvSpPr>
          <p:nvPr/>
        </p:nvSpPr>
        <p:spPr>
          <a:xfrm>
            <a:off x="9904005" y="2541637"/>
            <a:ext cx="1080000" cy="40809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Model Training</a:t>
            </a:r>
          </a:p>
        </p:txBody>
      </p:sp>
      <p:sp>
        <p:nvSpPr>
          <p:cNvPr id="64" name="Flussdiagramm: Dokument 63">
            <a:extLst>
              <a:ext uri="{FF2B5EF4-FFF2-40B4-BE49-F238E27FC236}">
                <a16:creationId xmlns:a16="http://schemas.microsoft.com/office/drawing/2014/main" id="{7305191C-7126-9D0A-EE29-9EC09FE2B331}"/>
              </a:ext>
            </a:extLst>
          </p:cNvPr>
          <p:cNvSpPr/>
          <p:nvPr/>
        </p:nvSpPr>
        <p:spPr>
          <a:xfrm>
            <a:off x="8580626" y="2523021"/>
            <a:ext cx="921472" cy="445323"/>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Model Artefacts</a:t>
            </a:r>
          </a:p>
        </p:txBody>
      </p:sp>
      <p:cxnSp>
        <p:nvCxnSpPr>
          <p:cNvPr id="65" name="Gerade Verbindung mit Pfeil 64">
            <a:extLst>
              <a:ext uri="{FF2B5EF4-FFF2-40B4-BE49-F238E27FC236}">
                <a16:creationId xmlns:a16="http://schemas.microsoft.com/office/drawing/2014/main" id="{BBEC0062-AFAC-D293-5F0C-BAA6B5311DA3}"/>
              </a:ext>
            </a:extLst>
          </p:cNvPr>
          <p:cNvCxnSpPr>
            <a:cxnSpLocks/>
          </p:cNvCxnSpPr>
          <p:nvPr/>
        </p:nvCxnSpPr>
        <p:spPr>
          <a:xfrm flipH="1">
            <a:off x="9502098" y="2745682"/>
            <a:ext cx="40190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Gerade Verbindung mit Pfeil 65">
            <a:extLst>
              <a:ext uri="{FF2B5EF4-FFF2-40B4-BE49-F238E27FC236}">
                <a16:creationId xmlns:a16="http://schemas.microsoft.com/office/drawing/2014/main" id="{19B54DB3-3279-EC4D-DA57-FA9DD9B461CE}"/>
              </a:ext>
            </a:extLst>
          </p:cNvPr>
          <p:cNvCxnSpPr>
            <a:cxnSpLocks/>
          </p:cNvCxnSpPr>
          <p:nvPr/>
        </p:nvCxnSpPr>
        <p:spPr>
          <a:xfrm flipH="1" flipV="1">
            <a:off x="10984005" y="2745682"/>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grpSp>
        <p:nvGrpSpPr>
          <p:cNvPr id="67" name="Gruppieren 66">
            <a:extLst>
              <a:ext uri="{FF2B5EF4-FFF2-40B4-BE49-F238E27FC236}">
                <a16:creationId xmlns:a16="http://schemas.microsoft.com/office/drawing/2014/main" id="{3578EA7F-8776-ACAE-2329-9064B15CD223}"/>
              </a:ext>
            </a:extLst>
          </p:cNvPr>
          <p:cNvGrpSpPr/>
          <p:nvPr/>
        </p:nvGrpSpPr>
        <p:grpSpPr>
          <a:xfrm>
            <a:off x="282797" y="2476507"/>
            <a:ext cx="3268593" cy="2963955"/>
            <a:chOff x="353400" y="2538983"/>
            <a:chExt cx="3268593" cy="2963955"/>
          </a:xfrm>
        </p:grpSpPr>
        <p:sp>
          <p:nvSpPr>
            <p:cNvPr id="68" name="Ellipse 67">
              <a:extLst>
                <a:ext uri="{FF2B5EF4-FFF2-40B4-BE49-F238E27FC236}">
                  <a16:creationId xmlns:a16="http://schemas.microsoft.com/office/drawing/2014/main" id="{F045AE47-6881-9609-2939-E8080ADDA7F4}"/>
                </a:ext>
              </a:extLst>
            </p:cNvPr>
            <p:cNvSpPr>
              <a:spLocks noChangeAspect="1"/>
            </p:cNvSpPr>
            <p:nvPr/>
          </p:nvSpPr>
          <p:spPr>
            <a:xfrm>
              <a:off x="353400" y="3531550"/>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ihandform: Form 68">
              <a:extLst>
                <a:ext uri="{FF2B5EF4-FFF2-40B4-BE49-F238E27FC236}">
                  <a16:creationId xmlns:a16="http://schemas.microsoft.com/office/drawing/2014/main" id="{0521A1A6-9E57-67A6-62DC-4378E13D6AED}"/>
                </a:ext>
              </a:extLst>
            </p:cNvPr>
            <p:cNvSpPr>
              <a:spLocks noChangeAspect="1"/>
            </p:cNvSpPr>
            <p:nvPr/>
          </p:nvSpPr>
          <p:spPr>
            <a:xfrm>
              <a:off x="1109994" y="3533519"/>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a:t>
              </a:r>
              <a:endParaRPr lang="en-US" sz="1600" dirty="0">
                <a:solidFill>
                  <a:schemeClr val="tx1"/>
                </a:solidFill>
              </a:endParaRPr>
            </a:p>
          </p:txBody>
        </p:sp>
        <p:sp>
          <p:nvSpPr>
            <p:cNvPr id="70" name="Rechteck 69">
              <a:extLst>
                <a:ext uri="{FF2B5EF4-FFF2-40B4-BE49-F238E27FC236}">
                  <a16:creationId xmlns:a16="http://schemas.microsoft.com/office/drawing/2014/main" id="{F660A41B-FF6C-E5FD-C0BF-208122402A7C}"/>
                </a:ext>
              </a:extLst>
            </p:cNvPr>
            <p:cNvSpPr>
              <a:spLocks noChangeAspect="1"/>
            </p:cNvSpPr>
            <p:nvPr/>
          </p:nvSpPr>
          <p:spPr>
            <a:xfrm>
              <a:off x="1016443" y="2538983"/>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User Login</a:t>
              </a:r>
            </a:p>
          </p:txBody>
        </p:sp>
        <p:sp>
          <p:nvSpPr>
            <p:cNvPr id="71" name="Rechteck 70">
              <a:extLst>
                <a:ext uri="{FF2B5EF4-FFF2-40B4-BE49-F238E27FC236}">
                  <a16:creationId xmlns:a16="http://schemas.microsoft.com/office/drawing/2014/main" id="{0C4D7C6D-6F3B-3C67-BFD9-4231AC06771C}"/>
                </a:ext>
              </a:extLst>
            </p:cNvPr>
            <p:cNvSpPr>
              <a:spLocks noChangeAspect="1"/>
            </p:cNvSpPr>
            <p:nvPr/>
          </p:nvSpPr>
          <p:spPr>
            <a:xfrm>
              <a:off x="2541993" y="2538983"/>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Provide URL</a:t>
              </a:r>
            </a:p>
          </p:txBody>
        </p:sp>
        <p:sp>
          <p:nvSpPr>
            <p:cNvPr id="72" name="Rechteck 71">
              <a:extLst>
                <a:ext uri="{FF2B5EF4-FFF2-40B4-BE49-F238E27FC236}">
                  <a16:creationId xmlns:a16="http://schemas.microsoft.com/office/drawing/2014/main" id="{C3733E45-CB2E-39A5-7DAC-353D958545BA}"/>
                </a:ext>
              </a:extLst>
            </p:cNvPr>
            <p:cNvSpPr>
              <a:spLocks noChangeAspect="1"/>
            </p:cNvSpPr>
            <p:nvPr/>
          </p:nvSpPr>
          <p:spPr>
            <a:xfrm>
              <a:off x="1016443" y="4393088"/>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Download Templates</a:t>
              </a:r>
            </a:p>
          </p:txBody>
        </p:sp>
        <p:sp>
          <p:nvSpPr>
            <p:cNvPr id="73" name="Rechteck 72">
              <a:extLst>
                <a:ext uri="{FF2B5EF4-FFF2-40B4-BE49-F238E27FC236}">
                  <a16:creationId xmlns:a16="http://schemas.microsoft.com/office/drawing/2014/main" id="{7018E745-584C-4EF0-F32C-FC9F92F9B3D5}"/>
                </a:ext>
              </a:extLst>
            </p:cNvPr>
            <p:cNvSpPr>
              <a:spLocks noChangeAspect="1"/>
            </p:cNvSpPr>
            <p:nvPr/>
          </p:nvSpPr>
          <p:spPr>
            <a:xfrm>
              <a:off x="1016443" y="5097938"/>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Fill out Templates</a:t>
              </a:r>
            </a:p>
          </p:txBody>
        </p:sp>
        <p:sp>
          <p:nvSpPr>
            <p:cNvPr id="74" name="Rechteck 73">
              <a:extLst>
                <a:ext uri="{FF2B5EF4-FFF2-40B4-BE49-F238E27FC236}">
                  <a16:creationId xmlns:a16="http://schemas.microsoft.com/office/drawing/2014/main" id="{9F6377D9-C780-D7E9-8A9E-0CC43160A1D0}"/>
                </a:ext>
              </a:extLst>
            </p:cNvPr>
            <p:cNvSpPr>
              <a:spLocks noChangeAspect="1"/>
            </p:cNvSpPr>
            <p:nvPr/>
          </p:nvSpPr>
          <p:spPr>
            <a:xfrm>
              <a:off x="2541993" y="5097938"/>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Upload Templates</a:t>
              </a:r>
            </a:p>
          </p:txBody>
        </p:sp>
        <p:cxnSp>
          <p:nvCxnSpPr>
            <p:cNvPr id="75" name="Gerade Verbindung mit Pfeil 74">
              <a:extLst>
                <a:ext uri="{FF2B5EF4-FFF2-40B4-BE49-F238E27FC236}">
                  <a16:creationId xmlns:a16="http://schemas.microsoft.com/office/drawing/2014/main" id="{6BA42CC9-A6F6-080B-944B-4F6DF09B0C87}"/>
                </a:ext>
              </a:extLst>
            </p:cNvPr>
            <p:cNvCxnSpPr>
              <a:cxnSpLocks/>
              <a:stCxn id="68" idx="6"/>
              <a:endCxn id="69" idx="1"/>
            </p:cNvCxnSpPr>
            <p:nvPr/>
          </p:nvCxnSpPr>
          <p:spPr>
            <a:xfrm flipV="1">
              <a:off x="721455" y="3715370"/>
              <a:ext cx="388539" cy="208"/>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6" name="Gerade Verbindung mit Pfeil 75">
              <a:extLst>
                <a:ext uri="{FF2B5EF4-FFF2-40B4-BE49-F238E27FC236}">
                  <a16:creationId xmlns:a16="http://schemas.microsoft.com/office/drawing/2014/main" id="{FCE3FB8C-8774-9AE7-8996-A884FA78A0AD}"/>
                </a:ext>
              </a:extLst>
            </p:cNvPr>
            <p:cNvCxnSpPr>
              <a:cxnSpLocks/>
            </p:cNvCxnSpPr>
            <p:nvPr/>
          </p:nvCxnSpPr>
          <p:spPr>
            <a:xfrm flipH="1" flipV="1">
              <a:off x="1556385" y="2943231"/>
              <a:ext cx="117" cy="573784"/>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7" name="Gerade Verbindung mit Pfeil 76">
              <a:extLst>
                <a:ext uri="{FF2B5EF4-FFF2-40B4-BE49-F238E27FC236}">
                  <a16:creationId xmlns:a16="http://schemas.microsoft.com/office/drawing/2014/main" id="{F740BBC0-101F-6C96-AD83-C68A9C09BA72}"/>
                </a:ext>
              </a:extLst>
            </p:cNvPr>
            <p:cNvCxnSpPr>
              <a:cxnSpLocks/>
            </p:cNvCxnSpPr>
            <p:nvPr/>
          </p:nvCxnSpPr>
          <p:spPr>
            <a:xfrm flipH="1">
              <a:off x="1553982" y="3881132"/>
              <a:ext cx="4923" cy="511956"/>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8" name="Gerade Verbindung mit Pfeil 77">
              <a:extLst>
                <a:ext uri="{FF2B5EF4-FFF2-40B4-BE49-F238E27FC236}">
                  <a16:creationId xmlns:a16="http://schemas.microsoft.com/office/drawing/2014/main" id="{A3F6A9E8-91D7-BF24-0107-0E9A1121A6A0}"/>
                </a:ext>
              </a:extLst>
            </p:cNvPr>
            <p:cNvCxnSpPr>
              <a:cxnSpLocks/>
            </p:cNvCxnSpPr>
            <p:nvPr/>
          </p:nvCxnSpPr>
          <p:spPr>
            <a:xfrm>
              <a:off x="2096443" y="2741483"/>
              <a:ext cx="445550"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9" name="Gerade Verbindung mit Pfeil 78">
              <a:extLst>
                <a:ext uri="{FF2B5EF4-FFF2-40B4-BE49-F238E27FC236}">
                  <a16:creationId xmlns:a16="http://schemas.microsoft.com/office/drawing/2014/main" id="{4BAF52E0-5DAE-8C43-5BA8-7766651D93F6}"/>
                </a:ext>
              </a:extLst>
            </p:cNvPr>
            <p:cNvCxnSpPr>
              <a:cxnSpLocks/>
            </p:cNvCxnSpPr>
            <p:nvPr/>
          </p:nvCxnSpPr>
          <p:spPr>
            <a:xfrm>
              <a:off x="1556443" y="4798088"/>
              <a:ext cx="0" cy="29985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sp>
          <p:nvSpPr>
            <p:cNvPr id="80" name="Textfeld 79">
              <a:extLst>
                <a:ext uri="{FF2B5EF4-FFF2-40B4-BE49-F238E27FC236}">
                  <a16:creationId xmlns:a16="http://schemas.microsoft.com/office/drawing/2014/main" id="{43D72551-133B-D225-AE8D-D6173B865D3E}"/>
                </a:ext>
              </a:extLst>
            </p:cNvPr>
            <p:cNvSpPr txBox="1"/>
            <p:nvPr/>
          </p:nvSpPr>
          <p:spPr>
            <a:xfrm>
              <a:off x="1618236" y="3095169"/>
              <a:ext cx="1215047" cy="276999"/>
            </a:xfrm>
            <a:prstGeom prst="rect">
              <a:avLst/>
            </a:prstGeom>
            <a:noFill/>
          </p:spPr>
          <p:txBody>
            <a:bodyPr wrap="square" rtlCol="0">
              <a:spAutoFit/>
            </a:bodyPr>
            <a:lstStyle/>
            <a:p>
              <a:r>
                <a:rPr lang="en-US" sz="1200" dirty="0"/>
                <a:t>Login + URL</a:t>
              </a:r>
            </a:p>
          </p:txBody>
        </p:sp>
        <p:sp>
          <p:nvSpPr>
            <p:cNvPr id="81" name="Textfeld 80">
              <a:extLst>
                <a:ext uri="{FF2B5EF4-FFF2-40B4-BE49-F238E27FC236}">
                  <a16:creationId xmlns:a16="http://schemas.microsoft.com/office/drawing/2014/main" id="{11F77C61-7088-A4D4-2922-A16941C95B0E}"/>
                </a:ext>
              </a:extLst>
            </p:cNvPr>
            <p:cNvSpPr txBox="1"/>
            <p:nvPr/>
          </p:nvSpPr>
          <p:spPr>
            <a:xfrm>
              <a:off x="768216" y="3367558"/>
              <a:ext cx="1215047" cy="276999"/>
            </a:xfrm>
            <a:prstGeom prst="rect">
              <a:avLst/>
            </a:prstGeom>
            <a:noFill/>
          </p:spPr>
          <p:txBody>
            <a:bodyPr wrap="square" rtlCol="0">
              <a:spAutoFit/>
            </a:bodyPr>
            <a:lstStyle/>
            <a:p>
              <a:r>
                <a:rPr lang="en-US" sz="1200" dirty="0"/>
                <a:t>Provide</a:t>
              </a:r>
            </a:p>
          </p:txBody>
        </p:sp>
        <p:sp>
          <p:nvSpPr>
            <p:cNvPr id="82" name="Textfeld 81">
              <a:extLst>
                <a:ext uri="{FF2B5EF4-FFF2-40B4-BE49-F238E27FC236}">
                  <a16:creationId xmlns:a16="http://schemas.microsoft.com/office/drawing/2014/main" id="{FEE9C8D6-A2FC-3FA0-FE48-EEAF77F6A46C}"/>
                </a:ext>
              </a:extLst>
            </p:cNvPr>
            <p:cNvSpPr txBox="1"/>
            <p:nvPr/>
          </p:nvSpPr>
          <p:spPr>
            <a:xfrm>
              <a:off x="1618236" y="4084463"/>
              <a:ext cx="1215047" cy="276999"/>
            </a:xfrm>
            <a:prstGeom prst="rect">
              <a:avLst/>
            </a:prstGeom>
            <a:noFill/>
          </p:spPr>
          <p:txBody>
            <a:bodyPr wrap="square" rtlCol="0">
              <a:spAutoFit/>
            </a:bodyPr>
            <a:lstStyle/>
            <a:p>
              <a:r>
                <a:rPr lang="en-US" sz="1200" dirty="0"/>
                <a:t>Files</a:t>
              </a:r>
            </a:p>
          </p:txBody>
        </p:sp>
        <p:sp>
          <p:nvSpPr>
            <p:cNvPr id="83" name="Freihandform: Form 82">
              <a:extLst>
                <a:ext uri="{FF2B5EF4-FFF2-40B4-BE49-F238E27FC236}">
                  <a16:creationId xmlns:a16="http://schemas.microsoft.com/office/drawing/2014/main" id="{B4902C9C-82AA-06DE-1A01-193E37DFD7D3}"/>
                </a:ext>
              </a:extLst>
            </p:cNvPr>
            <p:cNvSpPr>
              <a:spLocks noChangeAspect="1"/>
            </p:cNvSpPr>
            <p:nvPr/>
          </p:nvSpPr>
          <p:spPr>
            <a:xfrm>
              <a:off x="2629528" y="3533519"/>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a:t>
              </a:r>
              <a:endParaRPr lang="en-US" sz="1600" dirty="0">
                <a:solidFill>
                  <a:schemeClr val="tx1"/>
                </a:solidFill>
              </a:endParaRPr>
            </a:p>
          </p:txBody>
        </p:sp>
        <p:cxnSp>
          <p:nvCxnSpPr>
            <p:cNvPr id="84" name="Gerade Verbindung mit Pfeil 83">
              <a:extLst>
                <a:ext uri="{FF2B5EF4-FFF2-40B4-BE49-F238E27FC236}">
                  <a16:creationId xmlns:a16="http://schemas.microsoft.com/office/drawing/2014/main" id="{11D1B842-1D05-69D2-E658-6E48DB5EA7A9}"/>
                </a:ext>
              </a:extLst>
            </p:cNvPr>
            <p:cNvCxnSpPr>
              <a:cxnSpLocks/>
            </p:cNvCxnSpPr>
            <p:nvPr/>
          </p:nvCxnSpPr>
          <p:spPr>
            <a:xfrm>
              <a:off x="2096443" y="5300438"/>
              <a:ext cx="445550"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85" name="Gerade Verbindung mit Pfeil 84">
              <a:extLst>
                <a:ext uri="{FF2B5EF4-FFF2-40B4-BE49-F238E27FC236}">
                  <a16:creationId xmlns:a16="http://schemas.microsoft.com/office/drawing/2014/main" id="{5DF3E9C8-74F7-9AEE-7A5E-93FF5CA3B1DA}"/>
                </a:ext>
              </a:extLst>
            </p:cNvPr>
            <p:cNvCxnSpPr>
              <a:cxnSpLocks/>
            </p:cNvCxnSpPr>
            <p:nvPr/>
          </p:nvCxnSpPr>
          <p:spPr>
            <a:xfrm flipV="1">
              <a:off x="3068895" y="3881132"/>
              <a:ext cx="4923" cy="1216806"/>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86" name="Gerade Verbindung mit Pfeil 85">
              <a:extLst>
                <a:ext uri="{FF2B5EF4-FFF2-40B4-BE49-F238E27FC236}">
                  <a16:creationId xmlns:a16="http://schemas.microsoft.com/office/drawing/2014/main" id="{DEBB10A6-1098-AFAD-E430-5FCE91FE33CD}"/>
                </a:ext>
              </a:extLst>
            </p:cNvPr>
            <p:cNvCxnSpPr>
              <a:cxnSpLocks/>
              <a:endCxn id="83" idx="0"/>
            </p:cNvCxnSpPr>
            <p:nvPr/>
          </p:nvCxnSpPr>
          <p:spPr>
            <a:xfrm>
              <a:off x="3060476" y="2943983"/>
              <a:ext cx="15618" cy="589536"/>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grpSp>
      <p:cxnSp>
        <p:nvCxnSpPr>
          <p:cNvPr id="87" name="Gerade Verbindung mit Pfeil 86">
            <a:extLst>
              <a:ext uri="{FF2B5EF4-FFF2-40B4-BE49-F238E27FC236}">
                <a16:creationId xmlns:a16="http://schemas.microsoft.com/office/drawing/2014/main" id="{5CFC286C-4861-4133-CA2C-242A645AA2D7}"/>
              </a:ext>
            </a:extLst>
          </p:cNvPr>
          <p:cNvCxnSpPr>
            <a:cxnSpLocks/>
            <a:stCxn id="83" idx="3"/>
            <a:endCxn id="22" idx="1"/>
          </p:cNvCxnSpPr>
          <p:nvPr/>
        </p:nvCxnSpPr>
        <p:spPr>
          <a:xfrm>
            <a:off x="3451823" y="3650543"/>
            <a:ext cx="453180" cy="2558"/>
          </a:xfrm>
          <a:prstGeom prst="straightConnector1">
            <a:avLst/>
          </a:prstGeom>
          <a:ln>
            <a:solidFill>
              <a:srgbClr val="3A60B2"/>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88" name="Gerade Verbindung mit Pfeil 87">
            <a:extLst>
              <a:ext uri="{FF2B5EF4-FFF2-40B4-BE49-F238E27FC236}">
                <a16:creationId xmlns:a16="http://schemas.microsoft.com/office/drawing/2014/main" id="{2B469FA9-69CC-7578-0EAA-E68334C1651F}"/>
              </a:ext>
            </a:extLst>
          </p:cNvPr>
          <p:cNvCxnSpPr>
            <a:cxnSpLocks/>
            <a:stCxn id="53" idx="0"/>
            <a:endCxn id="61" idx="2"/>
          </p:cNvCxnSpPr>
          <p:nvPr/>
        </p:nvCxnSpPr>
        <p:spPr>
          <a:xfrm flipH="1" flipV="1">
            <a:off x="7124132" y="2957765"/>
            <a:ext cx="116" cy="513278"/>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89" name="Gerade Verbindung mit Pfeil 88">
            <a:extLst>
              <a:ext uri="{FF2B5EF4-FFF2-40B4-BE49-F238E27FC236}">
                <a16:creationId xmlns:a16="http://schemas.microsoft.com/office/drawing/2014/main" id="{60260C7D-2D6C-346B-67F7-7525E5C4BFE9}"/>
              </a:ext>
            </a:extLst>
          </p:cNvPr>
          <p:cNvCxnSpPr>
            <a:cxnSpLocks/>
            <a:stCxn id="53" idx="2"/>
            <a:endCxn id="57" idx="0"/>
          </p:cNvCxnSpPr>
          <p:nvPr/>
        </p:nvCxnSpPr>
        <p:spPr>
          <a:xfrm flipH="1">
            <a:off x="7124132" y="3835160"/>
            <a:ext cx="4922" cy="994193"/>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0" name="Gerade Verbindung mit Pfeil 89">
            <a:extLst>
              <a:ext uri="{FF2B5EF4-FFF2-40B4-BE49-F238E27FC236}">
                <a16:creationId xmlns:a16="http://schemas.microsoft.com/office/drawing/2014/main" id="{595D3A0B-5971-EBC1-13D9-A55F7DC732B5}"/>
              </a:ext>
            </a:extLst>
          </p:cNvPr>
          <p:cNvCxnSpPr>
            <a:cxnSpLocks/>
            <a:stCxn id="57" idx="2"/>
            <a:endCxn id="27" idx="0"/>
          </p:cNvCxnSpPr>
          <p:nvPr/>
        </p:nvCxnSpPr>
        <p:spPr>
          <a:xfrm>
            <a:off x="7124132" y="5246965"/>
            <a:ext cx="0" cy="241316"/>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sp>
        <p:nvSpPr>
          <p:cNvPr id="91" name="Freihandform: Form 90">
            <a:extLst>
              <a:ext uri="{FF2B5EF4-FFF2-40B4-BE49-F238E27FC236}">
                <a16:creationId xmlns:a16="http://schemas.microsoft.com/office/drawing/2014/main" id="{6FC87E56-D3D1-9538-57E9-9E39677104B8}"/>
              </a:ext>
            </a:extLst>
          </p:cNvPr>
          <p:cNvSpPr>
            <a:spLocks noChangeAspect="1"/>
          </p:cNvSpPr>
          <p:nvPr/>
        </p:nvSpPr>
        <p:spPr>
          <a:xfrm>
            <a:off x="5294238" y="5894957"/>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a:t>
            </a:r>
            <a:endParaRPr lang="en-US" sz="1600" dirty="0">
              <a:solidFill>
                <a:schemeClr val="tx1"/>
              </a:solidFill>
            </a:endParaRPr>
          </a:p>
        </p:txBody>
      </p:sp>
      <p:cxnSp>
        <p:nvCxnSpPr>
          <p:cNvPr id="92" name="Gerade Verbindung mit Pfeil 1054">
            <a:extLst>
              <a:ext uri="{FF2B5EF4-FFF2-40B4-BE49-F238E27FC236}">
                <a16:creationId xmlns:a16="http://schemas.microsoft.com/office/drawing/2014/main" id="{228154F9-FB24-2AEF-E7E6-56450F09F900}"/>
              </a:ext>
            </a:extLst>
          </p:cNvPr>
          <p:cNvCxnSpPr>
            <a:cxnSpLocks/>
            <a:stCxn id="61" idx="3"/>
            <a:endCxn id="91" idx="2"/>
          </p:cNvCxnSpPr>
          <p:nvPr/>
        </p:nvCxnSpPr>
        <p:spPr>
          <a:xfrm flipH="1">
            <a:off x="5745610" y="2748959"/>
            <a:ext cx="2066555" cy="3510115"/>
          </a:xfrm>
          <a:prstGeom prst="bentConnector3">
            <a:avLst>
              <a:gd name="adj1" fmla="val -14844"/>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3" name="Gerade Verbindung mit Pfeil 92">
            <a:extLst>
              <a:ext uri="{FF2B5EF4-FFF2-40B4-BE49-F238E27FC236}">
                <a16:creationId xmlns:a16="http://schemas.microsoft.com/office/drawing/2014/main" id="{51F55724-F9A9-C2B3-BB10-0E6C9F7C7FE5}"/>
              </a:ext>
            </a:extLst>
          </p:cNvPr>
          <p:cNvCxnSpPr>
            <a:cxnSpLocks/>
            <a:stCxn id="91" idx="1"/>
            <a:endCxn id="28" idx="3"/>
          </p:cNvCxnSpPr>
          <p:nvPr/>
        </p:nvCxnSpPr>
        <p:spPr>
          <a:xfrm flipH="1">
            <a:off x="4985003" y="6076808"/>
            <a:ext cx="309235" cy="207"/>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4" name="Gerade Verbindung mit Pfeil 93">
            <a:extLst>
              <a:ext uri="{FF2B5EF4-FFF2-40B4-BE49-F238E27FC236}">
                <a16:creationId xmlns:a16="http://schemas.microsoft.com/office/drawing/2014/main" id="{1BD7E9F6-ACE7-1175-B8CA-8A348FBDF35A}"/>
              </a:ext>
            </a:extLst>
          </p:cNvPr>
          <p:cNvCxnSpPr>
            <a:cxnSpLocks/>
            <a:stCxn id="28" idx="1"/>
            <a:endCxn id="35" idx="3"/>
          </p:cNvCxnSpPr>
          <p:nvPr/>
        </p:nvCxnSpPr>
        <p:spPr>
          <a:xfrm flipH="1">
            <a:off x="3551390" y="6077015"/>
            <a:ext cx="353613" cy="0"/>
          </a:xfrm>
          <a:prstGeom prst="straightConnector1">
            <a:avLst/>
          </a:prstGeom>
          <a:ln>
            <a:solidFill>
              <a:srgbClr val="3A60B2"/>
            </a:solidFill>
            <a:prstDash val="sysDot"/>
            <a:tailEnd type="triangle"/>
          </a:ln>
        </p:spPr>
        <p:style>
          <a:lnRef idx="2">
            <a:schemeClr val="accent1"/>
          </a:lnRef>
          <a:fillRef idx="0">
            <a:schemeClr val="accent1"/>
          </a:fillRef>
          <a:effectRef idx="1">
            <a:schemeClr val="accent1"/>
          </a:effectRef>
          <a:fontRef idx="minor">
            <a:schemeClr val="tx1"/>
          </a:fontRef>
        </p:style>
      </p:cxnSp>
      <p:pic>
        <p:nvPicPr>
          <p:cNvPr id="7" name="Grafik 6">
            <a:extLst>
              <a:ext uri="{FF2B5EF4-FFF2-40B4-BE49-F238E27FC236}">
                <a16:creationId xmlns:a16="http://schemas.microsoft.com/office/drawing/2014/main" id="{B88866C2-5610-317F-1749-D709BCF3FC42}"/>
              </a:ext>
            </a:extLst>
          </p:cNvPr>
          <p:cNvPicPr>
            <a:picLocks noChangeAspect="1"/>
          </p:cNvPicPr>
          <p:nvPr/>
        </p:nvPicPr>
        <p:blipFill>
          <a:blip r:embed="rId3"/>
          <a:stretch>
            <a:fillRect/>
          </a:stretch>
        </p:blipFill>
        <p:spPr>
          <a:xfrm>
            <a:off x="3048556" y="1234313"/>
            <a:ext cx="5400761" cy="5201694"/>
          </a:xfrm>
          <a:prstGeom prst="rect">
            <a:avLst/>
          </a:prstGeom>
        </p:spPr>
      </p:pic>
      <p:sp>
        <p:nvSpPr>
          <p:cNvPr id="3" name="Ellipse 2">
            <a:extLst>
              <a:ext uri="{FF2B5EF4-FFF2-40B4-BE49-F238E27FC236}">
                <a16:creationId xmlns:a16="http://schemas.microsoft.com/office/drawing/2014/main" id="{64FBFC21-E607-6C03-C3F1-A4453D1DEE27}"/>
              </a:ext>
            </a:extLst>
          </p:cNvPr>
          <p:cNvSpPr>
            <a:spLocks noChangeAspect="1"/>
          </p:cNvSpPr>
          <p:nvPr/>
        </p:nvSpPr>
        <p:spPr>
          <a:xfrm>
            <a:off x="11413702" y="3151327"/>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hteck 7">
            <a:extLst>
              <a:ext uri="{FF2B5EF4-FFF2-40B4-BE49-F238E27FC236}">
                <a16:creationId xmlns:a16="http://schemas.microsoft.com/office/drawing/2014/main" id="{59CF27ED-316E-F7FC-3BFF-146E036715BC}"/>
              </a:ext>
            </a:extLst>
          </p:cNvPr>
          <p:cNvSpPr>
            <a:spLocks noChangeAspect="1"/>
          </p:cNvSpPr>
          <p:nvPr/>
        </p:nvSpPr>
        <p:spPr>
          <a:xfrm>
            <a:off x="9882865" y="3131309"/>
            <a:ext cx="1080000" cy="40809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Model Training</a:t>
            </a:r>
          </a:p>
        </p:txBody>
      </p:sp>
      <p:sp>
        <p:nvSpPr>
          <p:cNvPr id="9" name="Flussdiagramm: Dokument 8">
            <a:extLst>
              <a:ext uri="{FF2B5EF4-FFF2-40B4-BE49-F238E27FC236}">
                <a16:creationId xmlns:a16="http://schemas.microsoft.com/office/drawing/2014/main" id="{5EF72BF4-FE58-8476-932B-89FF189CF759}"/>
              </a:ext>
            </a:extLst>
          </p:cNvPr>
          <p:cNvSpPr/>
          <p:nvPr/>
        </p:nvSpPr>
        <p:spPr>
          <a:xfrm>
            <a:off x="8559486" y="3112693"/>
            <a:ext cx="921472" cy="445323"/>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Model Artefacts</a:t>
            </a:r>
          </a:p>
        </p:txBody>
      </p:sp>
      <p:cxnSp>
        <p:nvCxnSpPr>
          <p:cNvPr id="95" name="Gerade Verbindung mit Pfeil 94">
            <a:extLst>
              <a:ext uri="{FF2B5EF4-FFF2-40B4-BE49-F238E27FC236}">
                <a16:creationId xmlns:a16="http://schemas.microsoft.com/office/drawing/2014/main" id="{ED287382-561C-46B9-F3A9-6CEB96221B81}"/>
              </a:ext>
            </a:extLst>
          </p:cNvPr>
          <p:cNvCxnSpPr>
            <a:cxnSpLocks/>
          </p:cNvCxnSpPr>
          <p:nvPr/>
        </p:nvCxnSpPr>
        <p:spPr>
          <a:xfrm flipH="1">
            <a:off x="9480958" y="3335354"/>
            <a:ext cx="40190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7" name="Gerade Verbindung mit Pfeil 96">
            <a:extLst>
              <a:ext uri="{FF2B5EF4-FFF2-40B4-BE49-F238E27FC236}">
                <a16:creationId xmlns:a16="http://schemas.microsoft.com/office/drawing/2014/main" id="{8EF88B7F-AD62-C4E5-4E6B-9F3C11D10B55}"/>
              </a:ext>
            </a:extLst>
          </p:cNvPr>
          <p:cNvCxnSpPr>
            <a:cxnSpLocks/>
          </p:cNvCxnSpPr>
          <p:nvPr/>
        </p:nvCxnSpPr>
        <p:spPr>
          <a:xfrm flipH="1" flipV="1">
            <a:off x="10962865" y="3335354"/>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8" name="Verbinder: gewinkelt 97">
            <a:extLst>
              <a:ext uri="{FF2B5EF4-FFF2-40B4-BE49-F238E27FC236}">
                <a16:creationId xmlns:a16="http://schemas.microsoft.com/office/drawing/2014/main" id="{4775387E-AC92-659A-81D3-E5A067EF7AF1}"/>
              </a:ext>
            </a:extLst>
          </p:cNvPr>
          <p:cNvCxnSpPr>
            <a:cxnSpLocks/>
            <a:stCxn id="9" idx="1"/>
            <a:endCxn id="61" idx="3"/>
          </p:cNvCxnSpPr>
          <p:nvPr/>
        </p:nvCxnSpPr>
        <p:spPr>
          <a:xfrm rot="10800000">
            <a:off x="7812166" y="2748959"/>
            <a:ext cx="747321" cy="586396"/>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pic>
        <p:nvPicPr>
          <p:cNvPr id="96" name="Grafik 95">
            <a:extLst>
              <a:ext uri="{FF2B5EF4-FFF2-40B4-BE49-F238E27FC236}">
                <a16:creationId xmlns:a16="http://schemas.microsoft.com/office/drawing/2014/main" id="{4607F120-36B8-449A-7256-40CAB39C5616}"/>
              </a:ext>
            </a:extLst>
          </p:cNvPr>
          <p:cNvPicPr>
            <a:picLocks noChangeAspect="1"/>
          </p:cNvPicPr>
          <p:nvPr/>
        </p:nvPicPr>
        <p:blipFill>
          <a:blip r:embed="rId4"/>
          <a:stretch>
            <a:fillRect/>
          </a:stretch>
        </p:blipFill>
        <p:spPr>
          <a:xfrm>
            <a:off x="8337442" y="844247"/>
            <a:ext cx="3632327" cy="4982214"/>
          </a:xfrm>
          <a:prstGeom prst="rect">
            <a:avLst/>
          </a:prstGeom>
        </p:spPr>
      </p:pic>
    </p:spTree>
    <p:extLst>
      <p:ext uri="{BB962C8B-B14F-4D97-AF65-F5344CB8AC3E}">
        <p14:creationId xmlns:p14="http://schemas.microsoft.com/office/powerpoint/2010/main" val="20299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9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9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8"/>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3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36"/>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45"/>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9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P spid="29" grpId="0" animBg="1"/>
      <p:bldP spid="33" grpId="0" animBg="1"/>
      <p:bldP spid="34" grpId="0" animBg="1"/>
      <p:bldP spid="35" grpId="0" animBg="1"/>
      <p:bldP spid="46" grpId="0" animBg="1"/>
      <p:bldP spid="47" grpId="0" animBg="1"/>
      <p:bldP spid="48" grpId="0" animBg="1"/>
      <p:bldP spid="53" grpId="0" animBg="1"/>
      <p:bldP spid="62" grpId="0" animBg="1"/>
      <p:bldP spid="63" grpId="0" animBg="1"/>
      <p:bldP spid="64" grpId="0" animBg="1"/>
      <p:bldP spid="91" grpId="0" animBg="1"/>
      <p:bldP spid="3"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842BE-E9B4-B366-0F42-40F56E9576D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79D5CF7-E47C-1FBF-757E-015EF31C8527}"/>
              </a:ext>
            </a:extLst>
          </p:cNvPr>
          <p:cNvSpPr>
            <a:spLocks noGrp="1"/>
          </p:cNvSpPr>
          <p:nvPr>
            <p:ph type="title"/>
          </p:nvPr>
        </p:nvSpPr>
        <p:spPr/>
        <p:txBody>
          <a:bodyPr vert="horz" lIns="0" tIns="0" rIns="0" bIns="0" rtlCol="0" anchor="t" anchorCtr="0">
            <a:normAutofit/>
          </a:bodyPr>
          <a:lstStyle/>
          <a:p>
            <a:r>
              <a:rPr lang="de-DE" dirty="0"/>
              <a:t>Workflow – </a:t>
            </a:r>
            <a:r>
              <a:rPr lang="de-DE" dirty="0" err="1"/>
              <a:t>Scrum</a:t>
            </a:r>
            <a:endParaRPr lang="de-DE" dirty="0"/>
          </a:p>
        </p:txBody>
      </p:sp>
      <p:sp>
        <p:nvSpPr>
          <p:cNvPr id="4" name="Datumsplatzhalter 3">
            <a:extLst>
              <a:ext uri="{FF2B5EF4-FFF2-40B4-BE49-F238E27FC236}">
                <a16:creationId xmlns:a16="http://schemas.microsoft.com/office/drawing/2014/main" id="{AF3EB4C0-4DE7-F4C3-E92C-307124420312}"/>
              </a:ext>
            </a:extLst>
          </p:cNvPr>
          <p:cNvSpPr>
            <a:spLocks noGrp="1"/>
          </p:cNvSpPr>
          <p:nvPr>
            <p:ph type="dt" sz="half" idx="14"/>
          </p:nvPr>
        </p:nvSpPr>
        <p:spPr/>
        <p:txBody>
          <a:bodyPr/>
          <a:lstStyle/>
          <a:p>
            <a:fld id="{B3FD5DD2-BC1A-4C9C-81FC-0D336EF99937}" type="datetime1">
              <a:rPr lang="de-DE" smtClean="0"/>
              <a:t>27.02.2025</a:t>
            </a:fld>
            <a:endParaRPr lang="de-DE"/>
          </a:p>
        </p:txBody>
      </p:sp>
      <p:sp>
        <p:nvSpPr>
          <p:cNvPr id="5" name="Fußzeilenplatzhalter 4">
            <a:extLst>
              <a:ext uri="{FF2B5EF4-FFF2-40B4-BE49-F238E27FC236}">
                <a16:creationId xmlns:a16="http://schemas.microsoft.com/office/drawing/2014/main" id="{D164D51D-9873-8B98-A43A-4147D6D8FDC8}"/>
              </a:ext>
            </a:extLst>
          </p:cNvPr>
          <p:cNvSpPr>
            <a:spLocks noGrp="1"/>
          </p:cNvSpPr>
          <p:nvPr>
            <p:ph type="ftr" sz="quarter" idx="15"/>
          </p:nvPr>
        </p:nvSpPr>
        <p:spPr/>
        <p:txBody>
          <a:bodyPr/>
          <a:lstStyle/>
          <a:p>
            <a:r>
              <a:rPr lang="de-DE"/>
              <a:t>DASP Review </a:t>
            </a:r>
            <a:r>
              <a:rPr lang="de-DE" err="1"/>
              <a:t>Overview</a:t>
            </a:r>
            <a:r>
              <a:rPr lang="de-DE"/>
              <a:t> </a:t>
            </a:r>
            <a:r>
              <a:rPr lang="de-DE" err="1"/>
              <a:t>GeneratioN</a:t>
            </a:r>
            <a:endParaRPr lang="de-DE"/>
          </a:p>
        </p:txBody>
      </p:sp>
      <p:sp>
        <p:nvSpPr>
          <p:cNvPr id="6" name="Foliennummernplatzhalter 5">
            <a:extLst>
              <a:ext uri="{FF2B5EF4-FFF2-40B4-BE49-F238E27FC236}">
                <a16:creationId xmlns:a16="http://schemas.microsoft.com/office/drawing/2014/main" id="{41B0878A-126E-381B-2F53-D81E94D3D813}"/>
              </a:ext>
            </a:extLst>
          </p:cNvPr>
          <p:cNvSpPr>
            <a:spLocks noGrp="1"/>
          </p:cNvSpPr>
          <p:nvPr>
            <p:ph type="sldNum" sz="quarter" idx="16"/>
          </p:nvPr>
        </p:nvSpPr>
        <p:spPr/>
        <p:txBody>
          <a:bodyPr/>
          <a:lstStyle/>
          <a:p>
            <a:fld id="{DD2F4C09-65E4-4AD7-8D55-83CBD210ED85}" type="slidenum">
              <a:rPr lang="de-DE" smtClean="0"/>
              <a:pPr/>
              <a:t>16</a:t>
            </a:fld>
            <a:endParaRPr lang="de-DE"/>
          </a:p>
        </p:txBody>
      </p:sp>
      <p:pic>
        <p:nvPicPr>
          <p:cNvPr id="32" name="Grafik 31">
            <a:extLst>
              <a:ext uri="{FF2B5EF4-FFF2-40B4-BE49-F238E27FC236}">
                <a16:creationId xmlns:a16="http://schemas.microsoft.com/office/drawing/2014/main" id="{B11BBA2B-CC22-390E-9065-55ED447C6EB3}"/>
              </a:ext>
            </a:extLst>
          </p:cNvPr>
          <p:cNvPicPr>
            <a:picLocks noChangeAspect="1"/>
          </p:cNvPicPr>
          <p:nvPr/>
        </p:nvPicPr>
        <p:blipFill>
          <a:blip r:embed="rId3"/>
          <a:stretch>
            <a:fillRect/>
          </a:stretch>
        </p:blipFill>
        <p:spPr>
          <a:xfrm>
            <a:off x="1608000" y="1473446"/>
            <a:ext cx="8976000" cy="4774872"/>
          </a:xfrm>
          <a:prstGeom prst="rect">
            <a:avLst/>
          </a:prstGeom>
        </p:spPr>
      </p:pic>
    </p:spTree>
    <p:extLst>
      <p:ext uri="{BB962C8B-B14F-4D97-AF65-F5344CB8AC3E}">
        <p14:creationId xmlns:p14="http://schemas.microsoft.com/office/powerpoint/2010/main" val="631396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23DFE-D6F7-13C3-30C6-A6CAF31FC6E0}"/>
            </a:ext>
          </a:extLst>
        </p:cNvPr>
        <p:cNvGrpSpPr/>
        <p:nvPr/>
      </p:nvGrpSpPr>
      <p:grpSpPr>
        <a:xfrm>
          <a:off x="0" y="0"/>
          <a:ext cx="0" cy="0"/>
          <a:chOff x="0" y="0"/>
          <a:chExt cx="0" cy="0"/>
        </a:xfrm>
      </p:grpSpPr>
      <p:sp>
        <p:nvSpPr>
          <p:cNvPr id="7" name="Rechteck 6">
            <a:extLst>
              <a:ext uri="{FF2B5EF4-FFF2-40B4-BE49-F238E27FC236}">
                <a16:creationId xmlns:a16="http://schemas.microsoft.com/office/drawing/2014/main" id="{0FFD5EA8-9409-0151-B76D-69D7C3CED83D}"/>
              </a:ext>
            </a:extLst>
          </p:cNvPr>
          <p:cNvSpPr/>
          <p:nvPr/>
        </p:nvSpPr>
        <p:spPr>
          <a:xfrm>
            <a:off x="8329511" y="2274116"/>
            <a:ext cx="3717765" cy="1447762"/>
          </a:xfrm>
          <a:prstGeom prst="rect">
            <a:avLst/>
          </a:prstGeom>
          <a:solidFill>
            <a:schemeClr val="accent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C0F320D5-4BCD-B0F8-64BE-1A32DB516527}"/>
              </a:ext>
            </a:extLst>
          </p:cNvPr>
          <p:cNvSpPr/>
          <p:nvPr/>
        </p:nvSpPr>
        <p:spPr>
          <a:xfrm>
            <a:off x="202414" y="2263356"/>
            <a:ext cx="3499193" cy="3281107"/>
          </a:xfrm>
          <a:prstGeom prst="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64D25FA-6206-4382-7546-FA5C5CBD0BEF}"/>
              </a:ext>
            </a:extLst>
          </p:cNvPr>
          <p:cNvSpPr>
            <a:spLocks noGrp="1"/>
          </p:cNvSpPr>
          <p:nvPr>
            <p:ph type="title"/>
          </p:nvPr>
        </p:nvSpPr>
        <p:spPr/>
        <p:txBody>
          <a:bodyPr vert="horz" lIns="0" tIns="0" rIns="0" bIns="0" rtlCol="0" anchor="t" anchorCtr="0">
            <a:normAutofit/>
          </a:bodyPr>
          <a:lstStyle/>
          <a:p>
            <a:r>
              <a:rPr lang="de-DE">
                <a:latin typeface="Arial Black"/>
              </a:rPr>
              <a:t>Distribution </a:t>
            </a:r>
            <a:r>
              <a:rPr lang="de-DE" err="1">
                <a:latin typeface="Arial Black"/>
              </a:rPr>
              <a:t>of</a:t>
            </a:r>
            <a:r>
              <a:rPr lang="de-DE">
                <a:latin typeface="Arial Black"/>
              </a:rPr>
              <a:t> Work: Johannes Lemken</a:t>
            </a:r>
            <a:endParaRPr lang="de-DE"/>
          </a:p>
        </p:txBody>
      </p:sp>
      <p:sp>
        <p:nvSpPr>
          <p:cNvPr id="4" name="Datumsplatzhalter 3">
            <a:extLst>
              <a:ext uri="{FF2B5EF4-FFF2-40B4-BE49-F238E27FC236}">
                <a16:creationId xmlns:a16="http://schemas.microsoft.com/office/drawing/2014/main" id="{2C265151-C957-07CD-5017-7725346ECCDA}"/>
              </a:ext>
            </a:extLst>
          </p:cNvPr>
          <p:cNvSpPr>
            <a:spLocks noGrp="1"/>
          </p:cNvSpPr>
          <p:nvPr>
            <p:ph type="dt" sz="half" idx="14"/>
          </p:nvPr>
        </p:nvSpPr>
        <p:spPr/>
        <p:txBody>
          <a:bodyPr/>
          <a:lstStyle/>
          <a:p>
            <a:fld id="{B3FD5DD2-BC1A-4C9C-81FC-0D336EF99937}" type="datetime1">
              <a:rPr lang="de-DE" smtClean="0"/>
              <a:t>27.02.2025</a:t>
            </a:fld>
            <a:endParaRPr lang="de-DE"/>
          </a:p>
        </p:txBody>
      </p:sp>
      <p:sp>
        <p:nvSpPr>
          <p:cNvPr id="5" name="Fußzeilenplatzhalter 4">
            <a:extLst>
              <a:ext uri="{FF2B5EF4-FFF2-40B4-BE49-F238E27FC236}">
                <a16:creationId xmlns:a16="http://schemas.microsoft.com/office/drawing/2014/main" id="{D155BDD9-7535-B2E6-30CC-466EA128F837}"/>
              </a:ext>
            </a:extLst>
          </p:cNvPr>
          <p:cNvSpPr>
            <a:spLocks noGrp="1"/>
          </p:cNvSpPr>
          <p:nvPr>
            <p:ph type="ftr" sz="quarter" idx="15"/>
          </p:nvPr>
        </p:nvSpPr>
        <p:spPr/>
        <p:txBody>
          <a:bodyPr/>
          <a:lstStyle/>
          <a:p>
            <a:r>
              <a:rPr lang="de-DE"/>
              <a:t>DASP Review </a:t>
            </a:r>
            <a:r>
              <a:rPr lang="de-DE" err="1"/>
              <a:t>Overview</a:t>
            </a:r>
            <a:r>
              <a:rPr lang="de-DE"/>
              <a:t> </a:t>
            </a:r>
            <a:r>
              <a:rPr lang="de-DE" err="1"/>
              <a:t>GeneratioN</a:t>
            </a:r>
            <a:endParaRPr lang="de-DE"/>
          </a:p>
        </p:txBody>
      </p:sp>
      <p:sp>
        <p:nvSpPr>
          <p:cNvPr id="6" name="Foliennummernplatzhalter 5">
            <a:extLst>
              <a:ext uri="{FF2B5EF4-FFF2-40B4-BE49-F238E27FC236}">
                <a16:creationId xmlns:a16="http://schemas.microsoft.com/office/drawing/2014/main" id="{8F157D01-7C77-006D-36CA-A36DAF7C9C11}"/>
              </a:ext>
            </a:extLst>
          </p:cNvPr>
          <p:cNvSpPr>
            <a:spLocks noGrp="1"/>
          </p:cNvSpPr>
          <p:nvPr>
            <p:ph type="sldNum" sz="quarter" idx="16"/>
          </p:nvPr>
        </p:nvSpPr>
        <p:spPr/>
        <p:txBody>
          <a:bodyPr/>
          <a:lstStyle/>
          <a:p>
            <a:fld id="{DD2F4C09-65E4-4AD7-8D55-83CBD210ED85}" type="slidenum">
              <a:rPr lang="de-DE" smtClean="0"/>
              <a:pPr/>
              <a:t>17</a:t>
            </a:fld>
            <a:endParaRPr lang="de-DE"/>
          </a:p>
        </p:txBody>
      </p:sp>
      <p:grpSp>
        <p:nvGrpSpPr>
          <p:cNvPr id="10" name="Gruppieren 9">
            <a:extLst>
              <a:ext uri="{FF2B5EF4-FFF2-40B4-BE49-F238E27FC236}">
                <a16:creationId xmlns:a16="http://schemas.microsoft.com/office/drawing/2014/main" id="{C0164E7B-F458-4172-80E4-72CD7E967E60}"/>
              </a:ext>
            </a:extLst>
          </p:cNvPr>
          <p:cNvGrpSpPr/>
          <p:nvPr/>
        </p:nvGrpSpPr>
        <p:grpSpPr>
          <a:xfrm>
            <a:off x="204450" y="2002566"/>
            <a:ext cx="3500496" cy="4392664"/>
            <a:chOff x="382956" y="1429577"/>
            <a:chExt cx="4023943" cy="5063298"/>
          </a:xfrm>
        </p:grpSpPr>
        <p:sp>
          <p:nvSpPr>
            <p:cNvPr id="11" name="Rechteck 10">
              <a:extLst>
                <a:ext uri="{FF2B5EF4-FFF2-40B4-BE49-F238E27FC236}">
                  <a16:creationId xmlns:a16="http://schemas.microsoft.com/office/drawing/2014/main" id="{53CA8980-6FEE-0AF5-6EA0-8C2E7C8C4A7E}"/>
                </a:ext>
              </a:extLst>
            </p:cNvPr>
            <p:cNvSpPr/>
            <p:nvPr/>
          </p:nvSpPr>
          <p:spPr>
            <a:xfrm>
              <a:off x="382956" y="1429577"/>
              <a:ext cx="4022445" cy="5063298"/>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hteck 11">
              <a:extLst>
                <a:ext uri="{FF2B5EF4-FFF2-40B4-BE49-F238E27FC236}">
                  <a16:creationId xmlns:a16="http://schemas.microsoft.com/office/drawing/2014/main" id="{6B67E56B-738B-6496-E210-2F7AED3EE35D}"/>
                </a:ext>
              </a:extLst>
            </p:cNvPr>
            <p:cNvSpPr/>
            <p:nvPr/>
          </p:nvSpPr>
          <p:spPr>
            <a:xfrm>
              <a:off x="382956" y="1429578"/>
              <a:ext cx="4023943" cy="300604"/>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Frontend</a:t>
              </a:r>
            </a:p>
          </p:txBody>
        </p:sp>
      </p:grpSp>
      <p:grpSp>
        <p:nvGrpSpPr>
          <p:cNvPr id="13" name="Gruppieren 12">
            <a:extLst>
              <a:ext uri="{FF2B5EF4-FFF2-40B4-BE49-F238E27FC236}">
                <a16:creationId xmlns:a16="http://schemas.microsoft.com/office/drawing/2014/main" id="{CC9AADF3-57C9-60A9-44B0-652EE174622E}"/>
              </a:ext>
            </a:extLst>
          </p:cNvPr>
          <p:cNvGrpSpPr/>
          <p:nvPr/>
        </p:nvGrpSpPr>
        <p:grpSpPr>
          <a:xfrm>
            <a:off x="3703568" y="2002565"/>
            <a:ext cx="4599944" cy="4392665"/>
            <a:chOff x="4406899" y="1429576"/>
            <a:chExt cx="4953001" cy="5063299"/>
          </a:xfrm>
        </p:grpSpPr>
        <p:sp>
          <p:nvSpPr>
            <p:cNvPr id="14" name="Rechteck 13">
              <a:extLst>
                <a:ext uri="{FF2B5EF4-FFF2-40B4-BE49-F238E27FC236}">
                  <a16:creationId xmlns:a16="http://schemas.microsoft.com/office/drawing/2014/main" id="{9062CFAE-2467-29F6-25F0-86D38F4DA008}"/>
                </a:ext>
              </a:extLst>
            </p:cNvPr>
            <p:cNvSpPr/>
            <p:nvPr/>
          </p:nvSpPr>
          <p:spPr>
            <a:xfrm>
              <a:off x="4406899" y="1429577"/>
              <a:ext cx="4953001" cy="5063298"/>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hteck 14">
              <a:extLst>
                <a:ext uri="{FF2B5EF4-FFF2-40B4-BE49-F238E27FC236}">
                  <a16:creationId xmlns:a16="http://schemas.microsoft.com/office/drawing/2014/main" id="{57822695-2C62-7D33-150E-0C369D125D65}"/>
                </a:ext>
              </a:extLst>
            </p:cNvPr>
            <p:cNvSpPr/>
            <p:nvPr/>
          </p:nvSpPr>
          <p:spPr>
            <a:xfrm>
              <a:off x="4406899" y="1429576"/>
              <a:ext cx="4953001" cy="302043"/>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Backend</a:t>
              </a:r>
            </a:p>
          </p:txBody>
        </p:sp>
      </p:grpSp>
      <p:grpSp>
        <p:nvGrpSpPr>
          <p:cNvPr id="16" name="Gruppieren 15">
            <a:extLst>
              <a:ext uri="{FF2B5EF4-FFF2-40B4-BE49-F238E27FC236}">
                <a16:creationId xmlns:a16="http://schemas.microsoft.com/office/drawing/2014/main" id="{BF0D2B8C-0A05-6F5F-2F35-0C2BF539795F}"/>
              </a:ext>
            </a:extLst>
          </p:cNvPr>
          <p:cNvGrpSpPr/>
          <p:nvPr/>
        </p:nvGrpSpPr>
        <p:grpSpPr>
          <a:xfrm>
            <a:off x="8297157" y="2002565"/>
            <a:ext cx="3717765" cy="4392665"/>
            <a:chOff x="9359900" y="1429576"/>
            <a:chExt cx="2519138" cy="5063299"/>
          </a:xfrm>
        </p:grpSpPr>
        <p:sp>
          <p:nvSpPr>
            <p:cNvPr id="17" name="Rechteck 16">
              <a:extLst>
                <a:ext uri="{FF2B5EF4-FFF2-40B4-BE49-F238E27FC236}">
                  <a16:creationId xmlns:a16="http://schemas.microsoft.com/office/drawing/2014/main" id="{400A5E02-1BE9-FA40-BAD0-5EBF0D1FC2D1}"/>
                </a:ext>
              </a:extLst>
            </p:cNvPr>
            <p:cNvSpPr/>
            <p:nvPr/>
          </p:nvSpPr>
          <p:spPr>
            <a:xfrm>
              <a:off x="9359900" y="1429577"/>
              <a:ext cx="2519138" cy="5063298"/>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hteck 17">
              <a:extLst>
                <a:ext uri="{FF2B5EF4-FFF2-40B4-BE49-F238E27FC236}">
                  <a16:creationId xmlns:a16="http://schemas.microsoft.com/office/drawing/2014/main" id="{5C22AAF8-47A7-082B-F573-3BB67A410AA4}"/>
                </a:ext>
              </a:extLst>
            </p:cNvPr>
            <p:cNvSpPr/>
            <p:nvPr/>
          </p:nvSpPr>
          <p:spPr>
            <a:xfrm>
              <a:off x="9359900" y="1429576"/>
              <a:ext cx="2519138" cy="302400"/>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Model Training</a:t>
              </a:r>
            </a:p>
          </p:txBody>
        </p:sp>
      </p:grpSp>
      <p:sp>
        <p:nvSpPr>
          <p:cNvPr id="22" name="Flussdiagramm: Dokument 21">
            <a:extLst>
              <a:ext uri="{FF2B5EF4-FFF2-40B4-BE49-F238E27FC236}">
                <a16:creationId xmlns:a16="http://schemas.microsoft.com/office/drawing/2014/main" id="{FEDEB16B-87F3-F534-3921-04EF070CC849}"/>
              </a:ext>
            </a:extLst>
          </p:cNvPr>
          <p:cNvSpPr/>
          <p:nvPr/>
        </p:nvSpPr>
        <p:spPr>
          <a:xfrm>
            <a:off x="3905003" y="3415432"/>
            <a:ext cx="1080000" cy="405000"/>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Reviews</a:t>
            </a:r>
          </a:p>
        </p:txBody>
      </p:sp>
      <p:sp>
        <p:nvSpPr>
          <p:cNvPr id="23" name="Rechteck 22">
            <a:extLst>
              <a:ext uri="{FF2B5EF4-FFF2-40B4-BE49-F238E27FC236}">
                <a16:creationId xmlns:a16="http://schemas.microsoft.com/office/drawing/2014/main" id="{172429B5-7C3D-E5A7-A2F3-EC0791016A15}"/>
              </a:ext>
            </a:extLst>
          </p:cNvPr>
          <p:cNvSpPr>
            <a:spLocks noChangeAspect="1"/>
          </p:cNvSpPr>
          <p:nvPr/>
        </p:nvSpPr>
        <p:spPr>
          <a:xfrm>
            <a:off x="5174848" y="3415432"/>
            <a:ext cx="1131678"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Formatting/</a:t>
            </a:r>
          </a:p>
          <a:p>
            <a:pPr algn="ctr"/>
            <a:r>
              <a:rPr lang="en-US" sz="1200">
                <a:solidFill>
                  <a:schemeClr val="tx1"/>
                </a:solidFill>
              </a:rPr>
              <a:t>Segmentation</a:t>
            </a:r>
          </a:p>
        </p:txBody>
      </p:sp>
      <p:grpSp>
        <p:nvGrpSpPr>
          <p:cNvPr id="24" name="Gruppieren 23">
            <a:extLst>
              <a:ext uri="{FF2B5EF4-FFF2-40B4-BE49-F238E27FC236}">
                <a16:creationId xmlns:a16="http://schemas.microsoft.com/office/drawing/2014/main" id="{05FAEBB4-2ED5-DDE1-B471-9AE9B72666AA}"/>
              </a:ext>
            </a:extLst>
          </p:cNvPr>
          <p:cNvGrpSpPr/>
          <p:nvPr/>
        </p:nvGrpSpPr>
        <p:grpSpPr>
          <a:xfrm>
            <a:off x="6265410" y="5313208"/>
            <a:ext cx="1546755" cy="557516"/>
            <a:chOff x="7729795" y="4416853"/>
            <a:chExt cx="1035772" cy="461315"/>
          </a:xfrm>
        </p:grpSpPr>
        <p:sp>
          <p:nvSpPr>
            <p:cNvPr id="25" name="Rechteck 24">
              <a:extLst>
                <a:ext uri="{FF2B5EF4-FFF2-40B4-BE49-F238E27FC236}">
                  <a16:creationId xmlns:a16="http://schemas.microsoft.com/office/drawing/2014/main" id="{925675F8-BEAE-5403-927E-C2391039EAD5}"/>
                </a:ext>
              </a:extLst>
            </p:cNvPr>
            <p:cNvSpPr>
              <a:spLocks noChangeAspect="1"/>
            </p:cNvSpPr>
            <p:nvPr/>
          </p:nvSpPr>
          <p:spPr>
            <a:xfrm>
              <a:off x="7729795" y="4416853"/>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26" name="Rechteck 25">
              <a:extLst>
                <a:ext uri="{FF2B5EF4-FFF2-40B4-BE49-F238E27FC236}">
                  <a16:creationId xmlns:a16="http://schemas.microsoft.com/office/drawing/2014/main" id="{7713B3A5-8412-0C0E-8DF2-3D3988FDD67B}"/>
                </a:ext>
              </a:extLst>
            </p:cNvPr>
            <p:cNvSpPr>
              <a:spLocks noChangeAspect="1"/>
            </p:cNvSpPr>
            <p:nvPr/>
          </p:nvSpPr>
          <p:spPr>
            <a:xfrm>
              <a:off x="7786945" y="447546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27" name="Rechteck 26">
              <a:extLst>
                <a:ext uri="{FF2B5EF4-FFF2-40B4-BE49-F238E27FC236}">
                  <a16:creationId xmlns:a16="http://schemas.microsoft.com/office/drawing/2014/main" id="{5F08566D-024F-147B-524C-7CC3C454A6C5}"/>
                </a:ext>
              </a:extLst>
            </p:cNvPr>
            <p:cNvSpPr>
              <a:spLocks noChangeAspect="1"/>
            </p:cNvSpPr>
            <p:nvPr/>
          </p:nvSpPr>
          <p:spPr>
            <a:xfrm>
              <a:off x="7844095" y="453261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Description Mapping</a:t>
              </a:r>
            </a:p>
          </p:txBody>
        </p:sp>
      </p:grpSp>
      <p:sp>
        <p:nvSpPr>
          <p:cNvPr id="28" name="Flussdiagramm: Dokument 27">
            <a:extLst>
              <a:ext uri="{FF2B5EF4-FFF2-40B4-BE49-F238E27FC236}">
                <a16:creationId xmlns:a16="http://schemas.microsoft.com/office/drawing/2014/main" id="{D1E60FB0-2830-6ED0-B3C7-448ED5EE21D4}"/>
              </a:ext>
            </a:extLst>
          </p:cNvPr>
          <p:cNvSpPr/>
          <p:nvPr/>
        </p:nvSpPr>
        <p:spPr>
          <a:xfrm>
            <a:off x="3905003" y="5827599"/>
            <a:ext cx="1080000" cy="428494"/>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Classified Sentences</a:t>
            </a:r>
          </a:p>
        </p:txBody>
      </p:sp>
      <p:sp>
        <p:nvSpPr>
          <p:cNvPr id="29" name="Ellipse 28">
            <a:extLst>
              <a:ext uri="{FF2B5EF4-FFF2-40B4-BE49-F238E27FC236}">
                <a16:creationId xmlns:a16="http://schemas.microsoft.com/office/drawing/2014/main" id="{490CE4A7-B58B-3F22-A1C9-3969CC8C0214}"/>
              </a:ext>
            </a:extLst>
          </p:cNvPr>
          <p:cNvSpPr>
            <a:spLocks noChangeAspect="1"/>
          </p:cNvSpPr>
          <p:nvPr/>
        </p:nvSpPr>
        <p:spPr>
          <a:xfrm>
            <a:off x="11434842" y="4355200"/>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hteck 32">
            <a:extLst>
              <a:ext uri="{FF2B5EF4-FFF2-40B4-BE49-F238E27FC236}">
                <a16:creationId xmlns:a16="http://schemas.microsoft.com/office/drawing/2014/main" id="{EB57275A-BEFF-6EBE-D0DA-5ECD7AE4E38A}"/>
              </a:ext>
            </a:extLst>
          </p:cNvPr>
          <p:cNvSpPr>
            <a:spLocks noChangeAspect="1"/>
          </p:cNvSpPr>
          <p:nvPr/>
        </p:nvSpPr>
        <p:spPr>
          <a:xfrm>
            <a:off x="9904005" y="4335182"/>
            <a:ext cx="1080000" cy="40809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Training</a:t>
            </a:r>
          </a:p>
        </p:txBody>
      </p:sp>
      <p:sp>
        <p:nvSpPr>
          <p:cNvPr id="34" name="Flussdiagramm: Dokument 33">
            <a:extLst>
              <a:ext uri="{FF2B5EF4-FFF2-40B4-BE49-F238E27FC236}">
                <a16:creationId xmlns:a16="http://schemas.microsoft.com/office/drawing/2014/main" id="{AEFA700C-DE6A-4929-B69B-3F776B5CDD4C}"/>
              </a:ext>
            </a:extLst>
          </p:cNvPr>
          <p:cNvSpPr/>
          <p:nvPr/>
        </p:nvSpPr>
        <p:spPr>
          <a:xfrm>
            <a:off x="8580626" y="4316566"/>
            <a:ext cx="921472" cy="445323"/>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Artefacts</a:t>
            </a:r>
          </a:p>
        </p:txBody>
      </p:sp>
      <p:sp>
        <p:nvSpPr>
          <p:cNvPr id="35" name="Rechteck 34">
            <a:extLst>
              <a:ext uri="{FF2B5EF4-FFF2-40B4-BE49-F238E27FC236}">
                <a16:creationId xmlns:a16="http://schemas.microsoft.com/office/drawing/2014/main" id="{48CDC19F-DDA2-E2AE-9D69-2738A947D20B}"/>
              </a:ext>
            </a:extLst>
          </p:cNvPr>
          <p:cNvSpPr>
            <a:spLocks noChangeAspect="1"/>
          </p:cNvSpPr>
          <p:nvPr/>
        </p:nvSpPr>
        <p:spPr>
          <a:xfrm>
            <a:off x="2471390" y="5839346"/>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Receive Output</a:t>
            </a:r>
          </a:p>
        </p:txBody>
      </p:sp>
      <p:grpSp>
        <p:nvGrpSpPr>
          <p:cNvPr id="36" name="Gruppieren 35">
            <a:extLst>
              <a:ext uri="{FF2B5EF4-FFF2-40B4-BE49-F238E27FC236}">
                <a16:creationId xmlns:a16="http://schemas.microsoft.com/office/drawing/2014/main" id="{39E0CFEA-5B49-700D-BC33-ED516BFCE419}"/>
              </a:ext>
            </a:extLst>
          </p:cNvPr>
          <p:cNvGrpSpPr/>
          <p:nvPr/>
        </p:nvGrpSpPr>
        <p:grpSpPr>
          <a:xfrm>
            <a:off x="1301813" y="5857819"/>
            <a:ext cx="368055" cy="368055"/>
            <a:chOff x="1651264" y="5879890"/>
            <a:chExt cx="368055" cy="368055"/>
          </a:xfrm>
        </p:grpSpPr>
        <p:sp>
          <p:nvSpPr>
            <p:cNvPr id="37" name="Ellipse 36">
              <a:extLst>
                <a:ext uri="{FF2B5EF4-FFF2-40B4-BE49-F238E27FC236}">
                  <a16:creationId xmlns:a16="http://schemas.microsoft.com/office/drawing/2014/main" id="{29293C66-0338-85B0-9CF4-FBAE31A08B3A}"/>
                </a:ext>
              </a:extLst>
            </p:cNvPr>
            <p:cNvSpPr>
              <a:spLocks noChangeAspect="1"/>
            </p:cNvSpPr>
            <p:nvPr/>
          </p:nvSpPr>
          <p:spPr>
            <a:xfrm>
              <a:off x="1651264" y="5879890"/>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lipse 37">
              <a:extLst>
                <a:ext uri="{FF2B5EF4-FFF2-40B4-BE49-F238E27FC236}">
                  <a16:creationId xmlns:a16="http://schemas.microsoft.com/office/drawing/2014/main" id="{C99C9D83-FAC7-1426-6AFB-575014D58835}"/>
                </a:ext>
              </a:extLst>
            </p:cNvPr>
            <p:cNvSpPr>
              <a:spLocks noChangeAspect="1"/>
            </p:cNvSpPr>
            <p:nvPr/>
          </p:nvSpPr>
          <p:spPr>
            <a:xfrm>
              <a:off x="1691291" y="5919917"/>
              <a:ext cx="288000" cy="288000"/>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Gerade Verbindung mit Pfeil 38">
            <a:extLst>
              <a:ext uri="{FF2B5EF4-FFF2-40B4-BE49-F238E27FC236}">
                <a16:creationId xmlns:a16="http://schemas.microsoft.com/office/drawing/2014/main" id="{B4369C11-A0AB-A000-00BD-8A25132F5CAD}"/>
              </a:ext>
            </a:extLst>
          </p:cNvPr>
          <p:cNvCxnSpPr>
            <a:cxnSpLocks/>
            <a:stCxn id="22" idx="3"/>
            <a:endCxn id="23" idx="1"/>
          </p:cNvCxnSpPr>
          <p:nvPr/>
        </p:nvCxnSpPr>
        <p:spPr>
          <a:xfrm>
            <a:off x="4985003" y="3617932"/>
            <a:ext cx="189845"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0" name="Gerade Verbindung mit Pfeil 39">
            <a:extLst>
              <a:ext uri="{FF2B5EF4-FFF2-40B4-BE49-F238E27FC236}">
                <a16:creationId xmlns:a16="http://schemas.microsoft.com/office/drawing/2014/main" id="{0ECDB296-6B5B-B2E6-E2DA-902ED58F34F0}"/>
              </a:ext>
            </a:extLst>
          </p:cNvPr>
          <p:cNvCxnSpPr>
            <a:cxnSpLocks/>
            <a:stCxn id="23" idx="3"/>
            <a:endCxn id="53" idx="1"/>
          </p:cNvCxnSpPr>
          <p:nvPr/>
        </p:nvCxnSpPr>
        <p:spPr>
          <a:xfrm flipV="1">
            <a:off x="6306526" y="3617725"/>
            <a:ext cx="371156" cy="207"/>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Verbinder: gewinkelt 40">
            <a:extLst>
              <a:ext uri="{FF2B5EF4-FFF2-40B4-BE49-F238E27FC236}">
                <a16:creationId xmlns:a16="http://schemas.microsoft.com/office/drawing/2014/main" id="{899FD2C4-B03D-AC37-EAD0-0B2C99E928F1}"/>
              </a:ext>
            </a:extLst>
          </p:cNvPr>
          <p:cNvCxnSpPr>
            <a:cxnSpLocks/>
            <a:stCxn id="34" idx="1"/>
            <a:endCxn id="57" idx="3"/>
          </p:cNvCxnSpPr>
          <p:nvPr/>
        </p:nvCxnSpPr>
        <p:spPr>
          <a:xfrm rot="10800000" flipV="1">
            <a:off x="7812166" y="4539228"/>
            <a:ext cx="768461" cy="463762"/>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42" name="Gerade Verbindung mit Pfeil 41">
            <a:extLst>
              <a:ext uri="{FF2B5EF4-FFF2-40B4-BE49-F238E27FC236}">
                <a16:creationId xmlns:a16="http://schemas.microsoft.com/office/drawing/2014/main" id="{55C77A03-5950-6D56-5954-7B0F215B0CD3}"/>
              </a:ext>
            </a:extLst>
          </p:cNvPr>
          <p:cNvCxnSpPr>
            <a:cxnSpLocks/>
          </p:cNvCxnSpPr>
          <p:nvPr/>
        </p:nvCxnSpPr>
        <p:spPr>
          <a:xfrm flipH="1">
            <a:off x="9502098" y="4529919"/>
            <a:ext cx="40190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Gerade Verbindung mit Pfeil 42">
            <a:extLst>
              <a:ext uri="{FF2B5EF4-FFF2-40B4-BE49-F238E27FC236}">
                <a16:creationId xmlns:a16="http://schemas.microsoft.com/office/drawing/2014/main" id="{3AFA293B-EB91-57B4-B615-35C62325C40E}"/>
              </a:ext>
            </a:extLst>
          </p:cNvPr>
          <p:cNvCxnSpPr>
            <a:cxnSpLocks/>
          </p:cNvCxnSpPr>
          <p:nvPr/>
        </p:nvCxnSpPr>
        <p:spPr>
          <a:xfrm flipH="1" flipV="1">
            <a:off x="10984005" y="4527056"/>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Verbinder: gewinkelt 43">
            <a:extLst>
              <a:ext uri="{FF2B5EF4-FFF2-40B4-BE49-F238E27FC236}">
                <a16:creationId xmlns:a16="http://schemas.microsoft.com/office/drawing/2014/main" id="{C8D2FB57-A982-441C-2619-D8A790375D5C}"/>
              </a:ext>
            </a:extLst>
          </p:cNvPr>
          <p:cNvCxnSpPr>
            <a:cxnSpLocks/>
            <a:stCxn id="27" idx="2"/>
            <a:endCxn id="91" idx="3"/>
          </p:cNvCxnSpPr>
          <p:nvPr/>
        </p:nvCxnSpPr>
        <p:spPr>
          <a:xfrm rot="5400000">
            <a:off x="6571352" y="5486508"/>
            <a:ext cx="168564" cy="936996"/>
          </a:xfrm>
          <a:prstGeom prst="bentConnector2">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5" name="Gerade Verbindung mit Pfeil 44">
            <a:extLst>
              <a:ext uri="{FF2B5EF4-FFF2-40B4-BE49-F238E27FC236}">
                <a16:creationId xmlns:a16="http://schemas.microsoft.com/office/drawing/2014/main" id="{72F553E5-6DB8-118C-A73E-87ED21D5414E}"/>
              </a:ext>
            </a:extLst>
          </p:cNvPr>
          <p:cNvCxnSpPr>
            <a:cxnSpLocks/>
            <a:stCxn id="35" idx="1"/>
          </p:cNvCxnSpPr>
          <p:nvPr/>
        </p:nvCxnSpPr>
        <p:spPr>
          <a:xfrm flipH="1">
            <a:off x="1669868" y="6041846"/>
            <a:ext cx="801522" cy="6122"/>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sp>
        <p:nvSpPr>
          <p:cNvPr id="46" name="Ellipse 45">
            <a:extLst>
              <a:ext uri="{FF2B5EF4-FFF2-40B4-BE49-F238E27FC236}">
                <a16:creationId xmlns:a16="http://schemas.microsoft.com/office/drawing/2014/main" id="{CDB6981E-5724-EA2B-133B-AC76ED2EA805}"/>
              </a:ext>
            </a:extLst>
          </p:cNvPr>
          <p:cNvSpPr>
            <a:spLocks noChangeAspect="1"/>
          </p:cNvSpPr>
          <p:nvPr/>
        </p:nvSpPr>
        <p:spPr>
          <a:xfrm>
            <a:off x="11413702" y="5234698"/>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hteck 46">
            <a:extLst>
              <a:ext uri="{FF2B5EF4-FFF2-40B4-BE49-F238E27FC236}">
                <a16:creationId xmlns:a16="http://schemas.microsoft.com/office/drawing/2014/main" id="{4A859877-456D-8FA6-B3DC-99619A7CF304}"/>
              </a:ext>
            </a:extLst>
          </p:cNvPr>
          <p:cNvSpPr>
            <a:spLocks noChangeAspect="1"/>
          </p:cNvSpPr>
          <p:nvPr/>
        </p:nvSpPr>
        <p:spPr>
          <a:xfrm>
            <a:off x="9882865" y="5212835"/>
            <a:ext cx="1080000" cy="41178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Training</a:t>
            </a:r>
          </a:p>
        </p:txBody>
      </p:sp>
      <p:sp>
        <p:nvSpPr>
          <p:cNvPr id="48" name="Flussdiagramm: Dokument 47">
            <a:extLst>
              <a:ext uri="{FF2B5EF4-FFF2-40B4-BE49-F238E27FC236}">
                <a16:creationId xmlns:a16="http://schemas.microsoft.com/office/drawing/2014/main" id="{21B2A9A7-240F-3B46-E16D-7161F7541997}"/>
              </a:ext>
            </a:extLst>
          </p:cNvPr>
          <p:cNvSpPr/>
          <p:nvPr/>
        </p:nvSpPr>
        <p:spPr>
          <a:xfrm>
            <a:off x="8559486" y="5189958"/>
            <a:ext cx="921472" cy="457534"/>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Artefacts</a:t>
            </a:r>
          </a:p>
        </p:txBody>
      </p:sp>
      <p:cxnSp>
        <p:nvCxnSpPr>
          <p:cNvPr id="49" name="Gerade Verbindung mit Pfeil 48">
            <a:extLst>
              <a:ext uri="{FF2B5EF4-FFF2-40B4-BE49-F238E27FC236}">
                <a16:creationId xmlns:a16="http://schemas.microsoft.com/office/drawing/2014/main" id="{FAFC132C-373E-0F35-2B22-B162D63DBAC9}"/>
              </a:ext>
            </a:extLst>
          </p:cNvPr>
          <p:cNvCxnSpPr>
            <a:cxnSpLocks/>
          </p:cNvCxnSpPr>
          <p:nvPr/>
        </p:nvCxnSpPr>
        <p:spPr>
          <a:xfrm flipH="1">
            <a:off x="9480958" y="5407667"/>
            <a:ext cx="401907"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50" name="Gerade Verbindung mit Pfeil 49">
            <a:extLst>
              <a:ext uri="{FF2B5EF4-FFF2-40B4-BE49-F238E27FC236}">
                <a16:creationId xmlns:a16="http://schemas.microsoft.com/office/drawing/2014/main" id="{936A2A1A-8FF5-C051-D49C-DDC3752A654D}"/>
              </a:ext>
            </a:extLst>
          </p:cNvPr>
          <p:cNvCxnSpPr>
            <a:cxnSpLocks/>
          </p:cNvCxnSpPr>
          <p:nvPr/>
        </p:nvCxnSpPr>
        <p:spPr>
          <a:xfrm flipH="1" flipV="1">
            <a:off x="10962865" y="5407477"/>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51" name="Verbinder: gewinkelt 50">
            <a:extLst>
              <a:ext uri="{FF2B5EF4-FFF2-40B4-BE49-F238E27FC236}">
                <a16:creationId xmlns:a16="http://schemas.microsoft.com/office/drawing/2014/main" id="{23D6B542-0C17-9811-1715-E857879FC561}"/>
              </a:ext>
            </a:extLst>
          </p:cNvPr>
          <p:cNvCxnSpPr>
            <a:cxnSpLocks/>
            <a:stCxn id="48" idx="1"/>
            <a:endCxn id="57" idx="3"/>
          </p:cNvCxnSpPr>
          <p:nvPr/>
        </p:nvCxnSpPr>
        <p:spPr>
          <a:xfrm rot="10800000">
            <a:off x="7812166" y="5002991"/>
            <a:ext cx="747321" cy="415735"/>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52" name="Verbinder: gewinkelt 51">
            <a:extLst>
              <a:ext uri="{FF2B5EF4-FFF2-40B4-BE49-F238E27FC236}">
                <a16:creationId xmlns:a16="http://schemas.microsoft.com/office/drawing/2014/main" id="{305D1F76-8886-0E9B-E2C2-212DF0B3B9D2}"/>
              </a:ext>
            </a:extLst>
          </p:cNvPr>
          <p:cNvCxnSpPr>
            <a:cxnSpLocks/>
            <a:stCxn id="64" idx="1"/>
            <a:endCxn id="61" idx="3"/>
          </p:cNvCxnSpPr>
          <p:nvPr/>
        </p:nvCxnSpPr>
        <p:spPr>
          <a:xfrm rot="10800000" flipV="1">
            <a:off x="7812166" y="2710514"/>
            <a:ext cx="768461" cy="3276"/>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53" name="Freihandform: Form 52">
            <a:extLst>
              <a:ext uri="{FF2B5EF4-FFF2-40B4-BE49-F238E27FC236}">
                <a16:creationId xmlns:a16="http://schemas.microsoft.com/office/drawing/2014/main" id="{9F3C8E0B-37C2-D99B-CF7A-68B486D2C322}"/>
              </a:ext>
            </a:extLst>
          </p:cNvPr>
          <p:cNvSpPr>
            <a:spLocks noChangeAspect="1"/>
          </p:cNvSpPr>
          <p:nvPr/>
        </p:nvSpPr>
        <p:spPr>
          <a:xfrm>
            <a:off x="6677682" y="3435874"/>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X</a:t>
            </a:r>
            <a:endParaRPr lang="en-US" sz="1600">
              <a:solidFill>
                <a:schemeClr val="tx1"/>
              </a:solidFill>
            </a:endParaRPr>
          </a:p>
        </p:txBody>
      </p:sp>
      <p:grpSp>
        <p:nvGrpSpPr>
          <p:cNvPr id="54" name="Gruppieren 53">
            <a:extLst>
              <a:ext uri="{FF2B5EF4-FFF2-40B4-BE49-F238E27FC236}">
                <a16:creationId xmlns:a16="http://schemas.microsoft.com/office/drawing/2014/main" id="{ADABC5C7-836F-D2A6-14BD-612E74C7DFF9}"/>
              </a:ext>
            </a:extLst>
          </p:cNvPr>
          <p:cNvGrpSpPr/>
          <p:nvPr/>
        </p:nvGrpSpPr>
        <p:grpSpPr>
          <a:xfrm>
            <a:off x="6265410" y="4654280"/>
            <a:ext cx="1546755" cy="557516"/>
            <a:chOff x="7729795" y="4416853"/>
            <a:chExt cx="1035772" cy="461315"/>
          </a:xfrm>
        </p:grpSpPr>
        <p:sp>
          <p:nvSpPr>
            <p:cNvPr id="55" name="Rechteck 54">
              <a:extLst>
                <a:ext uri="{FF2B5EF4-FFF2-40B4-BE49-F238E27FC236}">
                  <a16:creationId xmlns:a16="http://schemas.microsoft.com/office/drawing/2014/main" id="{47D5C94E-A7FF-03F8-4C6D-DC88A6456D82}"/>
                </a:ext>
              </a:extLst>
            </p:cNvPr>
            <p:cNvSpPr>
              <a:spLocks noChangeAspect="1"/>
            </p:cNvSpPr>
            <p:nvPr/>
          </p:nvSpPr>
          <p:spPr>
            <a:xfrm>
              <a:off x="7729795" y="4416853"/>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56" name="Rechteck 55">
              <a:extLst>
                <a:ext uri="{FF2B5EF4-FFF2-40B4-BE49-F238E27FC236}">
                  <a16:creationId xmlns:a16="http://schemas.microsoft.com/office/drawing/2014/main" id="{0BEAFB17-1161-A49C-3C69-2388284710D5}"/>
                </a:ext>
              </a:extLst>
            </p:cNvPr>
            <p:cNvSpPr>
              <a:spLocks noChangeAspect="1"/>
            </p:cNvSpPr>
            <p:nvPr/>
          </p:nvSpPr>
          <p:spPr>
            <a:xfrm>
              <a:off x="7786945" y="447546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57" name="Rechteck 56">
              <a:extLst>
                <a:ext uri="{FF2B5EF4-FFF2-40B4-BE49-F238E27FC236}">
                  <a16:creationId xmlns:a16="http://schemas.microsoft.com/office/drawing/2014/main" id="{EFF37BF8-03D5-2F3E-9F20-AAB479A4B99E}"/>
                </a:ext>
              </a:extLst>
            </p:cNvPr>
            <p:cNvSpPr>
              <a:spLocks noChangeAspect="1"/>
            </p:cNvSpPr>
            <p:nvPr/>
          </p:nvSpPr>
          <p:spPr>
            <a:xfrm>
              <a:off x="7844095" y="453261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Attitude/ Theme Prediction</a:t>
              </a:r>
            </a:p>
          </p:txBody>
        </p:sp>
      </p:grpSp>
      <p:grpSp>
        <p:nvGrpSpPr>
          <p:cNvPr id="58" name="Gruppieren 57">
            <a:extLst>
              <a:ext uri="{FF2B5EF4-FFF2-40B4-BE49-F238E27FC236}">
                <a16:creationId xmlns:a16="http://schemas.microsoft.com/office/drawing/2014/main" id="{5070E844-5C4A-BD2A-ED45-8D2C1BF4D07C}"/>
              </a:ext>
            </a:extLst>
          </p:cNvPr>
          <p:cNvGrpSpPr/>
          <p:nvPr/>
        </p:nvGrpSpPr>
        <p:grpSpPr>
          <a:xfrm>
            <a:off x="6265410" y="2365080"/>
            <a:ext cx="1546755" cy="557516"/>
            <a:chOff x="7729795" y="4416853"/>
            <a:chExt cx="1035772" cy="461315"/>
          </a:xfrm>
        </p:grpSpPr>
        <p:sp>
          <p:nvSpPr>
            <p:cNvPr id="59" name="Rechteck 58">
              <a:extLst>
                <a:ext uri="{FF2B5EF4-FFF2-40B4-BE49-F238E27FC236}">
                  <a16:creationId xmlns:a16="http://schemas.microsoft.com/office/drawing/2014/main" id="{C2F71978-79FB-3934-AEF2-AB2A7F955D1C}"/>
                </a:ext>
              </a:extLst>
            </p:cNvPr>
            <p:cNvSpPr>
              <a:spLocks noChangeAspect="1"/>
            </p:cNvSpPr>
            <p:nvPr/>
          </p:nvSpPr>
          <p:spPr>
            <a:xfrm>
              <a:off x="7729795" y="4416853"/>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60" name="Rechteck 59">
              <a:extLst>
                <a:ext uri="{FF2B5EF4-FFF2-40B4-BE49-F238E27FC236}">
                  <a16:creationId xmlns:a16="http://schemas.microsoft.com/office/drawing/2014/main" id="{3F318676-8440-2A2B-A649-9801DDBC51DC}"/>
                </a:ext>
              </a:extLst>
            </p:cNvPr>
            <p:cNvSpPr>
              <a:spLocks noChangeAspect="1"/>
            </p:cNvSpPr>
            <p:nvPr/>
          </p:nvSpPr>
          <p:spPr>
            <a:xfrm>
              <a:off x="7786945" y="447546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61" name="Rechteck 60">
              <a:extLst>
                <a:ext uri="{FF2B5EF4-FFF2-40B4-BE49-F238E27FC236}">
                  <a16:creationId xmlns:a16="http://schemas.microsoft.com/office/drawing/2014/main" id="{9AFDEC0B-33D0-A68D-9D5F-00449D904DC2}"/>
                </a:ext>
              </a:extLst>
            </p:cNvPr>
            <p:cNvSpPr>
              <a:spLocks noChangeAspect="1"/>
            </p:cNvSpPr>
            <p:nvPr/>
          </p:nvSpPr>
          <p:spPr>
            <a:xfrm>
              <a:off x="7844095" y="453261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Request Prediction</a:t>
              </a:r>
            </a:p>
          </p:txBody>
        </p:sp>
      </p:grpSp>
      <p:sp>
        <p:nvSpPr>
          <p:cNvPr id="62" name="Ellipse 61">
            <a:extLst>
              <a:ext uri="{FF2B5EF4-FFF2-40B4-BE49-F238E27FC236}">
                <a16:creationId xmlns:a16="http://schemas.microsoft.com/office/drawing/2014/main" id="{594AE474-08D1-F936-2C07-78744811A9FB}"/>
              </a:ext>
            </a:extLst>
          </p:cNvPr>
          <p:cNvSpPr>
            <a:spLocks noChangeAspect="1"/>
          </p:cNvSpPr>
          <p:nvPr/>
        </p:nvSpPr>
        <p:spPr>
          <a:xfrm>
            <a:off x="11434842" y="2526486"/>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a:extLst>
              <a:ext uri="{FF2B5EF4-FFF2-40B4-BE49-F238E27FC236}">
                <a16:creationId xmlns:a16="http://schemas.microsoft.com/office/drawing/2014/main" id="{DC0494FD-F378-DB90-65F9-6D57D702FABB}"/>
              </a:ext>
            </a:extLst>
          </p:cNvPr>
          <p:cNvSpPr>
            <a:spLocks noChangeAspect="1"/>
          </p:cNvSpPr>
          <p:nvPr/>
        </p:nvSpPr>
        <p:spPr>
          <a:xfrm>
            <a:off x="9904005" y="2506468"/>
            <a:ext cx="1080000" cy="40809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Training</a:t>
            </a:r>
          </a:p>
        </p:txBody>
      </p:sp>
      <p:sp>
        <p:nvSpPr>
          <p:cNvPr id="64" name="Flussdiagramm: Dokument 63">
            <a:extLst>
              <a:ext uri="{FF2B5EF4-FFF2-40B4-BE49-F238E27FC236}">
                <a16:creationId xmlns:a16="http://schemas.microsoft.com/office/drawing/2014/main" id="{702275B1-1AAA-56B6-3937-2CDE2D6ACF64}"/>
              </a:ext>
            </a:extLst>
          </p:cNvPr>
          <p:cNvSpPr/>
          <p:nvPr/>
        </p:nvSpPr>
        <p:spPr>
          <a:xfrm>
            <a:off x="8580626" y="2487852"/>
            <a:ext cx="921472" cy="445323"/>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Artefacts</a:t>
            </a:r>
          </a:p>
        </p:txBody>
      </p:sp>
      <p:cxnSp>
        <p:nvCxnSpPr>
          <p:cNvPr id="65" name="Gerade Verbindung mit Pfeil 64">
            <a:extLst>
              <a:ext uri="{FF2B5EF4-FFF2-40B4-BE49-F238E27FC236}">
                <a16:creationId xmlns:a16="http://schemas.microsoft.com/office/drawing/2014/main" id="{E8FE906A-2745-ADCE-AD14-8E7E6DE3444A}"/>
              </a:ext>
            </a:extLst>
          </p:cNvPr>
          <p:cNvCxnSpPr>
            <a:cxnSpLocks/>
          </p:cNvCxnSpPr>
          <p:nvPr/>
        </p:nvCxnSpPr>
        <p:spPr>
          <a:xfrm flipH="1">
            <a:off x="9502098" y="2710513"/>
            <a:ext cx="40190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Gerade Verbindung mit Pfeil 65">
            <a:extLst>
              <a:ext uri="{FF2B5EF4-FFF2-40B4-BE49-F238E27FC236}">
                <a16:creationId xmlns:a16="http://schemas.microsoft.com/office/drawing/2014/main" id="{51807C0F-72F6-5C6B-E06F-4D67A045A69D}"/>
              </a:ext>
            </a:extLst>
          </p:cNvPr>
          <p:cNvCxnSpPr>
            <a:cxnSpLocks/>
          </p:cNvCxnSpPr>
          <p:nvPr/>
        </p:nvCxnSpPr>
        <p:spPr>
          <a:xfrm flipH="1" flipV="1">
            <a:off x="10984005" y="2710513"/>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grpSp>
        <p:nvGrpSpPr>
          <p:cNvPr id="67" name="Gruppieren 66">
            <a:extLst>
              <a:ext uri="{FF2B5EF4-FFF2-40B4-BE49-F238E27FC236}">
                <a16:creationId xmlns:a16="http://schemas.microsoft.com/office/drawing/2014/main" id="{0DA30DEB-03E3-1F49-41D2-423703FB1730}"/>
              </a:ext>
            </a:extLst>
          </p:cNvPr>
          <p:cNvGrpSpPr/>
          <p:nvPr/>
        </p:nvGrpSpPr>
        <p:grpSpPr>
          <a:xfrm>
            <a:off x="282797" y="2441338"/>
            <a:ext cx="3268593" cy="2963955"/>
            <a:chOff x="353400" y="2538983"/>
            <a:chExt cx="3268593" cy="2963955"/>
          </a:xfrm>
        </p:grpSpPr>
        <p:sp>
          <p:nvSpPr>
            <p:cNvPr id="68" name="Ellipse 67">
              <a:extLst>
                <a:ext uri="{FF2B5EF4-FFF2-40B4-BE49-F238E27FC236}">
                  <a16:creationId xmlns:a16="http://schemas.microsoft.com/office/drawing/2014/main" id="{589BDC3C-4DF8-E973-2B3C-F1A3503AB8B1}"/>
                </a:ext>
              </a:extLst>
            </p:cNvPr>
            <p:cNvSpPr>
              <a:spLocks noChangeAspect="1"/>
            </p:cNvSpPr>
            <p:nvPr/>
          </p:nvSpPr>
          <p:spPr>
            <a:xfrm>
              <a:off x="353400" y="3531550"/>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ihandform: Form 68">
              <a:extLst>
                <a:ext uri="{FF2B5EF4-FFF2-40B4-BE49-F238E27FC236}">
                  <a16:creationId xmlns:a16="http://schemas.microsoft.com/office/drawing/2014/main" id="{81741BBB-66B7-7503-3923-AC0E05631872}"/>
                </a:ext>
              </a:extLst>
            </p:cNvPr>
            <p:cNvSpPr>
              <a:spLocks noChangeAspect="1"/>
            </p:cNvSpPr>
            <p:nvPr/>
          </p:nvSpPr>
          <p:spPr>
            <a:xfrm>
              <a:off x="1109994" y="3533519"/>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X</a:t>
              </a:r>
              <a:endParaRPr lang="en-US" sz="1600">
                <a:solidFill>
                  <a:schemeClr val="tx1"/>
                </a:solidFill>
              </a:endParaRPr>
            </a:p>
          </p:txBody>
        </p:sp>
        <p:sp>
          <p:nvSpPr>
            <p:cNvPr id="70" name="Rechteck 69">
              <a:extLst>
                <a:ext uri="{FF2B5EF4-FFF2-40B4-BE49-F238E27FC236}">
                  <a16:creationId xmlns:a16="http://schemas.microsoft.com/office/drawing/2014/main" id="{818E3F0C-5D39-8576-728D-61309D692C30}"/>
                </a:ext>
              </a:extLst>
            </p:cNvPr>
            <p:cNvSpPr>
              <a:spLocks noChangeAspect="1"/>
            </p:cNvSpPr>
            <p:nvPr/>
          </p:nvSpPr>
          <p:spPr>
            <a:xfrm>
              <a:off x="1016443" y="2538983"/>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User Login</a:t>
              </a:r>
            </a:p>
          </p:txBody>
        </p:sp>
        <p:sp>
          <p:nvSpPr>
            <p:cNvPr id="71" name="Rechteck 70">
              <a:extLst>
                <a:ext uri="{FF2B5EF4-FFF2-40B4-BE49-F238E27FC236}">
                  <a16:creationId xmlns:a16="http://schemas.microsoft.com/office/drawing/2014/main" id="{4E9CC081-3612-056E-3CF4-C8D64F705EC7}"/>
                </a:ext>
              </a:extLst>
            </p:cNvPr>
            <p:cNvSpPr>
              <a:spLocks noChangeAspect="1"/>
            </p:cNvSpPr>
            <p:nvPr/>
          </p:nvSpPr>
          <p:spPr>
            <a:xfrm>
              <a:off x="2541993" y="2538983"/>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Provide URL</a:t>
              </a:r>
            </a:p>
          </p:txBody>
        </p:sp>
        <p:sp>
          <p:nvSpPr>
            <p:cNvPr id="72" name="Rechteck 71">
              <a:extLst>
                <a:ext uri="{FF2B5EF4-FFF2-40B4-BE49-F238E27FC236}">
                  <a16:creationId xmlns:a16="http://schemas.microsoft.com/office/drawing/2014/main" id="{E21746FF-DCAE-11CE-682D-C6AEA91DADD8}"/>
                </a:ext>
              </a:extLst>
            </p:cNvPr>
            <p:cNvSpPr>
              <a:spLocks noChangeAspect="1"/>
            </p:cNvSpPr>
            <p:nvPr/>
          </p:nvSpPr>
          <p:spPr>
            <a:xfrm>
              <a:off x="1016443" y="4393088"/>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Download Templates</a:t>
              </a:r>
            </a:p>
          </p:txBody>
        </p:sp>
        <p:sp>
          <p:nvSpPr>
            <p:cNvPr id="73" name="Rechteck 72">
              <a:extLst>
                <a:ext uri="{FF2B5EF4-FFF2-40B4-BE49-F238E27FC236}">
                  <a16:creationId xmlns:a16="http://schemas.microsoft.com/office/drawing/2014/main" id="{4667E3FA-C5E7-0D16-D139-D57DDDFFA778}"/>
                </a:ext>
              </a:extLst>
            </p:cNvPr>
            <p:cNvSpPr>
              <a:spLocks noChangeAspect="1"/>
            </p:cNvSpPr>
            <p:nvPr/>
          </p:nvSpPr>
          <p:spPr>
            <a:xfrm>
              <a:off x="1016443" y="5097938"/>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Fill out Templates</a:t>
              </a:r>
            </a:p>
          </p:txBody>
        </p:sp>
        <p:sp>
          <p:nvSpPr>
            <p:cNvPr id="74" name="Rechteck 73">
              <a:extLst>
                <a:ext uri="{FF2B5EF4-FFF2-40B4-BE49-F238E27FC236}">
                  <a16:creationId xmlns:a16="http://schemas.microsoft.com/office/drawing/2014/main" id="{E43B64A8-EECF-60D4-F117-ED0FEFFF6D51}"/>
                </a:ext>
              </a:extLst>
            </p:cNvPr>
            <p:cNvSpPr>
              <a:spLocks noChangeAspect="1"/>
            </p:cNvSpPr>
            <p:nvPr/>
          </p:nvSpPr>
          <p:spPr>
            <a:xfrm>
              <a:off x="2541993" y="5097938"/>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Upload Templates</a:t>
              </a:r>
            </a:p>
          </p:txBody>
        </p:sp>
        <p:cxnSp>
          <p:nvCxnSpPr>
            <p:cNvPr id="75" name="Gerade Verbindung mit Pfeil 74">
              <a:extLst>
                <a:ext uri="{FF2B5EF4-FFF2-40B4-BE49-F238E27FC236}">
                  <a16:creationId xmlns:a16="http://schemas.microsoft.com/office/drawing/2014/main" id="{49E053CE-663A-2A26-4B28-4B83308DF1E9}"/>
                </a:ext>
              </a:extLst>
            </p:cNvPr>
            <p:cNvCxnSpPr>
              <a:cxnSpLocks/>
              <a:stCxn id="68" idx="6"/>
              <a:endCxn id="69" idx="1"/>
            </p:cNvCxnSpPr>
            <p:nvPr/>
          </p:nvCxnSpPr>
          <p:spPr>
            <a:xfrm flipV="1">
              <a:off x="721455" y="3715370"/>
              <a:ext cx="388539" cy="208"/>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6" name="Gerade Verbindung mit Pfeil 75">
              <a:extLst>
                <a:ext uri="{FF2B5EF4-FFF2-40B4-BE49-F238E27FC236}">
                  <a16:creationId xmlns:a16="http://schemas.microsoft.com/office/drawing/2014/main" id="{0D3A9867-4799-889C-57F6-618675B6F73A}"/>
                </a:ext>
              </a:extLst>
            </p:cNvPr>
            <p:cNvCxnSpPr>
              <a:cxnSpLocks/>
            </p:cNvCxnSpPr>
            <p:nvPr/>
          </p:nvCxnSpPr>
          <p:spPr>
            <a:xfrm flipH="1" flipV="1">
              <a:off x="1556385" y="2943231"/>
              <a:ext cx="117" cy="573784"/>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7" name="Gerade Verbindung mit Pfeil 76">
              <a:extLst>
                <a:ext uri="{FF2B5EF4-FFF2-40B4-BE49-F238E27FC236}">
                  <a16:creationId xmlns:a16="http://schemas.microsoft.com/office/drawing/2014/main" id="{82BBEB09-EEA7-DD5E-1E69-1E1A92D8F389}"/>
                </a:ext>
              </a:extLst>
            </p:cNvPr>
            <p:cNvCxnSpPr>
              <a:cxnSpLocks/>
            </p:cNvCxnSpPr>
            <p:nvPr/>
          </p:nvCxnSpPr>
          <p:spPr>
            <a:xfrm flipH="1">
              <a:off x="1553982" y="3881132"/>
              <a:ext cx="4923" cy="511956"/>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8" name="Gerade Verbindung mit Pfeil 77">
              <a:extLst>
                <a:ext uri="{FF2B5EF4-FFF2-40B4-BE49-F238E27FC236}">
                  <a16:creationId xmlns:a16="http://schemas.microsoft.com/office/drawing/2014/main" id="{6FE663C0-7D72-9AEA-9A85-D7690AB4D4B4}"/>
                </a:ext>
              </a:extLst>
            </p:cNvPr>
            <p:cNvCxnSpPr>
              <a:cxnSpLocks/>
            </p:cNvCxnSpPr>
            <p:nvPr/>
          </p:nvCxnSpPr>
          <p:spPr>
            <a:xfrm>
              <a:off x="2096443" y="2741483"/>
              <a:ext cx="445550"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9" name="Gerade Verbindung mit Pfeil 78">
              <a:extLst>
                <a:ext uri="{FF2B5EF4-FFF2-40B4-BE49-F238E27FC236}">
                  <a16:creationId xmlns:a16="http://schemas.microsoft.com/office/drawing/2014/main" id="{E5A2CA9E-DB53-B2F1-FB5B-725F6E2FC0F7}"/>
                </a:ext>
              </a:extLst>
            </p:cNvPr>
            <p:cNvCxnSpPr>
              <a:cxnSpLocks/>
            </p:cNvCxnSpPr>
            <p:nvPr/>
          </p:nvCxnSpPr>
          <p:spPr>
            <a:xfrm>
              <a:off x="1556443" y="4798088"/>
              <a:ext cx="0" cy="29985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sp>
          <p:nvSpPr>
            <p:cNvPr id="80" name="Textfeld 79">
              <a:extLst>
                <a:ext uri="{FF2B5EF4-FFF2-40B4-BE49-F238E27FC236}">
                  <a16:creationId xmlns:a16="http://schemas.microsoft.com/office/drawing/2014/main" id="{7E41076A-8B8C-3996-C74E-05FBCF84D347}"/>
                </a:ext>
              </a:extLst>
            </p:cNvPr>
            <p:cNvSpPr txBox="1"/>
            <p:nvPr/>
          </p:nvSpPr>
          <p:spPr>
            <a:xfrm>
              <a:off x="1618236" y="3095169"/>
              <a:ext cx="1215047" cy="276999"/>
            </a:xfrm>
            <a:prstGeom prst="rect">
              <a:avLst/>
            </a:prstGeom>
            <a:noFill/>
          </p:spPr>
          <p:txBody>
            <a:bodyPr wrap="square" rtlCol="0">
              <a:spAutoFit/>
            </a:bodyPr>
            <a:lstStyle/>
            <a:p>
              <a:r>
                <a:rPr lang="de-DE" sz="1200"/>
                <a:t>Login + URL</a:t>
              </a:r>
            </a:p>
          </p:txBody>
        </p:sp>
        <p:sp>
          <p:nvSpPr>
            <p:cNvPr id="81" name="Textfeld 80">
              <a:extLst>
                <a:ext uri="{FF2B5EF4-FFF2-40B4-BE49-F238E27FC236}">
                  <a16:creationId xmlns:a16="http://schemas.microsoft.com/office/drawing/2014/main" id="{B3AA2B7B-15E2-94E2-358A-BF40C903B84E}"/>
                </a:ext>
              </a:extLst>
            </p:cNvPr>
            <p:cNvSpPr txBox="1"/>
            <p:nvPr/>
          </p:nvSpPr>
          <p:spPr>
            <a:xfrm>
              <a:off x="768216" y="3367558"/>
              <a:ext cx="1215047" cy="276999"/>
            </a:xfrm>
            <a:prstGeom prst="rect">
              <a:avLst/>
            </a:prstGeom>
            <a:noFill/>
          </p:spPr>
          <p:txBody>
            <a:bodyPr wrap="square" rtlCol="0">
              <a:spAutoFit/>
            </a:bodyPr>
            <a:lstStyle/>
            <a:p>
              <a:r>
                <a:rPr lang="de-DE" sz="1200" err="1"/>
                <a:t>Provide</a:t>
              </a:r>
              <a:endParaRPr lang="de-DE" sz="1200"/>
            </a:p>
          </p:txBody>
        </p:sp>
        <p:sp>
          <p:nvSpPr>
            <p:cNvPr id="82" name="Textfeld 81">
              <a:extLst>
                <a:ext uri="{FF2B5EF4-FFF2-40B4-BE49-F238E27FC236}">
                  <a16:creationId xmlns:a16="http://schemas.microsoft.com/office/drawing/2014/main" id="{DA9481D1-709E-1B51-3A3A-FE6789D84CBD}"/>
                </a:ext>
              </a:extLst>
            </p:cNvPr>
            <p:cNvSpPr txBox="1"/>
            <p:nvPr/>
          </p:nvSpPr>
          <p:spPr>
            <a:xfrm>
              <a:off x="1618236" y="4084463"/>
              <a:ext cx="1215047" cy="276999"/>
            </a:xfrm>
            <a:prstGeom prst="rect">
              <a:avLst/>
            </a:prstGeom>
            <a:noFill/>
          </p:spPr>
          <p:txBody>
            <a:bodyPr wrap="square" rtlCol="0">
              <a:spAutoFit/>
            </a:bodyPr>
            <a:lstStyle/>
            <a:p>
              <a:r>
                <a:rPr lang="de-DE" sz="1200"/>
                <a:t>Files</a:t>
              </a:r>
            </a:p>
          </p:txBody>
        </p:sp>
        <p:sp>
          <p:nvSpPr>
            <p:cNvPr id="83" name="Freihandform: Form 82">
              <a:extLst>
                <a:ext uri="{FF2B5EF4-FFF2-40B4-BE49-F238E27FC236}">
                  <a16:creationId xmlns:a16="http://schemas.microsoft.com/office/drawing/2014/main" id="{FF069C2A-7DDE-08A4-2C7A-642E01537CC0}"/>
                </a:ext>
              </a:extLst>
            </p:cNvPr>
            <p:cNvSpPr>
              <a:spLocks noChangeAspect="1"/>
            </p:cNvSpPr>
            <p:nvPr/>
          </p:nvSpPr>
          <p:spPr>
            <a:xfrm>
              <a:off x="2635544" y="3533519"/>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X</a:t>
              </a:r>
              <a:endParaRPr lang="en-US" sz="1600">
                <a:solidFill>
                  <a:schemeClr val="tx1"/>
                </a:solidFill>
              </a:endParaRPr>
            </a:p>
          </p:txBody>
        </p:sp>
        <p:cxnSp>
          <p:nvCxnSpPr>
            <p:cNvPr id="84" name="Gerade Verbindung mit Pfeil 83">
              <a:extLst>
                <a:ext uri="{FF2B5EF4-FFF2-40B4-BE49-F238E27FC236}">
                  <a16:creationId xmlns:a16="http://schemas.microsoft.com/office/drawing/2014/main" id="{1C19DFF0-FDAE-3A01-EAAE-7DCAFE1FD79E}"/>
                </a:ext>
              </a:extLst>
            </p:cNvPr>
            <p:cNvCxnSpPr>
              <a:cxnSpLocks/>
            </p:cNvCxnSpPr>
            <p:nvPr/>
          </p:nvCxnSpPr>
          <p:spPr>
            <a:xfrm>
              <a:off x="2096443" y="5300438"/>
              <a:ext cx="445550"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85" name="Gerade Verbindung mit Pfeil 84">
              <a:extLst>
                <a:ext uri="{FF2B5EF4-FFF2-40B4-BE49-F238E27FC236}">
                  <a16:creationId xmlns:a16="http://schemas.microsoft.com/office/drawing/2014/main" id="{FC4473B7-097B-7C72-A9CF-7D5131B25879}"/>
                </a:ext>
              </a:extLst>
            </p:cNvPr>
            <p:cNvCxnSpPr>
              <a:cxnSpLocks/>
            </p:cNvCxnSpPr>
            <p:nvPr/>
          </p:nvCxnSpPr>
          <p:spPr>
            <a:xfrm flipV="1">
              <a:off x="3068895" y="3881132"/>
              <a:ext cx="4923" cy="1216806"/>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86" name="Gerade Verbindung mit Pfeil 85">
              <a:extLst>
                <a:ext uri="{FF2B5EF4-FFF2-40B4-BE49-F238E27FC236}">
                  <a16:creationId xmlns:a16="http://schemas.microsoft.com/office/drawing/2014/main" id="{0B07B3BF-C828-1FEA-6D23-9CE891546114}"/>
                </a:ext>
              </a:extLst>
            </p:cNvPr>
            <p:cNvCxnSpPr>
              <a:cxnSpLocks/>
            </p:cNvCxnSpPr>
            <p:nvPr/>
          </p:nvCxnSpPr>
          <p:spPr>
            <a:xfrm>
              <a:off x="3066492" y="2943983"/>
              <a:ext cx="117" cy="573032"/>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grpSp>
      <p:cxnSp>
        <p:nvCxnSpPr>
          <p:cNvPr id="87" name="Gerade Verbindung mit Pfeil 86">
            <a:extLst>
              <a:ext uri="{FF2B5EF4-FFF2-40B4-BE49-F238E27FC236}">
                <a16:creationId xmlns:a16="http://schemas.microsoft.com/office/drawing/2014/main" id="{E2D0C0A9-CE0F-2EE5-9256-E0C6C2EDCAE4}"/>
              </a:ext>
            </a:extLst>
          </p:cNvPr>
          <p:cNvCxnSpPr>
            <a:cxnSpLocks/>
            <a:stCxn id="83" idx="3"/>
            <a:endCxn id="22" idx="1"/>
          </p:cNvCxnSpPr>
          <p:nvPr/>
        </p:nvCxnSpPr>
        <p:spPr>
          <a:xfrm>
            <a:off x="3457839" y="3615374"/>
            <a:ext cx="447164" cy="2558"/>
          </a:xfrm>
          <a:prstGeom prst="straightConnector1">
            <a:avLst/>
          </a:prstGeom>
          <a:ln>
            <a:solidFill>
              <a:srgbClr val="3A60B2"/>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88" name="Gerade Verbindung mit Pfeil 87">
            <a:extLst>
              <a:ext uri="{FF2B5EF4-FFF2-40B4-BE49-F238E27FC236}">
                <a16:creationId xmlns:a16="http://schemas.microsoft.com/office/drawing/2014/main" id="{DDD3248C-188C-2D0B-6C22-5D9F632FDEA9}"/>
              </a:ext>
            </a:extLst>
          </p:cNvPr>
          <p:cNvCxnSpPr>
            <a:cxnSpLocks/>
            <a:stCxn id="53" idx="0"/>
            <a:endCxn id="61" idx="2"/>
          </p:cNvCxnSpPr>
          <p:nvPr/>
        </p:nvCxnSpPr>
        <p:spPr>
          <a:xfrm flipH="1" flipV="1">
            <a:off x="7124132" y="2922596"/>
            <a:ext cx="116" cy="513278"/>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89" name="Gerade Verbindung mit Pfeil 88">
            <a:extLst>
              <a:ext uri="{FF2B5EF4-FFF2-40B4-BE49-F238E27FC236}">
                <a16:creationId xmlns:a16="http://schemas.microsoft.com/office/drawing/2014/main" id="{631189C5-2C6D-3255-DB65-1278FE13DDFA}"/>
              </a:ext>
            </a:extLst>
          </p:cNvPr>
          <p:cNvCxnSpPr>
            <a:cxnSpLocks/>
            <a:stCxn id="53" idx="2"/>
            <a:endCxn id="57" idx="0"/>
          </p:cNvCxnSpPr>
          <p:nvPr/>
        </p:nvCxnSpPr>
        <p:spPr>
          <a:xfrm flipH="1">
            <a:off x="7124132" y="3799991"/>
            <a:ext cx="4922" cy="994193"/>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0" name="Gerade Verbindung mit Pfeil 89">
            <a:extLst>
              <a:ext uri="{FF2B5EF4-FFF2-40B4-BE49-F238E27FC236}">
                <a16:creationId xmlns:a16="http://schemas.microsoft.com/office/drawing/2014/main" id="{F46040C2-3168-5FB7-1D97-A2F9E484CEC3}"/>
              </a:ext>
            </a:extLst>
          </p:cNvPr>
          <p:cNvCxnSpPr>
            <a:cxnSpLocks/>
            <a:stCxn id="57" idx="2"/>
            <a:endCxn id="27" idx="0"/>
          </p:cNvCxnSpPr>
          <p:nvPr/>
        </p:nvCxnSpPr>
        <p:spPr>
          <a:xfrm>
            <a:off x="7124132" y="5211796"/>
            <a:ext cx="0" cy="241316"/>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sp>
        <p:nvSpPr>
          <p:cNvPr id="91" name="Freihandform: Form 90">
            <a:extLst>
              <a:ext uri="{FF2B5EF4-FFF2-40B4-BE49-F238E27FC236}">
                <a16:creationId xmlns:a16="http://schemas.microsoft.com/office/drawing/2014/main" id="{5BAFA405-545F-4CBF-46C7-44589D493F5F}"/>
              </a:ext>
            </a:extLst>
          </p:cNvPr>
          <p:cNvSpPr>
            <a:spLocks noChangeAspect="1"/>
          </p:cNvSpPr>
          <p:nvPr/>
        </p:nvSpPr>
        <p:spPr>
          <a:xfrm>
            <a:off x="5294238" y="5859788"/>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X</a:t>
            </a:r>
            <a:endParaRPr lang="en-US" sz="1600">
              <a:solidFill>
                <a:schemeClr val="tx1"/>
              </a:solidFill>
            </a:endParaRPr>
          </a:p>
        </p:txBody>
      </p:sp>
      <p:cxnSp>
        <p:nvCxnSpPr>
          <p:cNvPr id="92" name="Gerade Verbindung mit Pfeil 1054">
            <a:extLst>
              <a:ext uri="{FF2B5EF4-FFF2-40B4-BE49-F238E27FC236}">
                <a16:creationId xmlns:a16="http://schemas.microsoft.com/office/drawing/2014/main" id="{AF9D2765-78AE-967E-FE59-FB3D7141C770}"/>
              </a:ext>
            </a:extLst>
          </p:cNvPr>
          <p:cNvCxnSpPr>
            <a:cxnSpLocks/>
            <a:stCxn id="61" idx="3"/>
            <a:endCxn id="91" idx="2"/>
          </p:cNvCxnSpPr>
          <p:nvPr/>
        </p:nvCxnSpPr>
        <p:spPr>
          <a:xfrm flipH="1">
            <a:off x="5745610" y="2713790"/>
            <a:ext cx="2066555" cy="3510115"/>
          </a:xfrm>
          <a:prstGeom prst="bentConnector3">
            <a:avLst>
              <a:gd name="adj1" fmla="val -14844"/>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3" name="Gerade Verbindung mit Pfeil 92">
            <a:extLst>
              <a:ext uri="{FF2B5EF4-FFF2-40B4-BE49-F238E27FC236}">
                <a16:creationId xmlns:a16="http://schemas.microsoft.com/office/drawing/2014/main" id="{FD35DBCF-0BE8-25DF-F9CD-0CF18CD7C14B}"/>
              </a:ext>
            </a:extLst>
          </p:cNvPr>
          <p:cNvCxnSpPr>
            <a:cxnSpLocks/>
            <a:stCxn id="91" idx="1"/>
            <a:endCxn id="28" idx="3"/>
          </p:cNvCxnSpPr>
          <p:nvPr/>
        </p:nvCxnSpPr>
        <p:spPr>
          <a:xfrm flipH="1">
            <a:off x="4985003" y="6041639"/>
            <a:ext cx="309235" cy="207"/>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4" name="Gerade Verbindung mit Pfeil 93">
            <a:extLst>
              <a:ext uri="{FF2B5EF4-FFF2-40B4-BE49-F238E27FC236}">
                <a16:creationId xmlns:a16="http://schemas.microsoft.com/office/drawing/2014/main" id="{E1FB3CE8-1E35-7ED1-5163-E71234AD2E5D}"/>
              </a:ext>
            </a:extLst>
          </p:cNvPr>
          <p:cNvCxnSpPr>
            <a:cxnSpLocks/>
            <a:stCxn id="28" idx="1"/>
            <a:endCxn id="35" idx="3"/>
          </p:cNvCxnSpPr>
          <p:nvPr/>
        </p:nvCxnSpPr>
        <p:spPr>
          <a:xfrm flipH="1">
            <a:off x="3551390" y="6041846"/>
            <a:ext cx="353613" cy="0"/>
          </a:xfrm>
          <a:prstGeom prst="straightConnector1">
            <a:avLst/>
          </a:prstGeom>
          <a:ln>
            <a:solidFill>
              <a:srgbClr val="3A60B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9" name="Rechteck 7">
            <a:extLst>
              <a:ext uri="{FF2B5EF4-FFF2-40B4-BE49-F238E27FC236}">
                <a16:creationId xmlns:a16="http://schemas.microsoft.com/office/drawing/2014/main" id="{43B6AAAC-54F3-E5E1-D9D1-1AAF1294CE0C}"/>
              </a:ext>
            </a:extLst>
          </p:cNvPr>
          <p:cNvSpPr/>
          <p:nvPr/>
        </p:nvSpPr>
        <p:spPr>
          <a:xfrm>
            <a:off x="6041495" y="2264014"/>
            <a:ext cx="2249212" cy="712522"/>
          </a:xfrm>
          <a:prstGeom prst="rect">
            <a:avLst/>
          </a:prstGeom>
          <a:solidFill>
            <a:schemeClr val="accent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AA8CEB33-7522-C8E6-CA67-3F6A351A9A98}"/>
              </a:ext>
            </a:extLst>
          </p:cNvPr>
          <p:cNvSpPr>
            <a:spLocks noChangeAspect="1"/>
          </p:cNvSpPr>
          <p:nvPr/>
        </p:nvSpPr>
        <p:spPr>
          <a:xfrm>
            <a:off x="11413702" y="3151327"/>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a:extLst>
              <a:ext uri="{FF2B5EF4-FFF2-40B4-BE49-F238E27FC236}">
                <a16:creationId xmlns:a16="http://schemas.microsoft.com/office/drawing/2014/main" id="{05BAD502-EF69-C8B6-116F-C8008B63A11F}"/>
              </a:ext>
            </a:extLst>
          </p:cNvPr>
          <p:cNvSpPr>
            <a:spLocks noChangeAspect="1"/>
          </p:cNvSpPr>
          <p:nvPr/>
        </p:nvSpPr>
        <p:spPr>
          <a:xfrm>
            <a:off x="9882865" y="3131309"/>
            <a:ext cx="1080000" cy="40809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Training</a:t>
            </a:r>
          </a:p>
        </p:txBody>
      </p:sp>
      <p:sp>
        <p:nvSpPr>
          <p:cNvPr id="20" name="Flussdiagramm: Dokument 19">
            <a:extLst>
              <a:ext uri="{FF2B5EF4-FFF2-40B4-BE49-F238E27FC236}">
                <a16:creationId xmlns:a16="http://schemas.microsoft.com/office/drawing/2014/main" id="{F3340C4D-0C58-F4DF-1DF9-FED84E13D632}"/>
              </a:ext>
            </a:extLst>
          </p:cNvPr>
          <p:cNvSpPr/>
          <p:nvPr/>
        </p:nvSpPr>
        <p:spPr>
          <a:xfrm>
            <a:off x="8559486" y="3112693"/>
            <a:ext cx="921472" cy="445323"/>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Artefacts</a:t>
            </a:r>
          </a:p>
        </p:txBody>
      </p:sp>
      <p:cxnSp>
        <p:nvCxnSpPr>
          <p:cNvPr id="21" name="Gerade Verbindung mit Pfeil 20">
            <a:extLst>
              <a:ext uri="{FF2B5EF4-FFF2-40B4-BE49-F238E27FC236}">
                <a16:creationId xmlns:a16="http://schemas.microsoft.com/office/drawing/2014/main" id="{0BBF1591-5685-4C50-11DE-78521D9A9C29}"/>
              </a:ext>
            </a:extLst>
          </p:cNvPr>
          <p:cNvCxnSpPr>
            <a:cxnSpLocks/>
          </p:cNvCxnSpPr>
          <p:nvPr/>
        </p:nvCxnSpPr>
        <p:spPr>
          <a:xfrm flipH="1">
            <a:off x="9480958" y="3335354"/>
            <a:ext cx="40190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3B99B016-1EA8-2375-5F6E-54B8F3D4AA07}"/>
              </a:ext>
            </a:extLst>
          </p:cNvPr>
          <p:cNvCxnSpPr>
            <a:cxnSpLocks/>
          </p:cNvCxnSpPr>
          <p:nvPr/>
        </p:nvCxnSpPr>
        <p:spPr>
          <a:xfrm flipH="1" flipV="1">
            <a:off x="10962865" y="3335354"/>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31" name="Verbinder: gewinkelt 30">
            <a:extLst>
              <a:ext uri="{FF2B5EF4-FFF2-40B4-BE49-F238E27FC236}">
                <a16:creationId xmlns:a16="http://schemas.microsoft.com/office/drawing/2014/main" id="{DE64B25B-6934-F048-984D-705DB8FB6ABF}"/>
              </a:ext>
            </a:extLst>
          </p:cNvPr>
          <p:cNvCxnSpPr>
            <a:cxnSpLocks/>
            <a:stCxn id="20" idx="1"/>
          </p:cNvCxnSpPr>
          <p:nvPr/>
        </p:nvCxnSpPr>
        <p:spPr>
          <a:xfrm rot="10800000">
            <a:off x="7812166" y="2748959"/>
            <a:ext cx="747321" cy="586396"/>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0857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530F8-19A2-59CD-FB1B-964CBB7ABD7B}"/>
            </a:ext>
          </a:extLst>
        </p:cNvPr>
        <p:cNvGrpSpPr/>
        <p:nvPr/>
      </p:nvGrpSpPr>
      <p:grpSpPr>
        <a:xfrm>
          <a:off x="0" y="0"/>
          <a:ext cx="0" cy="0"/>
          <a:chOff x="0" y="0"/>
          <a:chExt cx="0" cy="0"/>
        </a:xfrm>
      </p:grpSpPr>
      <p:sp>
        <p:nvSpPr>
          <p:cNvPr id="3" name="Rechteck 2">
            <a:extLst>
              <a:ext uri="{FF2B5EF4-FFF2-40B4-BE49-F238E27FC236}">
                <a16:creationId xmlns:a16="http://schemas.microsoft.com/office/drawing/2014/main" id="{79FB7460-CF3E-71DC-9983-CA6D30F8CB68}"/>
              </a:ext>
            </a:extLst>
          </p:cNvPr>
          <p:cNvSpPr/>
          <p:nvPr/>
        </p:nvSpPr>
        <p:spPr>
          <a:xfrm>
            <a:off x="202414" y="2263356"/>
            <a:ext cx="3499193" cy="4131874"/>
          </a:xfrm>
          <a:prstGeom prst="rect">
            <a:avLst/>
          </a:prstGeom>
          <a:solidFill>
            <a:schemeClr val="accent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D6376703-4891-5606-245E-A2410DC72A24}"/>
              </a:ext>
            </a:extLst>
          </p:cNvPr>
          <p:cNvSpPr>
            <a:spLocks noGrp="1"/>
          </p:cNvSpPr>
          <p:nvPr>
            <p:ph type="title"/>
          </p:nvPr>
        </p:nvSpPr>
        <p:spPr/>
        <p:txBody>
          <a:bodyPr vert="horz" lIns="0" tIns="0" rIns="0" bIns="0" rtlCol="0" anchor="t" anchorCtr="0">
            <a:normAutofit/>
          </a:bodyPr>
          <a:lstStyle/>
          <a:p>
            <a:r>
              <a:rPr lang="de-DE">
                <a:latin typeface="Arial Black"/>
              </a:rPr>
              <a:t>Distribution </a:t>
            </a:r>
            <a:r>
              <a:rPr lang="de-DE" err="1">
                <a:latin typeface="Arial Black"/>
              </a:rPr>
              <a:t>of</a:t>
            </a:r>
            <a:r>
              <a:rPr lang="de-DE">
                <a:latin typeface="Arial Black"/>
              </a:rPr>
              <a:t> Work: </a:t>
            </a:r>
            <a:r>
              <a:rPr lang="de-DE" err="1">
                <a:latin typeface="Arial Black"/>
              </a:rPr>
              <a:t>PhilipP</a:t>
            </a:r>
            <a:r>
              <a:rPr lang="de-DE">
                <a:latin typeface="Arial Black"/>
              </a:rPr>
              <a:t> Oehler</a:t>
            </a:r>
            <a:endParaRPr lang="de-DE"/>
          </a:p>
        </p:txBody>
      </p:sp>
      <p:sp>
        <p:nvSpPr>
          <p:cNvPr id="4" name="Datumsplatzhalter 3">
            <a:extLst>
              <a:ext uri="{FF2B5EF4-FFF2-40B4-BE49-F238E27FC236}">
                <a16:creationId xmlns:a16="http://schemas.microsoft.com/office/drawing/2014/main" id="{35E9C030-83DB-FB20-E7B5-B144665A1A46}"/>
              </a:ext>
            </a:extLst>
          </p:cNvPr>
          <p:cNvSpPr>
            <a:spLocks noGrp="1"/>
          </p:cNvSpPr>
          <p:nvPr>
            <p:ph type="dt" sz="half" idx="14"/>
          </p:nvPr>
        </p:nvSpPr>
        <p:spPr/>
        <p:txBody>
          <a:bodyPr/>
          <a:lstStyle/>
          <a:p>
            <a:fld id="{B3FD5DD2-BC1A-4C9C-81FC-0D336EF99937}" type="datetime1">
              <a:rPr lang="de-DE" smtClean="0"/>
              <a:t>27.02.2025</a:t>
            </a:fld>
            <a:endParaRPr lang="de-DE"/>
          </a:p>
        </p:txBody>
      </p:sp>
      <p:sp>
        <p:nvSpPr>
          <p:cNvPr id="5" name="Fußzeilenplatzhalter 4">
            <a:extLst>
              <a:ext uri="{FF2B5EF4-FFF2-40B4-BE49-F238E27FC236}">
                <a16:creationId xmlns:a16="http://schemas.microsoft.com/office/drawing/2014/main" id="{ED12890A-2AA8-CACE-C718-91A7C3E268EF}"/>
              </a:ext>
            </a:extLst>
          </p:cNvPr>
          <p:cNvSpPr>
            <a:spLocks noGrp="1"/>
          </p:cNvSpPr>
          <p:nvPr>
            <p:ph type="ftr" sz="quarter" idx="15"/>
          </p:nvPr>
        </p:nvSpPr>
        <p:spPr/>
        <p:txBody>
          <a:bodyPr/>
          <a:lstStyle/>
          <a:p>
            <a:r>
              <a:rPr lang="de-DE"/>
              <a:t>DASP Review </a:t>
            </a:r>
            <a:r>
              <a:rPr lang="de-DE" err="1"/>
              <a:t>Overview</a:t>
            </a:r>
            <a:r>
              <a:rPr lang="de-DE"/>
              <a:t> </a:t>
            </a:r>
            <a:r>
              <a:rPr lang="de-DE" err="1"/>
              <a:t>GeneratioN</a:t>
            </a:r>
            <a:endParaRPr lang="de-DE"/>
          </a:p>
        </p:txBody>
      </p:sp>
      <p:sp>
        <p:nvSpPr>
          <p:cNvPr id="6" name="Foliennummernplatzhalter 5">
            <a:extLst>
              <a:ext uri="{FF2B5EF4-FFF2-40B4-BE49-F238E27FC236}">
                <a16:creationId xmlns:a16="http://schemas.microsoft.com/office/drawing/2014/main" id="{F51EBC21-DBCB-E515-79FA-1D21714E93C2}"/>
              </a:ext>
            </a:extLst>
          </p:cNvPr>
          <p:cNvSpPr>
            <a:spLocks noGrp="1"/>
          </p:cNvSpPr>
          <p:nvPr>
            <p:ph type="sldNum" sz="quarter" idx="16"/>
          </p:nvPr>
        </p:nvSpPr>
        <p:spPr/>
        <p:txBody>
          <a:bodyPr/>
          <a:lstStyle/>
          <a:p>
            <a:fld id="{DD2F4C09-65E4-4AD7-8D55-83CBD210ED85}" type="slidenum">
              <a:rPr lang="de-DE" smtClean="0"/>
              <a:pPr/>
              <a:t>18</a:t>
            </a:fld>
            <a:endParaRPr lang="de-DE"/>
          </a:p>
        </p:txBody>
      </p:sp>
      <p:grpSp>
        <p:nvGrpSpPr>
          <p:cNvPr id="10" name="Gruppieren 9">
            <a:extLst>
              <a:ext uri="{FF2B5EF4-FFF2-40B4-BE49-F238E27FC236}">
                <a16:creationId xmlns:a16="http://schemas.microsoft.com/office/drawing/2014/main" id="{A826B875-2041-3D01-8E12-C59027BC1A68}"/>
              </a:ext>
            </a:extLst>
          </p:cNvPr>
          <p:cNvGrpSpPr/>
          <p:nvPr/>
        </p:nvGrpSpPr>
        <p:grpSpPr>
          <a:xfrm>
            <a:off x="204450" y="2002566"/>
            <a:ext cx="3500496" cy="4392664"/>
            <a:chOff x="382956" y="1429577"/>
            <a:chExt cx="4023943" cy="5063298"/>
          </a:xfrm>
        </p:grpSpPr>
        <p:sp>
          <p:nvSpPr>
            <p:cNvPr id="11" name="Rechteck 10">
              <a:extLst>
                <a:ext uri="{FF2B5EF4-FFF2-40B4-BE49-F238E27FC236}">
                  <a16:creationId xmlns:a16="http://schemas.microsoft.com/office/drawing/2014/main" id="{BD1E7F5A-E0D3-B555-FA9A-9E73A5FE6EAF}"/>
                </a:ext>
              </a:extLst>
            </p:cNvPr>
            <p:cNvSpPr/>
            <p:nvPr/>
          </p:nvSpPr>
          <p:spPr>
            <a:xfrm>
              <a:off x="382956" y="1429577"/>
              <a:ext cx="4022445" cy="5063298"/>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hteck 11">
              <a:extLst>
                <a:ext uri="{FF2B5EF4-FFF2-40B4-BE49-F238E27FC236}">
                  <a16:creationId xmlns:a16="http://schemas.microsoft.com/office/drawing/2014/main" id="{9CBF3F20-A59E-7D22-1818-B8A5BEBABEEA}"/>
                </a:ext>
              </a:extLst>
            </p:cNvPr>
            <p:cNvSpPr/>
            <p:nvPr/>
          </p:nvSpPr>
          <p:spPr>
            <a:xfrm>
              <a:off x="382956" y="1429578"/>
              <a:ext cx="4023943" cy="300604"/>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Frontend</a:t>
              </a:r>
            </a:p>
          </p:txBody>
        </p:sp>
      </p:grpSp>
      <p:grpSp>
        <p:nvGrpSpPr>
          <p:cNvPr id="13" name="Gruppieren 12">
            <a:extLst>
              <a:ext uri="{FF2B5EF4-FFF2-40B4-BE49-F238E27FC236}">
                <a16:creationId xmlns:a16="http://schemas.microsoft.com/office/drawing/2014/main" id="{93E4A1D0-6659-51ED-B318-1F228D379142}"/>
              </a:ext>
            </a:extLst>
          </p:cNvPr>
          <p:cNvGrpSpPr/>
          <p:nvPr/>
        </p:nvGrpSpPr>
        <p:grpSpPr>
          <a:xfrm>
            <a:off x="3703568" y="2002565"/>
            <a:ext cx="4599944" cy="4392665"/>
            <a:chOff x="4406899" y="1429576"/>
            <a:chExt cx="4953001" cy="5063299"/>
          </a:xfrm>
        </p:grpSpPr>
        <p:sp>
          <p:nvSpPr>
            <p:cNvPr id="14" name="Rechteck 13">
              <a:extLst>
                <a:ext uri="{FF2B5EF4-FFF2-40B4-BE49-F238E27FC236}">
                  <a16:creationId xmlns:a16="http://schemas.microsoft.com/office/drawing/2014/main" id="{73B74352-8E88-462B-C82C-09CA16A0968B}"/>
                </a:ext>
              </a:extLst>
            </p:cNvPr>
            <p:cNvSpPr/>
            <p:nvPr/>
          </p:nvSpPr>
          <p:spPr>
            <a:xfrm>
              <a:off x="4406899" y="1429577"/>
              <a:ext cx="4953001" cy="5063298"/>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hteck 14">
              <a:extLst>
                <a:ext uri="{FF2B5EF4-FFF2-40B4-BE49-F238E27FC236}">
                  <a16:creationId xmlns:a16="http://schemas.microsoft.com/office/drawing/2014/main" id="{5E370337-0931-A5D3-49CD-B0CBB5F29830}"/>
                </a:ext>
              </a:extLst>
            </p:cNvPr>
            <p:cNvSpPr/>
            <p:nvPr/>
          </p:nvSpPr>
          <p:spPr>
            <a:xfrm>
              <a:off x="4406899" y="1429576"/>
              <a:ext cx="4953001" cy="302043"/>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Backend</a:t>
              </a:r>
            </a:p>
          </p:txBody>
        </p:sp>
      </p:grpSp>
      <p:grpSp>
        <p:nvGrpSpPr>
          <p:cNvPr id="16" name="Gruppieren 15">
            <a:extLst>
              <a:ext uri="{FF2B5EF4-FFF2-40B4-BE49-F238E27FC236}">
                <a16:creationId xmlns:a16="http://schemas.microsoft.com/office/drawing/2014/main" id="{82CDAFF2-9A9A-CEAB-6B42-78662BA23E19}"/>
              </a:ext>
            </a:extLst>
          </p:cNvPr>
          <p:cNvGrpSpPr/>
          <p:nvPr/>
        </p:nvGrpSpPr>
        <p:grpSpPr>
          <a:xfrm>
            <a:off x="8297157" y="2002565"/>
            <a:ext cx="3717765" cy="4392665"/>
            <a:chOff x="9359900" y="1429576"/>
            <a:chExt cx="2519138" cy="5063299"/>
          </a:xfrm>
        </p:grpSpPr>
        <p:sp>
          <p:nvSpPr>
            <p:cNvPr id="17" name="Rechteck 16">
              <a:extLst>
                <a:ext uri="{FF2B5EF4-FFF2-40B4-BE49-F238E27FC236}">
                  <a16:creationId xmlns:a16="http://schemas.microsoft.com/office/drawing/2014/main" id="{AF99F5AD-3692-232D-3F00-5FC4DC397C1A}"/>
                </a:ext>
              </a:extLst>
            </p:cNvPr>
            <p:cNvSpPr/>
            <p:nvPr/>
          </p:nvSpPr>
          <p:spPr>
            <a:xfrm>
              <a:off x="9359900" y="1429577"/>
              <a:ext cx="2519138" cy="5063298"/>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hteck 17">
              <a:extLst>
                <a:ext uri="{FF2B5EF4-FFF2-40B4-BE49-F238E27FC236}">
                  <a16:creationId xmlns:a16="http://schemas.microsoft.com/office/drawing/2014/main" id="{972B2DD4-A343-E064-D5CB-364D7ECD60A8}"/>
                </a:ext>
              </a:extLst>
            </p:cNvPr>
            <p:cNvSpPr/>
            <p:nvPr/>
          </p:nvSpPr>
          <p:spPr>
            <a:xfrm>
              <a:off x="9359900" y="1429576"/>
              <a:ext cx="2519138" cy="302400"/>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Model Training</a:t>
              </a:r>
            </a:p>
          </p:txBody>
        </p:sp>
      </p:grpSp>
      <p:sp>
        <p:nvSpPr>
          <p:cNvPr id="22" name="Flussdiagramm: Dokument 21">
            <a:extLst>
              <a:ext uri="{FF2B5EF4-FFF2-40B4-BE49-F238E27FC236}">
                <a16:creationId xmlns:a16="http://schemas.microsoft.com/office/drawing/2014/main" id="{3E7EFE1B-D8D2-03B6-E773-897E9B88FB43}"/>
              </a:ext>
            </a:extLst>
          </p:cNvPr>
          <p:cNvSpPr/>
          <p:nvPr/>
        </p:nvSpPr>
        <p:spPr>
          <a:xfrm>
            <a:off x="3905003" y="3415432"/>
            <a:ext cx="1080000" cy="405000"/>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Reviews</a:t>
            </a:r>
          </a:p>
        </p:txBody>
      </p:sp>
      <p:sp>
        <p:nvSpPr>
          <p:cNvPr id="23" name="Rechteck 22">
            <a:extLst>
              <a:ext uri="{FF2B5EF4-FFF2-40B4-BE49-F238E27FC236}">
                <a16:creationId xmlns:a16="http://schemas.microsoft.com/office/drawing/2014/main" id="{AA84B7CA-7AA9-5590-70B1-EB5EAB26735C}"/>
              </a:ext>
            </a:extLst>
          </p:cNvPr>
          <p:cNvSpPr>
            <a:spLocks noChangeAspect="1"/>
          </p:cNvSpPr>
          <p:nvPr/>
        </p:nvSpPr>
        <p:spPr>
          <a:xfrm>
            <a:off x="5174848" y="3415432"/>
            <a:ext cx="1131678"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Formatting/</a:t>
            </a:r>
          </a:p>
          <a:p>
            <a:pPr algn="ctr"/>
            <a:r>
              <a:rPr lang="en-US" sz="1200">
                <a:solidFill>
                  <a:schemeClr val="tx1"/>
                </a:solidFill>
              </a:rPr>
              <a:t>Segmentation</a:t>
            </a:r>
          </a:p>
        </p:txBody>
      </p:sp>
      <p:grpSp>
        <p:nvGrpSpPr>
          <p:cNvPr id="24" name="Gruppieren 23">
            <a:extLst>
              <a:ext uri="{FF2B5EF4-FFF2-40B4-BE49-F238E27FC236}">
                <a16:creationId xmlns:a16="http://schemas.microsoft.com/office/drawing/2014/main" id="{0AF12550-BEE1-2E6F-2E4A-403DE8C792EC}"/>
              </a:ext>
            </a:extLst>
          </p:cNvPr>
          <p:cNvGrpSpPr/>
          <p:nvPr/>
        </p:nvGrpSpPr>
        <p:grpSpPr>
          <a:xfrm>
            <a:off x="6265410" y="5313208"/>
            <a:ext cx="1546755" cy="557516"/>
            <a:chOff x="7729795" y="4416853"/>
            <a:chExt cx="1035772" cy="461315"/>
          </a:xfrm>
        </p:grpSpPr>
        <p:sp>
          <p:nvSpPr>
            <p:cNvPr id="25" name="Rechteck 24">
              <a:extLst>
                <a:ext uri="{FF2B5EF4-FFF2-40B4-BE49-F238E27FC236}">
                  <a16:creationId xmlns:a16="http://schemas.microsoft.com/office/drawing/2014/main" id="{1DFC872C-A3A3-C5BD-A4FC-7CB08B0633F0}"/>
                </a:ext>
              </a:extLst>
            </p:cNvPr>
            <p:cNvSpPr>
              <a:spLocks noChangeAspect="1"/>
            </p:cNvSpPr>
            <p:nvPr/>
          </p:nvSpPr>
          <p:spPr>
            <a:xfrm>
              <a:off x="7729795" y="4416853"/>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26" name="Rechteck 25">
              <a:extLst>
                <a:ext uri="{FF2B5EF4-FFF2-40B4-BE49-F238E27FC236}">
                  <a16:creationId xmlns:a16="http://schemas.microsoft.com/office/drawing/2014/main" id="{A1948806-F064-FFBB-3AE7-E198743A5B2F}"/>
                </a:ext>
              </a:extLst>
            </p:cNvPr>
            <p:cNvSpPr>
              <a:spLocks noChangeAspect="1"/>
            </p:cNvSpPr>
            <p:nvPr/>
          </p:nvSpPr>
          <p:spPr>
            <a:xfrm>
              <a:off x="7786945" y="447546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27" name="Rechteck 26">
              <a:extLst>
                <a:ext uri="{FF2B5EF4-FFF2-40B4-BE49-F238E27FC236}">
                  <a16:creationId xmlns:a16="http://schemas.microsoft.com/office/drawing/2014/main" id="{786595F5-06C6-3531-D32A-1F6F73BB8F21}"/>
                </a:ext>
              </a:extLst>
            </p:cNvPr>
            <p:cNvSpPr>
              <a:spLocks noChangeAspect="1"/>
            </p:cNvSpPr>
            <p:nvPr/>
          </p:nvSpPr>
          <p:spPr>
            <a:xfrm>
              <a:off x="7844095" y="453261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Description Mapping</a:t>
              </a:r>
            </a:p>
          </p:txBody>
        </p:sp>
      </p:grpSp>
      <p:sp>
        <p:nvSpPr>
          <p:cNvPr id="28" name="Flussdiagramm: Dokument 27">
            <a:extLst>
              <a:ext uri="{FF2B5EF4-FFF2-40B4-BE49-F238E27FC236}">
                <a16:creationId xmlns:a16="http://schemas.microsoft.com/office/drawing/2014/main" id="{C50C4DBE-DBDA-15B7-9F16-896B38BC4D21}"/>
              </a:ext>
            </a:extLst>
          </p:cNvPr>
          <p:cNvSpPr/>
          <p:nvPr/>
        </p:nvSpPr>
        <p:spPr>
          <a:xfrm>
            <a:off x="3905003" y="5827599"/>
            <a:ext cx="1080000" cy="428494"/>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Classified Sentences</a:t>
            </a:r>
          </a:p>
        </p:txBody>
      </p:sp>
      <p:sp>
        <p:nvSpPr>
          <p:cNvPr id="29" name="Ellipse 28">
            <a:extLst>
              <a:ext uri="{FF2B5EF4-FFF2-40B4-BE49-F238E27FC236}">
                <a16:creationId xmlns:a16="http://schemas.microsoft.com/office/drawing/2014/main" id="{DA0C31AE-ED06-3BA0-A119-398E6499FE83}"/>
              </a:ext>
            </a:extLst>
          </p:cNvPr>
          <p:cNvSpPr>
            <a:spLocks noChangeAspect="1"/>
          </p:cNvSpPr>
          <p:nvPr/>
        </p:nvSpPr>
        <p:spPr>
          <a:xfrm>
            <a:off x="11434842" y="4355200"/>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hteck 32">
            <a:extLst>
              <a:ext uri="{FF2B5EF4-FFF2-40B4-BE49-F238E27FC236}">
                <a16:creationId xmlns:a16="http://schemas.microsoft.com/office/drawing/2014/main" id="{D75C1EAE-C363-3321-9BF2-0473866D2811}"/>
              </a:ext>
            </a:extLst>
          </p:cNvPr>
          <p:cNvSpPr>
            <a:spLocks noChangeAspect="1"/>
          </p:cNvSpPr>
          <p:nvPr/>
        </p:nvSpPr>
        <p:spPr>
          <a:xfrm>
            <a:off x="9904005" y="4335182"/>
            <a:ext cx="1080000" cy="40809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Training</a:t>
            </a:r>
          </a:p>
        </p:txBody>
      </p:sp>
      <p:sp>
        <p:nvSpPr>
          <p:cNvPr id="34" name="Flussdiagramm: Dokument 33">
            <a:extLst>
              <a:ext uri="{FF2B5EF4-FFF2-40B4-BE49-F238E27FC236}">
                <a16:creationId xmlns:a16="http://schemas.microsoft.com/office/drawing/2014/main" id="{712E9B18-6674-06CD-695D-2213CC5385DD}"/>
              </a:ext>
            </a:extLst>
          </p:cNvPr>
          <p:cNvSpPr/>
          <p:nvPr/>
        </p:nvSpPr>
        <p:spPr>
          <a:xfrm>
            <a:off x="8580626" y="4316566"/>
            <a:ext cx="921472" cy="445323"/>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Artefacts</a:t>
            </a:r>
          </a:p>
        </p:txBody>
      </p:sp>
      <p:sp>
        <p:nvSpPr>
          <p:cNvPr id="35" name="Rechteck 34">
            <a:extLst>
              <a:ext uri="{FF2B5EF4-FFF2-40B4-BE49-F238E27FC236}">
                <a16:creationId xmlns:a16="http://schemas.microsoft.com/office/drawing/2014/main" id="{1D8E88AA-F908-CF47-5623-2F12AAE8B86D}"/>
              </a:ext>
            </a:extLst>
          </p:cNvPr>
          <p:cNvSpPr>
            <a:spLocks noChangeAspect="1"/>
          </p:cNvSpPr>
          <p:nvPr/>
        </p:nvSpPr>
        <p:spPr>
          <a:xfrm>
            <a:off x="2471390" y="5839346"/>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Receive Output</a:t>
            </a:r>
          </a:p>
        </p:txBody>
      </p:sp>
      <p:grpSp>
        <p:nvGrpSpPr>
          <p:cNvPr id="36" name="Gruppieren 35">
            <a:extLst>
              <a:ext uri="{FF2B5EF4-FFF2-40B4-BE49-F238E27FC236}">
                <a16:creationId xmlns:a16="http://schemas.microsoft.com/office/drawing/2014/main" id="{C3717440-D510-B865-2DE6-E9AE00147121}"/>
              </a:ext>
            </a:extLst>
          </p:cNvPr>
          <p:cNvGrpSpPr/>
          <p:nvPr/>
        </p:nvGrpSpPr>
        <p:grpSpPr>
          <a:xfrm>
            <a:off x="1301813" y="5857819"/>
            <a:ext cx="368055" cy="368055"/>
            <a:chOff x="1651264" y="5879890"/>
            <a:chExt cx="368055" cy="368055"/>
          </a:xfrm>
        </p:grpSpPr>
        <p:sp>
          <p:nvSpPr>
            <p:cNvPr id="37" name="Ellipse 36">
              <a:extLst>
                <a:ext uri="{FF2B5EF4-FFF2-40B4-BE49-F238E27FC236}">
                  <a16:creationId xmlns:a16="http://schemas.microsoft.com/office/drawing/2014/main" id="{42FD2816-EF56-3498-CC44-40C8F7F26B24}"/>
                </a:ext>
              </a:extLst>
            </p:cNvPr>
            <p:cNvSpPr>
              <a:spLocks noChangeAspect="1"/>
            </p:cNvSpPr>
            <p:nvPr/>
          </p:nvSpPr>
          <p:spPr>
            <a:xfrm>
              <a:off x="1651264" y="5879890"/>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lipse 37">
              <a:extLst>
                <a:ext uri="{FF2B5EF4-FFF2-40B4-BE49-F238E27FC236}">
                  <a16:creationId xmlns:a16="http://schemas.microsoft.com/office/drawing/2014/main" id="{B8FBB20A-68AE-A18B-5485-490538655B8D}"/>
                </a:ext>
              </a:extLst>
            </p:cNvPr>
            <p:cNvSpPr>
              <a:spLocks noChangeAspect="1"/>
            </p:cNvSpPr>
            <p:nvPr/>
          </p:nvSpPr>
          <p:spPr>
            <a:xfrm>
              <a:off x="1691291" y="5919917"/>
              <a:ext cx="288000" cy="288000"/>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Gerade Verbindung mit Pfeil 38">
            <a:extLst>
              <a:ext uri="{FF2B5EF4-FFF2-40B4-BE49-F238E27FC236}">
                <a16:creationId xmlns:a16="http://schemas.microsoft.com/office/drawing/2014/main" id="{AFCF5524-0C0B-1D2D-5C28-CB20D9590B73}"/>
              </a:ext>
            </a:extLst>
          </p:cNvPr>
          <p:cNvCxnSpPr>
            <a:cxnSpLocks/>
            <a:stCxn id="22" idx="3"/>
            <a:endCxn id="23" idx="1"/>
          </p:cNvCxnSpPr>
          <p:nvPr/>
        </p:nvCxnSpPr>
        <p:spPr>
          <a:xfrm>
            <a:off x="4985003" y="3617932"/>
            <a:ext cx="189845"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0" name="Gerade Verbindung mit Pfeil 39">
            <a:extLst>
              <a:ext uri="{FF2B5EF4-FFF2-40B4-BE49-F238E27FC236}">
                <a16:creationId xmlns:a16="http://schemas.microsoft.com/office/drawing/2014/main" id="{1C549895-4CDB-B11E-EE51-EC8EAECE4591}"/>
              </a:ext>
            </a:extLst>
          </p:cNvPr>
          <p:cNvCxnSpPr>
            <a:cxnSpLocks/>
            <a:stCxn id="23" idx="3"/>
            <a:endCxn id="53" idx="1"/>
          </p:cNvCxnSpPr>
          <p:nvPr/>
        </p:nvCxnSpPr>
        <p:spPr>
          <a:xfrm flipV="1">
            <a:off x="6306526" y="3617725"/>
            <a:ext cx="371156" cy="207"/>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Verbinder: gewinkelt 40">
            <a:extLst>
              <a:ext uri="{FF2B5EF4-FFF2-40B4-BE49-F238E27FC236}">
                <a16:creationId xmlns:a16="http://schemas.microsoft.com/office/drawing/2014/main" id="{C20467FB-1983-B939-7F56-BFDA17AD1406}"/>
              </a:ext>
            </a:extLst>
          </p:cNvPr>
          <p:cNvCxnSpPr>
            <a:cxnSpLocks/>
            <a:stCxn id="34" idx="1"/>
            <a:endCxn id="57" idx="3"/>
          </p:cNvCxnSpPr>
          <p:nvPr/>
        </p:nvCxnSpPr>
        <p:spPr>
          <a:xfrm rot="10800000" flipV="1">
            <a:off x="7812166" y="4539228"/>
            <a:ext cx="768461" cy="463762"/>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42" name="Gerade Verbindung mit Pfeil 41">
            <a:extLst>
              <a:ext uri="{FF2B5EF4-FFF2-40B4-BE49-F238E27FC236}">
                <a16:creationId xmlns:a16="http://schemas.microsoft.com/office/drawing/2014/main" id="{D461DAE2-A39C-ECFD-D6F1-FBAE886078DA}"/>
              </a:ext>
            </a:extLst>
          </p:cNvPr>
          <p:cNvCxnSpPr>
            <a:cxnSpLocks/>
          </p:cNvCxnSpPr>
          <p:nvPr/>
        </p:nvCxnSpPr>
        <p:spPr>
          <a:xfrm flipH="1">
            <a:off x="9502098" y="4529919"/>
            <a:ext cx="40190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Gerade Verbindung mit Pfeil 42">
            <a:extLst>
              <a:ext uri="{FF2B5EF4-FFF2-40B4-BE49-F238E27FC236}">
                <a16:creationId xmlns:a16="http://schemas.microsoft.com/office/drawing/2014/main" id="{3D780F62-DF6A-45FD-6C5A-C9EF678AABBF}"/>
              </a:ext>
            </a:extLst>
          </p:cNvPr>
          <p:cNvCxnSpPr>
            <a:cxnSpLocks/>
          </p:cNvCxnSpPr>
          <p:nvPr/>
        </p:nvCxnSpPr>
        <p:spPr>
          <a:xfrm flipH="1" flipV="1">
            <a:off x="10984005" y="4527056"/>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Verbinder: gewinkelt 43">
            <a:extLst>
              <a:ext uri="{FF2B5EF4-FFF2-40B4-BE49-F238E27FC236}">
                <a16:creationId xmlns:a16="http://schemas.microsoft.com/office/drawing/2014/main" id="{B5A3B00F-D13A-A62F-F37D-DA1561DCA636}"/>
              </a:ext>
            </a:extLst>
          </p:cNvPr>
          <p:cNvCxnSpPr>
            <a:cxnSpLocks/>
            <a:stCxn id="27" idx="2"/>
            <a:endCxn id="91" idx="3"/>
          </p:cNvCxnSpPr>
          <p:nvPr/>
        </p:nvCxnSpPr>
        <p:spPr>
          <a:xfrm rot="5400000">
            <a:off x="6571352" y="5486508"/>
            <a:ext cx="168564" cy="936996"/>
          </a:xfrm>
          <a:prstGeom prst="bentConnector2">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5" name="Gerade Verbindung mit Pfeil 44">
            <a:extLst>
              <a:ext uri="{FF2B5EF4-FFF2-40B4-BE49-F238E27FC236}">
                <a16:creationId xmlns:a16="http://schemas.microsoft.com/office/drawing/2014/main" id="{DA7AD125-E66A-BF8E-DCA7-A4CF0DDA9236}"/>
              </a:ext>
            </a:extLst>
          </p:cNvPr>
          <p:cNvCxnSpPr>
            <a:cxnSpLocks/>
            <a:stCxn id="35" idx="1"/>
          </p:cNvCxnSpPr>
          <p:nvPr/>
        </p:nvCxnSpPr>
        <p:spPr>
          <a:xfrm flipH="1">
            <a:off x="1669868" y="6041846"/>
            <a:ext cx="801522" cy="6122"/>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sp>
        <p:nvSpPr>
          <p:cNvPr id="46" name="Ellipse 45">
            <a:extLst>
              <a:ext uri="{FF2B5EF4-FFF2-40B4-BE49-F238E27FC236}">
                <a16:creationId xmlns:a16="http://schemas.microsoft.com/office/drawing/2014/main" id="{F076FEE0-1291-604C-252E-2136FE3178B4}"/>
              </a:ext>
            </a:extLst>
          </p:cNvPr>
          <p:cNvSpPr>
            <a:spLocks noChangeAspect="1"/>
          </p:cNvSpPr>
          <p:nvPr/>
        </p:nvSpPr>
        <p:spPr>
          <a:xfrm>
            <a:off x="11413702" y="5234698"/>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hteck 46">
            <a:extLst>
              <a:ext uri="{FF2B5EF4-FFF2-40B4-BE49-F238E27FC236}">
                <a16:creationId xmlns:a16="http://schemas.microsoft.com/office/drawing/2014/main" id="{C2808A00-5A50-07F7-097B-AC97FE03E905}"/>
              </a:ext>
            </a:extLst>
          </p:cNvPr>
          <p:cNvSpPr>
            <a:spLocks noChangeAspect="1"/>
          </p:cNvSpPr>
          <p:nvPr/>
        </p:nvSpPr>
        <p:spPr>
          <a:xfrm>
            <a:off x="9882865" y="5212835"/>
            <a:ext cx="1080000" cy="41178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Training</a:t>
            </a:r>
          </a:p>
        </p:txBody>
      </p:sp>
      <p:sp>
        <p:nvSpPr>
          <p:cNvPr id="48" name="Flussdiagramm: Dokument 47">
            <a:extLst>
              <a:ext uri="{FF2B5EF4-FFF2-40B4-BE49-F238E27FC236}">
                <a16:creationId xmlns:a16="http://schemas.microsoft.com/office/drawing/2014/main" id="{E812EE9F-19EC-E5C5-9FC0-38D437139B0B}"/>
              </a:ext>
            </a:extLst>
          </p:cNvPr>
          <p:cNvSpPr/>
          <p:nvPr/>
        </p:nvSpPr>
        <p:spPr>
          <a:xfrm>
            <a:off x="8559486" y="5189958"/>
            <a:ext cx="921472" cy="457534"/>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Artefacts</a:t>
            </a:r>
          </a:p>
        </p:txBody>
      </p:sp>
      <p:cxnSp>
        <p:nvCxnSpPr>
          <p:cNvPr id="49" name="Gerade Verbindung mit Pfeil 48">
            <a:extLst>
              <a:ext uri="{FF2B5EF4-FFF2-40B4-BE49-F238E27FC236}">
                <a16:creationId xmlns:a16="http://schemas.microsoft.com/office/drawing/2014/main" id="{68E0AA40-06D4-DB21-9D02-55FE30217DFA}"/>
              </a:ext>
            </a:extLst>
          </p:cNvPr>
          <p:cNvCxnSpPr>
            <a:cxnSpLocks/>
          </p:cNvCxnSpPr>
          <p:nvPr/>
        </p:nvCxnSpPr>
        <p:spPr>
          <a:xfrm flipH="1">
            <a:off x="9480958" y="5407667"/>
            <a:ext cx="401907"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50" name="Gerade Verbindung mit Pfeil 49">
            <a:extLst>
              <a:ext uri="{FF2B5EF4-FFF2-40B4-BE49-F238E27FC236}">
                <a16:creationId xmlns:a16="http://schemas.microsoft.com/office/drawing/2014/main" id="{1958F664-06F4-1FB0-A586-02D81EA45B18}"/>
              </a:ext>
            </a:extLst>
          </p:cNvPr>
          <p:cNvCxnSpPr>
            <a:cxnSpLocks/>
          </p:cNvCxnSpPr>
          <p:nvPr/>
        </p:nvCxnSpPr>
        <p:spPr>
          <a:xfrm flipH="1" flipV="1">
            <a:off x="10962865" y="5407477"/>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51" name="Verbinder: gewinkelt 50">
            <a:extLst>
              <a:ext uri="{FF2B5EF4-FFF2-40B4-BE49-F238E27FC236}">
                <a16:creationId xmlns:a16="http://schemas.microsoft.com/office/drawing/2014/main" id="{66E3B46E-D246-E6BF-A574-A019E9E25AAD}"/>
              </a:ext>
            </a:extLst>
          </p:cNvPr>
          <p:cNvCxnSpPr>
            <a:cxnSpLocks/>
            <a:stCxn id="48" idx="1"/>
            <a:endCxn id="57" idx="3"/>
          </p:cNvCxnSpPr>
          <p:nvPr/>
        </p:nvCxnSpPr>
        <p:spPr>
          <a:xfrm rot="10800000">
            <a:off x="7812166" y="5002991"/>
            <a:ext cx="747321" cy="415735"/>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52" name="Verbinder: gewinkelt 51">
            <a:extLst>
              <a:ext uri="{FF2B5EF4-FFF2-40B4-BE49-F238E27FC236}">
                <a16:creationId xmlns:a16="http://schemas.microsoft.com/office/drawing/2014/main" id="{0118C6A8-B0F5-0D8B-C3AE-01CDCCB05239}"/>
              </a:ext>
            </a:extLst>
          </p:cNvPr>
          <p:cNvCxnSpPr>
            <a:cxnSpLocks/>
            <a:stCxn id="64" idx="1"/>
            <a:endCxn id="61" idx="3"/>
          </p:cNvCxnSpPr>
          <p:nvPr/>
        </p:nvCxnSpPr>
        <p:spPr>
          <a:xfrm rot="10800000" flipV="1">
            <a:off x="7812166" y="2710514"/>
            <a:ext cx="768461" cy="3276"/>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53" name="Freihandform: Form 52">
            <a:extLst>
              <a:ext uri="{FF2B5EF4-FFF2-40B4-BE49-F238E27FC236}">
                <a16:creationId xmlns:a16="http://schemas.microsoft.com/office/drawing/2014/main" id="{848457BC-9609-FDF5-8E13-A196E1667F55}"/>
              </a:ext>
            </a:extLst>
          </p:cNvPr>
          <p:cNvSpPr>
            <a:spLocks noChangeAspect="1"/>
          </p:cNvSpPr>
          <p:nvPr/>
        </p:nvSpPr>
        <p:spPr>
          <a:xfrm>
            <a:off x="6677682" y="3435874"/>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X</a:t>
            </a:r>
            <a:endParaRPr lang="en-US" sz="1600">
              <a:solidFill>
                <a:schemeClr val="tx1"/>
              </a:solidFill>
            </a:endParaRPr>
          </a:p>
        </p:txBody>
      </p:sp>
      <p:grpSp>
        <p:nvGrpSpPr>
          <p:cNvPr id="54" name="Gruppieren 53">
            <a:extLst>
              <a:ext uri="{FF2B5EF4-FFF2-40B4-BE49-F238E27FC236}">
                <a16:creationId xmlns:a16="http://schemas.microsoft.com/office/drawing/2014/main" id="{454BAB3B-FF96-5A6B-B0A2-F651558192BA}"/>
              </a:ext>
            </a:extLst>
          </p:cNvPr>
          <p:cNvGrpSpPr/>
          <p:nvPr/>
        </p:nvGrpSpPr>
        <p:grpSpPr>
          <a:xfrm>
            <a:off x="6265410" y="4654280"/>
            <a:ext cx="1546755" cy="557516"/>
            <a:chOff x="7729795" y="4416853"/>
            <a:chExt cx="1035772" cy="461315"/>
          </a:xfrm>
        </p:grpSpPr>
        <p:sp>
          <p:nvSpPr>
            <p:cNvPr id="55" name="Rechteck 54">
              <a:extLst>
                <a:ext uri="{FF2B5EF4-FFF2-40B4-BE49-F238E27FC236}">
                  <a16:creationId xmlns:a16="http://schemas.microsoft.com/office/drawing/2014/main" id="{5D9F3456-00A7-EF58-6B40-415AB3017119}"/>
                </a:ext>
              </a:extLst>
            </p:cNvPr>
            <p:cNvSpPr>
              <a:spLocks noChangeAspect="1"/>
            </p:cNvSpPr>
            <p:nvPr/>
          </p:nvSpPr>
          <p:spPr>
            <a:xfrm>
              <a:off x="7729795" y="4416853"/>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56" name="Rechteck 55">
              <a:extLst>
                <a:ext uri="{FF2B5EF4-FFF2-40B4-BE49-F238E27FC236}">
                  <a16:creationId xmlns:a16="http://schemas.microsoft.com/office/drawing/2014/main" id="{7F694D96-970B-80F2-21C1-32F9BA334998}"/>
                </a:ext>
              </a:extLst>
            </p:cNvPr>
            <p:cNvSpPr>
              <a:spLocks noChangeAspect="1"/>
            </p:cNvSpPr>
            <p:nvPr/>
          </p:nvSpPr>
          <p:spPr>
            <a:xfrm>
              <a:off x="7786945" y="447546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57" name="Rechteck 56">
              <a:extLst>
                <a:ext uri="{FF2B5EF4-FFF2-40B4-BE49-F238E27FC236}">
                  <a16:creationId xmlns:a16="http://schemas.microsoft.com/office/drawing/2014/main" id="{A5A18AD1-2C8B-91F3-D87B-974FBD5F87CF}"/>
                </a:ext>
              </a:extLst>
            </p:cNvPr>
            <p:cNvSpPr>
              <a:spLocks noChangeAspect="1"/>
            </p:cNvSpPr>
            <p:nvPr/>
          </p:nvSpPr>
          <p:spPr>
            <a:xfrm>
              <a:off x="7844095" y="453261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Attitude/ Theme Prediction</a:t>
              </a:r>
            </a:p>
          </p:txBody>
        </p:sp>
      </p:grpSp>
      <p:grpSp>
        <p:nvGrpSpPr>
          <p:cNvPr id="58" name="Gruppieren 57">
            <a:extLst>
              <a:ext uri="{FF2B5EF4-FFF2-40B4-BE49-F238E27FC236}">
                <a16:creationId xmlns:a16="http://schemas.microsoft.com/office/drawing/2014/main" id="{1524C15A-EBAC-CFE2-3D9E-A9E21B9D2C6F}"/>
              </a:ext>
            </a:extLst>
          </p:cNvPr>
          <p:cNvGrpSpPr/>
          <p:nvPr/>
        </p:nvGrpSpPr>
        <p:grpSpPr>
          <a:xfrm>
            <a:off x="6265410" y="2365080"/>
            <a:ext cx="1546755" cy="557516"/>
            <a:chOff x="7729795" y="4416853"/>
            <a:chExt cx="1035772" cy="461315"/>
          </a:xfrm>
        </p:grpSpPr>
        <p:sp>
          <p:nvSpPr>
            <p:cNvPr id="59" name="Rechteck 58">
              <a:extLst>
                <a:ext uri="{FF2B5EF4-FFF2-40B4-BE49-F238E27FC236}">
                  <a16:creationId xmlns:a16="http://schemas.microsoft.com/office/drawing/2014/main" id="{AF120C10-6DC6-6BFD-8BED-1DECDE2C31FD}"/>
                </a:ext>
              </a:extLst>
            </p:cNvPr>
            <p:cNvSpPr>
              <a:spLocks noChangeAspect="1"/>
            </p:cNvSpPr>
            <p:nvPr/>
          </p:nvSpPr>
          <p:spPr>
            <a:xfrm>
              <a:off x="7729795" y="4416853"/>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60" name="Rechteck 59">
              <a:extLst>
                <a:ext uri="{FF2B5EF4-FFF2-40B4-BE49-F238E27FC236}">
                  <a16:creationId xmlns:a16="http://schemas.microsoft.com/office/drawing/2014/main" id="{B1FEE3CE-46CE-8483-7323-D4EF4A190264}"/>
                </a:ext>
              </a:extLst>
            </p:cNvPr>
            <p:cNvSpPr>
              <a:spLocks noChangeAspect="1"/>
            </p:cNvSpPr>
            <p:nvPr/>
          </p:nvSpPr>
          <p:spPr>
            <a:xfrm>
              <a:off x="7786945" y="447546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61" name="Rechteck 60">
              <a:extLst>
                <a:ext uri="{FF2B5EF4-FFF2-40B4-BE49-F238E27FC236}">
                  <a16:creationId xmlns:a16="http://schemas.microsoft.com/office/drawing/2014/main" id="{FA2981EE-5CEA-A0FC-2B68-121009643585}"/>
                </a:ext>
              </a:extLst>
            </p:cNvPr>
            <p:cNvSpPr>
              <a:spLocks noChangeAspect="1"/>
            </p:cNvSpPr>
            <p:nvPr/>
          </p:nvSpPr>
          <p:spPr>
            <a:xfrm>
              <a:off x="7844095" y="453261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Request Prediction</a:t>
              </a:r>
            </a:p>
          </p:txBody>
        </p:sp>
      </p:grpSp>
      <p:sp>
        <p:nvSpPr>
          <p:cNvPr id="62" name="Ellipse 61">
            <a:extLst>
              <a:ext uri="{FF2B5EF4-FFF2-40B4-BE49-F238E27FC236}">
                <a16:creationId xmlns:a16="http://schemas.microsoft.com/office/drawing/2014/main" id="{B70D0308-55A2-0F6D-3127-C40AF55CA8DE}"/>
              </a:ext>
            </a:extLst>
          </p:cNvPr>
          <p:cNvSpPr>
            <a:spLocks noChangeAspect="1"/>
          </p:cNvSpPr>
          <p:nvPr/>
        </p:nvSpPr>
        <p:spPr>
          <a:xfrm>
            <a:off x="11434842" y="2526486"/>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a:extLst>
              <a:ext uri="{FF2B5EF4-FFF2-40B4-BE49-F238E27FC236}">
                <a16:creationId xmlns:a16="http://schemas.microsoft.com/office/drawing/2014/main" id="{E9F120D3-0082-97AB-59A1-8AEAD8CD293D}"/>
              </a:ext>
            </a:extLst>
          </p:cNvPr>
          <p:cNvSpPr>
            <a:spLocks noChangeAspect="1"/>
          </p:cNvSpPr>
          <p:nvPr/>
        </p:nvSpPr>
        <p:spPr>
          <a:xfrm>
            <a:off x="9904005" y="2506468"/>
            <a:ext cx="1080000" cy="40809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Training</a:t>
            </a:r>
          </a:p>
        </p:txBody>
      </p:sp>
      <p:sp>
        <p:nvSpPr>
          <p:cNvPr id="64" name="Flussdiagramm: Dokument 63">
            <a:extLst>
              <a:ext uri="{FF2B5EF4-FFF2-40B4-BE49-F238E27FC236}">
                <a16:creationId xmlns:a16="http://schemas.microsoft.com/office/drawing/2014/main" id="{B76A19D5-FCDD-8055-2352-5E8FCDB88950}"/>
              </a:ext>
            </a:extLst>
          </p:cNvPr>
          <p:cNvSpPr/>
          <p:nvPr/>
        </p:nvSpPr>
        <p:spPr>
          <a:xfrm>
            <a:off x="8580626" y="2487852"/>
            <a:ext cx="921472" cy="445323"/>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Artefacts</a:t>
            </a:r>
          </a:p>
        </p:txBody>
      </p:sp>
      <p:cxnSp>
        <p:nvCxnSpPr>
          <p:cNvPr id="65" name="Gerade Verbindung mit Pfeil 64">
            <a:extLst>
              <a:ext uri="{FF2B5EF4-FFF2-40B4-BE49-F238E27FC236}">
                <a16:creationId xmlns:a16="http://schemas.microsoft.com/office/drawing/2014/main" id="{EE6C1C0E-BE3D-A9F0-E64E-1BCDB9296460}"/>
              </a:ext>
            </a:extLst>
          </p:cNvPr>
          <p:cNvCxnSpPr>
            <a:cxnSpLocks/>
          </p:cNvCxnSpPr>
          <p:nvPr/>
        </p:nvCxnSpPr>
        <p:spPr>
          <a:xfrm flipH="1">
            <a:off x="9502098" y="2710513"/>
            <a:ext cx="40190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Gerade Verbindung mit Pfeil 65">
            <a:extLst>
              <a:ext uri="{FF2B5EF4-FFF2-40B4-BE49-F238E27FC236}">
                <a16:creationId xmlns:a16="http://schemas.microsoft.com/office/drawing/2014/main" id="{803B973E-5DCA-8B43-0EEC-0478BB254B04}"/>
              </a:ext>
            </a:extLst>
          </p:cNvPr>
          <p:cNvCxnSpPr>
            <a:cxnSpLocks/>
          </p:cNvCxnSpPr>
          <p:nvPr/>
        </p:nvCxnSpPr>
        <p:spPr>
          <a:xfrm flipH="1" flipV="1">
            <a:off x="10984005" y="2710513"/>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grpSp>
        <p:nvGrpSpPr>
          <p:cNvPr id="67" name="Gruppieren 66">
            <a:extLst>
              <a:ext uri="{FF2B5EF4-FFF2-40B4-BE49-F238E27FC236}">
                <a16:creationId xmlns:a16="http://schemas.microsoft.com/office/drawing/2014/main" id="{909E2810-1274-C5BB-149B-92B136256D28}"/>
              </a:ext>
            </a:extLst>
          </p:cNvPr>
          <p:cNvGrpSpPr/>
          <p:nvPr/>
        </p:nvGrpSpPr>
        <p:grpSpPr>
          <a:xfrm>
            <a:off x="282797" y="2441338"/>
            <a:ext cx="3268593" cy="2963955"/>
            <a:chOff x="353400" y="2538983"/>
            <a:chExt cx="3268593" cy="2963955"/>
          </a:xfrm>
        </p:grpSpPr>
        <p:sp>
          <p:nvSpPr>
            <p:cNvPr id="68" name="Ellipse 67">
              <a:extLst>
                <a:ext uri="{FF2B5EF4-FFF2-40B4-BE49-F238E27FC236}">
                  <a16:creationId xmlns:a16="http://schemas.microsoft.com/office/drawing/2014/main" id="{DBE5A79D-11E7-9D5B-AC0C-8ED191E86940}"/>
                </a:ext>
              </a:extLst>
            </p:cNvPr>
            <p:cNvSpPr>
              <a:spLocks noChangeAspect="1"/>
            </p:cNvSpPr>
            <p:nvPr/>
          </p:nvSpPr>
          <p:spPr>
            <a:xfrm>
              <a:off x="353400" y="3531550"/>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ihandform: Form 68">
              <a:extLst>
                <a:ext uri="{FF2B5EF4-FFF2-40B4-BE49-F238E27FC236}">
                  <a16:creationId xmlns:a16="http://schemas.microsoft.com/office/drawing/2014/main" id="{400504B4-30BF-FE7B-F125-C2D70BDCF14B}"/>
                </a:ext>
              </a:extLst>
            </p:cNvPr>
            <p:cNvSpPr>
              <a:spLocks noChangeAspect="1"/>
            </p:cNvSpPr>
            <p:nvPr/>
          </p:nvSpPr>
          <p:spPr>
            <a:xfrm>
              <a:off x="1109994" y="3533519"/>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X</a:t>
              </a:r>
              <a:endParaRPr lang="en-US" sz="1600">
                <a:solidFill>
                  <a:schemeClr val="tx1"/>
                </a:solidFill>
              </a:endParaRPr>
            </a:p>
          </p:txBody>
        </p:sp>
        <p:sp>
          <p:nvSpPr>
            <p:cNvPr id="70" name="Rechteck 69">
              <a:extLst>
                <a:ext uri="{FF2B5EF4-FFF2-40B4-BE49-F238E27FC236}">
                  <a16:creationId xmlns:a16="http://schemas.microsoft.com/office/drawing/2014/main" id="{817CDC68-6259-8EF4-66BF-A603CE37CD55}"/>
                </a:ext>
              </a:extLst>
            </p:cNvPr>
            <p:cNvSpPr>
              <a:spLocks noChangeAspect="1"/>
            </p:cNvSpPr>
            <p:nvPr/>
          </p:nvSpPr>
          <p:spPr>
            <a:xfrm>
              <a:off x="1016443" y="2538983"/>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User Login</a:t>
              </a:r>
            </a:p>
          </p:txBody>
        </p:sp>
        <p:sp>
          <p:nvSpPr>
            <p:cNvPr id="71" name="Rechteck 70">
              <a:extLst>
                <a:ext uri="{FF2B5EF4-FFF2-40B4-BE49-F238E27FC236}">
                  <a16:creationId xmlns:a16="http://schemas.microsoft.com/office/drawing/2014/main" id="{CF8D0820-0780-9F70-F1FC-6DD977A7AEF6}"/>
                </a:ext>
              </a:extLst>
            </p:cNvPr>
            <p:cNvSpPr>
              <a:spLocks noChangeAspect="1"/>
            </p:cNvSpPr>
            <p:nvPr/>
          </p:nvSpPr>
          <p:spPr>
            <a:xfrm>
              <a:off x="2541993" y="2538983"/>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Provide URL</a:t>
              </a:r>
            </a:p>
          </p:txBody>
        </p:sp>
        <p:sp>
          <p:nvSpPr>
            <p:cNvPr id="72" name="Rechteck 71">
              <a:extLst>
                <a:ext uri="{FF2B5EF4-FFF2-40B4-BE49-F238E27FC236}">
                  <a16:creationId xmlns:a16="http://schemas.microsoft.com/office/drawing/2014/main" id="{6089CC11-252F-20E1-130C-1EC8AC0189E3}"/>
                </a:ext>
              </a:extLst>
            </p:cNvPr>
            <p:cNvSpPr>
              <a:spLocks noChangeAspect="1"/>
            </p:cNvSpPr>
            <p:nvPr/>
          </p:nvSpPr>
          <p:spPr>
            <a:xfrm>
              <a:off x="1016443" y="4393088"/>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Download Templates</a:t>
              </a:r>
            </a:p>
          </p:txBody>
        </p:sp>
        <p:sp>
          <p:nvSpPr>
            <p:cNvPr id="73" name="Rechteck 72">
              <a:extLst>
                <a:ext uri="{FF2B5EF4-FFF2-40B4-BE49-F238E27FC236}">
                  <a16:creationId xmlns:a16="http://schemas.microsoft.com/office/drawing/2014/main" id="{EBC7F840-2916-5CC7-25B4-2E08C86E1683}"/>
                </a:ext>
              </a:extLst>
            </p:cNvPr>
            <p:cNvSpPr>
              <a:spLocks noChangeAspect="1"/>
            </p:cNvSpPr>
            <p:nvPr/>
          </p:nvSpPr>
          <p:spPr>
            <a:xfrm>
              <a:off x="1016443" y="5097938"/>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Fill out Templates</a:t>
              </a:r>
            </a:p>
          </p:txBody>
        </p:sp>
        <p:sp>
          <p:nvSpPr>
            <p:cNvPr id="74" name="Rechteck 73">
              <a:extLst>
                <a:ext uri="{FF2B5EF4-FFF2-40B4-BE49-F238E27FC236}">
                  <a16:creationId xmlns:a16="http://schemas.microsoft.com/office/drawing/2014/main" id="{8E777CF5-F545-B9F5-8264-F42B7F5CA9B1}"/>
                </a:ext>
              </a:extLst>
            </p:cNvPr>
            <p:cNvSpPr>
              <a:spLocks noChangeAspect="1"/>
            </p:cNvSpPr>
            <p:nvPr/>
          </p:nvSpPr>
          <p:spPr>
            <a:xfrm>
              <a:off x="2541993" y="5097938"/>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Upload Templates</a:t>
              </a:r>
            </a:p>
          </p:txBody>
        </p:sp>
        <p:cxnSp>
          <p:nvCxnSpPr>
            <p:cNvPr id="75" name="Gerade Verbindung mit Pfeil 74">
              <a:extLst>
                <a:ext uri="{FF2B5EF4-FFF2-40B4-BE49-F238E27FC236}">
                  <a16:creationId xmlns:a16="http://schemas.microsoft.com/office/drawing/2014/main" id="{8277AC42-61F7-0572-13C1-DB4950DF107F}"/>
                </a:ext>
              </a:extLst>
            </p:cNvPr>
            <p:cNvCxnSpPr>
              <a:cxnSpLocks/>
              <a:stCxn id="68" idx="6"/>
              <a:endCxn id="69" idx="1"/>
            </p:cNvCxnSpPr>
            <p:nvPr/>
          </p:nvCxnSpPr>
          <p:spPr>
            <a:xfrm flipV="1">
              <a:off x="721455" y="3715370"/>
              <a:ext cx="388539" cy="208"/>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6" name="Gerade Verbindung mit Pfeil 75">
              <a:extLst>
                <a:ext uri="{FF2B5EF4-FFF2-40B4-BE49-F238E27FC236}">
                  <a16:creationId xmlns:a16="http://schemas.microsoft.com/office/drawing/2014/main" id="{10EF8339-BA71-03D1-2FB5-24BA5C8EEB44}"/>
                </a:ext>
              </a:extLst>
            </p:cNvPr>
            <p:cNvCxnSpPr>
              <a:cxnSpLocks/>
            </p:cNvCxnSpPr>
            <p:nvPr/>
          </p:nvCxnSpPr>
          <p:spPr>
            <a:xfrm flipH="1" flipV="1">
              <a:off x="1556385" y="2943231"/>
              <a:ext cx="117" cy="573784"/>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7" name="Gerade Verbindung mit Pfeil 76">
              <a:extLst>
                <a:ext uri="{FF2B5EF4-FFF2-40B4-BE49-F238E27FC236}">
                  <a16:creationId xmlns:a16="http://schemas.microsoft.com/office/drawing/2014/main" id="{86E702ED-4E45-9806-1EEF-F1AE528F897C}"/>
                </a:ext>
              </a:extLst>
            </p:cNvPr>
            <p:cNvCxnSpPr>
              <a:cxnSpLocks/>
            </p:cNvCxnSpPr>
            <p:nvPr/>
          </p:nvCxnSpPr>
          <p:spPr>
            <a:xfrm flipH="1">
              <a:off x="1553982" y="3881132"/>
              <a:ext cx="4923" cy="511956"/>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8" name="Gerade Verbindung mit Pfeil 77">
              <a:extLst>
                <a:ext uri="{FF2B5EF4-FFF2-40B4-BE49-F238E27FC236}">
                  <a16:creationId xmlns:a16="http://schemas.microsoft.com/office/drawing/2014/main" id="{7A0C1C65-30D0-38DD-674B-688CE9AE2C5E}"/>
                </a:ext>
              </a:extLst>
            </p:cNvPr>
            <p:cNvCxnSpPr>
              <a:cxnSpLocks/>
            </p:cNvCxnSpPr>
            <p:nvPr/>
          </p:nvCxnSpPr>
          <p:spPr>
            <a:xfrm>
              <a:off x="2096443" y="2741483"/>
              <a:ext cx="445550"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9" name="Gerade Verbindung mit Pfeil 78">
              <a:extLst>
                <a:ext uri="{FF2B5EF4-FFF2-40B4-BE49-F238E27FC236}">
                  <a16:creationId xmlns:a16="http://schemas.microsoft.com/office/drawing/2014/main" id="{DF12AF38-837B-2FC4-9CF5-198D47727EF5}"/>
                </a:ext>
              </a:extLst>
            </p:cNvPr>
            <p:cNvCxnSpPr>
              <a:cxnSpLocks/>
            </p:cNvCxnSpPr>
            <p:nvPr/>
          </p:nvCxnSpPr>
          <p:spPr>
            <a:xfrm>
              <a:off x="1556443" y="4798088"/>
              <a:ext cx="0" cy="29985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sp>
          <p:nvSpPr>
            <p:cNvPr id="80" name="Textfeld 79">
              <a:extLst>
                <a:ext uri="{FF2B5EF4-FFF2-40B4-BE49-F238E27FC236}">
                  <a16:creationId xmlns:a16="http://schemas.microsoft.com/office/drawing/2014/main" id="{0039FA3D-161B-192F-A355-85166C6DBABE}"/>
                </a:ext>
              </a:extLst>
            </p:cNvPr>
            <p:cNvSpPr txBox="1"/>
            <p:nvPr/>
          </p:nvSpPr>
          <p:spPr>
            <a:xfrm>
              <a:off x="1618236" y="3095169"/>
              <a:ext cx="1215047" cy="276999"/>
            </a:xfrm>
            <a:prstGeom prst="rect">
              <a:avLst/>
            </a:prstGeom>
            <a:noFill/>
          </p:spPr>
          <p:txBody>
            <a:bodyPr wrap="square" rtlCol="0">
              <a:spAutoFit/>
            </a:bodyPr>
            <a:lstStyle/>
            <a:p>
              <a:r>
                <a:rPr lang="de-DE" sz="1200"/>
                <a:t>Login + URL</a:t>
              </a:r>
            </a:p>
          </p:txBody>
        </p:sp>
        <p:sp>
          <p:nvSpPr>
            <p:cNvPr id="81" name="Textfeld 80">
              <a:extLst>
                <a:ext uri="{FF2B5EF4-FFF2-40B4-BE49-F238E27FC236}">
                  <a16:creationId xmlns:a16="http://schemas.microsoft.com/office/drawing/2014/main" id="{CDEB52DB-F450-4EF9-DF23-A39CD4C2018B}"/>
                </a:ext>
              </a:extLst>
            </p:cNvPr>
            <p:cNvSpPr txBox="1"/>
            <p:nvPr/>
          </p:nvSpPr>
          <p:spPr>
            <a:xfrm>
              <a:off x="768216" y="3367558"/>
              <a:ext cx="1215047" cy="276999"/>
            </a:xfrm>
            <a:prstGeom prst="rect">
              <a:avLst/>
            </a:prstGeom>
            <a:noFill/>
          </p:spPr>
          <p:txBody>
            <a:bodyPr wrap="square" rtlCol="0">
              <a:spAutoFit/>
            </a:bodyPr>
            <a:lstStyle/>
            <a:p>
              <a:r>
                <a:rPr lang="de-DE" sz="1200" err="1"/>
                <a:t>Provide</a:t>
              </a:r>
              <a:endParaRPr lang="de-DE" sz="1200"/>
            </a:p>
          </p:txBody>
        </p:sp>
        <p:sp>
          <p:nvSpPr>
            <p:cNvPr id="82" name="Textfeld 81">
              <a:extLst>
                <a:ext uri="{FF2B5EF4-FFF2-40B4-BE49-F238E27FC236}">
                  <a16:creationId xmlns:a16="http://schemas.microsoft.com/office/drawing/2014/main" id="{F9AF0D1E-9C45-D315-E185-5886FE7084FE}"/>
                </a:ext>
              </a:extLst>
            </p:cNvPr>
            <p:cNvSpPr txBox="1"/>
            <p:nvPr/>
          </p:nvSpPr>
          <p:spPr>
            <a:xfrm>
              <a:off x="1618236" y="4084463"/>
              <a:ext cx="1215047" cy="276999"/>
            </a:xfrm>
            <a:prstGeom prst="rect">
              <a:avLst/>
            </a:prstGeom>
            <a:noFill/>
          </p:spPr>
          <p:txBody>
            <a:bodyPr wrap="square" rtlCol="0">
              <a:spAutoFit/>
            </a:bodyPr>
            <a:lstStyle/>
            <a:p>
              <a:r>
                <a:rPr lang="de-DE" sz="1200"/>
                <a:t>Files</a:t>
              </a:r>
            </a:p>
          </p:txBody>
        </p:sp>
        <p:sp>
          <p:nvSpPr>
            <p:cNvPr id="83" name="Freihandform: Form 82">
              <a:extLst>
                <a:ext uri="{FF2B5EF4-FFF2-40B4-BE49-F238E27FC236}">
                  <a16:creationId xmlns:a16="http://schemas.microsoft.com/office/drawing/2014/main" id="{A6CF0A49-EDDE-C8BB-DBA0-1E6E62D8C5D5}"/>
                </a:ext>
              </a:extLst>
            </p:cNvPr>
            <p:cNvSpPr>
              <a:spLocks noChangeAspect="1"/>
            </p:cNvSpPr>
            <p:nvPr/>
          </p:nvSpPr>
          <p:spPr>
            <a:xfrm>
              <a:off x="2635544" y="3533519"/>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X</a:t>
              </a:r>
              <a:endParaRPr lang="en-US" sz="1600">
                <a:solidFill>
                  <a:schemeClr val="tx1"/>
                </a:solidFill>
              </a:endParaRPr>
            </a:p>
          </p:txBody>
        </p:sp>
        <p:cxnSp>
          <p:nvCxnSpPr>
            <p:cNvPr id="84" name="Gerade Verbindung mit Pfeil 83">
              <a:extLst>
                <a:ext uri="{FF2B5EF4-FFF2-40B4-BE49-F238E27FC236}">
                  <a16:creationId xmlns:a16="http://schemas.microsoft.com/office/drawing/2014/main" id="{C653C6FB-F5EA-9C81-7551-0452FDC2E8D8}"/>
                </a:ext>
              </a:extLst>
            </p:cNvPr>
            <p:cNvCxnSpPr>
              <a:cxnSpLocks/>
            </p:cNvCxnSpPr>
            <p:nvPr/>
          </p:nvCxnSpPr>
          <p:spPr>
            <a:xfrm>
              <a:off x="2096443" y="5300438"/>
              <a:ext cx="445550"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85" name="Gerade Verbindung mit Pfeil 84">
              <a:extLst>
                <a:ext uri="{FF2B5EF4-FFF2-40B4-BE49-F238E27FC236}">
                  <a16:creationId xmlns:a16="http://schemas.microsoft.com/office/drawing/2014/main" id="{B0D8AEFA-62A2-2049-D8A7-DA534A9E128A}"/>
                </a:ext>
              </a:extLst>
            </p:cNvPr>
            <p:cNvCxnSpPr>
              <a:cxnSpLocks/>
            </p:cNvCxnSpPr>
            <p:nvPr/>
          </p:nvCxnSpPr>
          <p:spPr>
            <a:xfrm flipV="1">
              <a:off x="3068895" y="3881132"/>
              <a:ext cx="4923" cy="1216806"/>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86" name="Gerade Verbindung mit Pfeil 85">
              <a:extLst>
                <a:ext uri="{FF2B5EF4-FFF2-40B4-BE49-F238E27FC236}">
                  <a16:creationId xmlns:a16="http://schemas.microsoft.com/office/drawing/2014/main" id="{A207449B-9EA4-978B-A8F0-5F384A4CFC2E}"/>
                </a:ext>
              </a:extLst>
            </p:cNvPr>
            <p:cNvCxnSpPr>
              <a:cxnSpLocks/>
            </p:cNvCxnSpPr>
            <p:nvPr/>
          </p:nvCxnSpPr>
          <p:spPr>
            <a:xfrm>
              <a:off x="3066492" y="2943983"/>
              <a:ext cx="117" cy="573032"/>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grpSp>
      <p:cxnSp>
        <p:nvCxnSpPr>
          <p:cNvPr id="87" name="Gerade Verbindung mit Pfeil 86">
            <a:extLst>
              <a:ext uri="{FF2B5EF4-FFF2-40B4-BE49-F238E27FC236}">
                <a16:creationId xmlns:a16="http://schemas.microsoft.com/office/drawing/2014/main" id="{53795C82-5B7F-FADA-36D2-7C8731C1A08B}"/>
              </a:ext>
            </a:extLst>
          </p:cNvPr>
          <p:cNvCxnSpPr>
            <a:cxnSpLocks/>
            <a:stCxn id="83" idx="3"/>
            <a:endCxn id="22" idx="1"/>
          </p:cNvCxnSpPr>
          <p:nvPr/>
        </p:nvCxnSpPr>
        <p:spPr>
          <a:xfrm>
            <a:off x="3457839" y="3615374"/>
            <a:ext cx="447164" cy="2558"/>
          </a:xfrm>
          <a:prstGeom prst="straightConnector1">
            <a:avLst/>
          </a:prstGeom>
          <a:ln>
            <a:solidFill>
              <a:srgbClr val="3A60B2"/>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88" name="Gerade Verbindung mit Pfeil 87">
            <a:extLst>
              <a:ext uri="{FF2B5EF4-FFF2-40B4-BE49-F238E27FC236}">
                <a16:creationId xmlns:a16="http://schemas.microsoft.com/office/drawing/2014/main" id="{55598DF6-0980-440D-BD87-06F32D719846}"/>
              </a:ext>
            </a:extLst>
          </p:cNvPr>
          <p:cNvCxnSpPr>
            <a:cxnSpLocks/>
            <a:stCxn id="53" idx="0"/>
            <a:endCxn id="61" idx="2"/>
          </p:cNvCxnSpPr>
          <p:nvPr/>
        </p:nvCxnSpPr>
        <p:spPr>
          <a:xfrm flipH="1" flipV="1">
            <a:off x="7124132" y="2922596"/>
            <a:ext cx="116" cy="513278"/>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89" name="Gerade Verbindung mit Pfeil 88">
            <a:extLst>
              <a:ext uri="{FF2B5EF4-FFF2-40B4-BE49-F238E27FC236}">
                <a16:creationId xmlns:a16="http://schemas.microsoft.com/office/drawing/2014/main" id="{0CCE3F13-A021-DDEC-4061-BA45A8BB1037}"/>
              </a:ext>
            </a:extLst>
          </p:cNvPr>
          <p:cNvCxnSpPr>
            <a:cxnSpLocks/>
            <a:stCxn id="53" idx="2"/>
            <a:endCxn id="57" idx="0"/>
          </p:cNvCxnSpPr>
          <p:nvPr/>
        </p:nvCxnSpPr>
        <p:spPr>
          <a:xfrm flipH="1">
            <a:off x="7124132" y="3799991"/>
            <a:ext cx="4922" cy="994193"/>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0" name="Gerade Verbindung mit Pfeil 89">
            <a:extLst>
              <a:ext uri="{FF2B5EF4-FFF2-40B4-BE49-F238E27FC236}">
                <a16:creationId xmlns:a16="http://schemas.microsoft.com/office/drawing/2014/main" id="{0C1E83E9-5737-2029-9060-EDEFF93D56DE}"/>
              </a:ext>
            </a:extLst>
          </p:cNvPr>
          <p:cNvCxnSpPr>
            <a:cxnSpLocks/>
            <a:stCxn id="57" idx="2"/>
            <a:endCxn id="27" idx="0"/>
          </p:cNvCxnSpPr>
          <p:nvPr/>
        </p:nvCxnSpPr>
        <p:spPr>
          <a:xfrm>
            <a:off x="7124132" y="5211796"/>
            <a:ext cx="0" cy="241316"/>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sp>
        <p:nvSpPr>
          <p:cNvPr id="91" name="Freihandform: Form 90">
            <a:extLst>
              <a:ext uri="{FF2B5EF4-FFF2-40B4-BE49-F238E27FC236}">
                <a16:creationId xmlns:a16="http://schemas.microsoft.com/office/drawing/2014/main" id="{4F0D8A8A-ACFF-2BA2-C8DF-6F20217DB2BA}"/>
              </a:ext>
            </a:extLst>
          </p:cNvPr>
          <p:cNvSpPr>
            <a:spLocks noChangeAspect="1"/>
          </p:cNvSpPr>
          <p:nvPr/>
        </p:nvSpPr>
        <p:spPr>
          <a:xfrm>
            <a:off x="5294238" y="5859788"/>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X</a:t>
            </a:r>
            <a:endParaRPr lang="en-US" sz="1600">
              <a:solidFill>
                <a:schemeClr val="tx1"/>
              </a:solidFill>
            </a:endParaRPr>
          </a:p>
        </p:txBody>
      </p:sp>
      <p:cxnSp>
        <p:nvCxnSpPr>
          <p:cNvPr id="92" name="Gerade Verbindung mit Pfeil 1054">
            <a:extLst>
              <a:ext uri="{FF2B5EF4-FFF2-40B4-BE49-F238E27FC236}">
                <a16:creationId xmlns:a16="http://schemas.microsoft.com/office/drawing/2014/main" id="{78C755F7-5618-08BE-8274-531A07CD5D08}"/>
              </a:ext>
            </a:extLst>
          </p:cNvPr>
          <p:cNvCxnSpPr>
            <a:cxnSpLocks/>
            <a:stCxn id="61" idx="3"/>
            <a:endCxn id="91" idx="2"/>
          </p:cNvCxnSpPr>
          <p:nvPr/>
        </p:nvCxnSpPr>
        <p:spPr>
          <a:xfrm flipH="1">
            <a:off x="5745610" y="2713790"/>
            <a:ext cx="2066555" cy="3510115"/>
          </a:xfrm>
          <a:prstGeom prst="bentConnector3">
            <a:avLst>
              <a:gd name="adj1" fmla="val -14844"/>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3" name="Gerade Verbindung mit Pfeil 92">
            <a:extLst>
              <a:ext uri="{FF2B5EF4-FFF2-40B4-BE49-F238E27FC236}">
                <a16:creationId xmlns:a16="http://schemas.microsoft.com/office/drawing/2014/main" id="{DD84C6FF-D57A-0C97-CD8C-13CC80738101}"/>
              </a:ext>
            </a:extLst>
          </p:cNvPr>
          <p:cNvCxnSpPr>
            <a:cxnSpLocks/>
            <a:stCxn id="91" idx="1"/>
            <a:endCxn id="28" idx="3"/>
          </p:cNvCxnSpPr>
          <p:nvPr/>
        </p:nvCxnSpPr>
        <p:spPr>
          <a:xfrm flipH="1">
            <a:off x="4985003" y="6041639"/>
            <a:ext cx="309235" cy="207"/>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4" name="Gerade Verbindung mit Pfeil 93">
            <a:extLst>
              <a:ext uri="{FF2B5EF4-FFF2-40B4-BE49-F238E27FC236}">
                <a16:creationId xmlns:a16="http://schemas.microsoft.com/office/drawing/2014/main" id="{B10C9C9A-3767-C6A0-04F9-B1CDEF4E6E8F}"/>
              </a:ext>
            </a:extLst>
          </p:cNvPr>
          <p:cNvCxnSpPr>
            <a:cxnSpLocks/>
            <a:stCxn id="28" idx="1"/>
            <a:endCxn id="35" idx="3"/>
          </p:cNvCxnSpPr>
          <p:nvPr/>
        </p:nvCxnSpPr>
        <p:spPr>
          <a:xfrm flipH="1">
            <a:off x="3551390" y="6041846"/>
            <a:ext cx="353613" cy="0"/>
          </a:xfrm>
          <a:prstGeom prst="straightConnector1">
            <a:avLst/>
          </a:prstGeom>
          <a:ln>
            <a:solidFill>
              <a:srgbClr val="3A60B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8" name="Rechteck 7">
            <a:extLst>
              <a:ext uri="{FF2B5EF4-FFF2-40B4-BE49-F238E27FC236}">
                <a16:creationId xmlns:a16="http://schemas.microsoft.com/office/drawing/2014/main" id="{A57D91DC-A0A6-FBB4-DCB7-C095FEAF7EB6}"/>
              </a:ext>
            </a:extLst>
          </p:cNvPr>
          <p:cNvSpPr/>
          <p:nvPr/>
        </p:nvSpPr>
        <p:spPr>
          <a:xfrm>
            <a:off x="3698645" y="5266691"/>
            <a:ext cx="2081772" cy="1128539"/>
          </a:xfrm>
          <a:prstGeom prst="rect">
            <a:avLst/>
          </a:prstGeom>
          <a:solidFill>
            <a:schemeClr val="accent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7" name="Ellipse 6">
            <a:extLst>
              <a:ext uri="{FF2B5EF4-FFF2-40B4-BE49-F238E27FC236}">
                <a16:creationId xmlns:a16="http://schemas.microsoft.com/office/drawing/2014/main" id="{A1F68864-87AA-DC9A-8806-C58EE6FB80E0}"/>
              </a:ext>
            </a:extLst>
          </p:cNvPr>
          <p:cNvSpPr>
            <a:spLocks noChangeAspect="1"/>
          </p:cNvSpPr>
          <p:nvPr/>
        </p:nvSpPr>
        <p:spPr>
          <a:xfrm>
            <a:off x="11413702" y="3127263"/>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38581DC4-D6F7-F675-CAFD-865726DD952A}"/>
              </a:ext>
            </a:extLst>
          </p:cNvPr>
          <p:cNvSpPr>
            <a:spLocks noChangeAspect="1"/>
          </p:cNvSpPr>
          <p:nvPr/>
        </p:nvSpPr>
        <p:spPr>
          <a:xfrm>
            <a:off x="9882865" y="3107245"/>
            <a:ext cx="1080000" cy="40809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Training</a:t>
            </a:r>
          </a:p>
        </p:txBody>
      </p:sp>
      <p:sp>
        <p:nvSpPr>
          <p:cNvPr id="19" name="Flussdiagramm: Dokument 18">
            <a:extLst>
              <a:ext uri="{FF2B5EF4-FFF2-40B4-BE49-F238E27FC236}">
                <a16:creationId xmlns:a16="http://schemas.microsoft.com/office/drawing/2014/main" id="{F3BB54FC-A2D5-77DE-F40E-3D6AF1F2F501}"/>
              </a:ext>
            </a:extLst>
          </p:cNvPr>
          <p:cNvSpPr/>
          <p:nvPr/>
        </p:nvSpPr>
        <p:spPr>
          <a:xfrm>
            <a:off x="8559486" y="3088629"/>
            <a:ext cx="921472" cy="445323"/>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Artefacts</a:t>
            </a:r>
          </a:p>
        </p:txBody>
      </p:sp>
      <p:cxnSp>
        <p:nvCxnSpPr>
          <p:cNvPr id="20" name="Gerade Verbindung mit Pfeil 19">
            <a:extLst>
              <a:ext uri="{FF2B5EF4-FFF2-40B4-BE49-F238E27FC236}">
                <a16:creationId xmlns:a16="http://schemas.microsoft.com/office/drawing/2014/main" id="{6B0EA2E9-DA70-EE8D-DD9C-3D4D6C7FF27B}"/>
              </a:ext>
            </a:extLst>
          </p:cNvPr>
          <p:cNvCxnSpPr>
            <a:cxnSpLocks/>
          </p:cNvCxnSpPr>
          <p:nvPr/>
        </p:nvCxnSpPr>
        <p:spPr>
          <a:xfrm flipH="1">
            <a:off x="9480958" y="3311290"/>
            <a:ext cx="40190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21" name="Gerade Verbindung mit Pfeil 20">
            <a:extLst>
              <a:ext uri="{FF2B5EF4-FFF2-40B4-BE49-F238E27FC236}">
                <a16:creationId xmlns:a16="http://schemas.microsoft.com/office/drawing/2014/main" id="{60160C73-12DE-2F75-C21D-C98B382B09BA}"/>
              </a:ext>
            </a:extLst>
          </p:cNvPr>
          <p:cNvCxnSpPr>
            <a:cxnSpLocks/>
          </p:cNvCxnSpPr>
          <p:nvPr/>
        </p:nvCxnSpPr>
        <p:spPr>
          <a:xfrm flipH="1" flipV="1">
            <a:off x="10962865" y="3311290"/>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30" name="Verbinder: gewinkelt 29">
            <a:extLst>
              <a:ext uri="{FF2B5EF4-FFF2-40B4-BE49-F238E27FC236}">
                <a16:creationId xmlns:a16="http://schemas.microsoft.com/office/drawing/2014/main" id="{7B48593F-6FCE-45F2-0933-09ECD8846E91}"/>
              </a:ext>
            </a:extLst>
          </p:cNvPr>
          <p:cNvCxnSpPr>
            <a:cxnSpLocks/>
            <a:stCxn id="19" idx="1"/>
          </p:cNvCxnSpPr>
          <p:nvPr/>
        </p:nvCxnSpPr>
        <p:spPr>
          <a:xfrm rot="10800000">
            <a:off x="7812166" y="2724895"/>
            <a:ext cx="747321" cy="586396"/>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6072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2A735-26F2-33A1-8696-F01630DE0E4C}"/>
            </a:ext>
          </a:extLst>
        </p:cNvPr>
        <p:cNvGrpSpPr/>
        <p:nvPr/>
      </p:nvGrpSpPr>
      <p:grpSpPr>
        <a:xfrm>
          <a:off x="0" y="0"/>
          <a:ext cx="0" cy="0"/>
          <a:chOff x="0" y="0"/>
          <a:chExt cx="0" cy="0"/>
        </a:xfrm>
      </p:grpSpPr>
      <p:sp>
        <p:nvSpPr>
          <p:cNvPr id="7" name="Rechteck 6">
            <a:extLst>
              <a:ext uri="{FF2B5EF4-FFF2-40B4-BE49-F238E27FC236}">
                <a16:creationId xmlns:a16="http://schemas.microsoft.com/office/drawing/2014/main" id="{8D118AC5-136F-DDFF-8DF9-44F45EA646A3}"/>
              </a:ext>
            </a:extLst>
          </p:cNvPr>
          <p:cNvSpPr/>
          <p:nvPr/>
        </p:nvSpPr>
        <p:spPr>
          <a:xfrm>
            <a:off x="218013" y="2278399"/>
            <a:ext cx="3484252" cy="4128650"/>
          </a:xfrm>
          <a:prstGeom prst="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FE591689-227B-95ED-8CDD-4287AF13C9FC}"/>
              </a:ext>
            </a:extLst>
          </p:cNvPr>
          <p:cNvSpPr/>
          <p:nvPr/>
        </p:nvSpPr>
        <p:spPr>
          <a:xfrm>
            <a:off x="3691049" y="2964542"/>
            <a:ext cx="2735204" cy="1189401"/>
          </a:xfrm>
          <a:prstGeom prst="rect">
            <a:avLst/>
          </a:prstGeom>
          <a:solidFill>
            <a:schemeClr val="accent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84C415C9-C6C8-B634-9D25-C5E378A77BED}"/>
              </a:ext>
            </a:extLst>
          </p:cNvPr>
          <p:cNvSpPr>
            <a:spLocks noGrp="1"/>
          </p:cNvSpPr>
          <p:nvPr>
            <p:ph type="title"/>
          </p:nvPr>
        </p:nvSpPr>
        <p:spPr/>
        <p:txBody>
          <a:bodyPr vert="horz" lIns="0" tIns="0" rIns="0" bIns="0" rtlCol="0" anchor="t" anchorCtr="0">
            <a:normAutofit/>
          </a:bodyPr>
          <a:lstStyle/>
          <a:p>
            <a:r>
              <a:rPr lang="de-DE">
                <a:latin typeface="Arial Black"/>
              </a:rPr>
              <a:t>Distribution </a:t>
            </a:r>
            <a:r>
              <a:rPr lang="de-DE" err="1">
                <a:latin typeface="Arial Black"/>
              </a:rPr>
              <a:t>of</a:t>
            </a:r>
            <a:r>
              <a:rPr lang="de-DE">
                <a:latin typeface="Arial Black"/>
              </a:rPr>
              <a:t> Work: </a:t>
            </a:r>
            <a:br>
              <a:rPr lang="de-DE">
                <a:latin typeface="Arial Black"/>
              </a:rPr>
            </a:br>
            <a:r>
              <a:rPr lang="de-DE">
                <a:latin typeface="Arial Black"/>
              </a:rPr>
              <a:t>Jan Werth</a:t>
            </a:r>
            <a:endParaRPr lang="de-DE"/>
          </a:p>
        </p:txBody>
      </p:sp>
      <p:sp>
        <p:nvSpPr>
          <p:cNvPr id="4" name="Datumsplatzhalter 3">
            <a:extLst>
              <a:ext uri="{FF2B5EF4-FFF2-40B4-BE49-F238E27FC236}">
                <a16:creationId xmlns:a16="http://schemas.microsoft.com/office/drawing/2014/main" id="{CF718441-2CB6-9656-3B0F-B123ED27DA84}"/>
              </a:ext>
            </a:extLst>
          </p:cNvPr>
          <p:cNvSpPr>
            <a:spLocks noGrp="1"/>
          </p:cNvSpPr>
          <p:nvPr>
            <p:ph type="dt" sz="half" idx="14"/>
          </p:nvPr>
        </p:nvSpPr>
        <p:spPr/>
        <p:txBody>
          <a:bodyPr/>
          <a:lstStyle/>
          <a:p>
            <a:fld id="{B3FD5DD2-BC1A-4C9C-81FC-0D336EF99937}" type="datetime1">
              <a:rPr lang="de-DE" smtClean="0"/>
              <a:t>27.02.2025</a:t>
            </a:fld>
            <a:endParaRPr lang="de-DE"/>
          </a:p>
        </p:txBody>
      </p:sp>
      <p:sp>
        <p:nvSpPr>
          <p:cNvPr id="5" name="Fußzeilenplatzhalter 4">
            <a:extLst>
              <a:ext uri="{FF2B5EF4-FFF2-40B4-BE49-F238E27FC236}">
                <a16:creationId xmlns:a16="http://schemas.microsoft.com/office/drawing/2014/main" id="{1047DC3B-1030-504F-105B-84D9BB5B323D}"/>
              </a:ext>
            </a:extLst>
          </p:cNvPr>
          <p:cNvSpPr>
            <a:spLocks noGrp="1"/>
          </p:cNvSpPr>
          <p:nvPr>
            <p:ph type="ftr" sz="quarter" idx="15"/>
          </p:nvPr>
        </p:nvSpPr>
        <p:spPr/>
        <p:txBody>
          <a:bodyPr/>
          <a:lstStyle/>
          <a:p>
            <a:r>
              <a:rPr lang="de-DE"/>
              <a:t>DASP Review </a:t>
            </a:r>
            <a:r>
              <a:rPr lang="de-DE" err="1"/>
              <a:t>Overview</a:t>
            </a:r>
            <a:r>
              <a:rPr lang="de-DE"/>
              <a:t> </a:t>
            </a:r>
            <a:r>
              <a:rPr lang="de-DE" err="1"/>
              <a:t>GeneratioN</a:t>
            </a:r>
            <a:endParaRPr lang="de-DE"/>
          </a:p>
        </p:txBody>
      </p:sp>
      <p:sp>
        <p:nvSpPr>
          <p:cNvPr id="6" name="Foliennummernplatzhalter 5">
            <a:extLst>
              <a:ext uri="{FF2B5EF4-FFF2-40B4-BE49-F238E27FC236}">
                <a16:creationId xmlns:a16="http://schemas.microsoft.com/office/drawing/2014/main" id="{5527351F-35B2-D9C3-E33E-621CB800822C}"/>
              </a:ext>
            </a:extLst>
          </p:cNvPr>
          <p:cNvSpPr>
            <a:spLocks noGrp="1"/>
          </p:cNvSpPr>
          <p:nvPr>
            <p:ph type="sldNum" sz="quarter" idx="16"/>
          </p:nvPr>
        </p:nvSpPr>
        <p:spPr/>
        <p:txBody>
          <a:bodyPr/>
          <a:lstStyle/>
          <a:p>
            <a:fld id="{DD2F4C09-65E4-4AD7-8D55-83CBD210ED85}" type="slidenum">
              <a:rPr lang="de-DE" smtClean="0"/>
              <a:pPr/>
              <a:t>19</a:t>
            </a:fld>
            <a:endParaRPr lang="de-DE"/>
          </a:p>
        </p:txBody>
      </p:sp>
      <p:grpSp>
        <p:nvGrpSpPr>
          <p:cNvPr id="10" name="Gruppieren 9">
            <a:extLst>
              <a:ext uri="{FF2B5EF4-FFF2-40B4-BE49-F238E27FC236}">
                <a16:creationId xmlns:a16="http://schemas.microsoft.com/office/drawing/2014/main" id="{D33AFA18-E17B-6918-E29F-05D9B4BDACD8}"/>
              </a:ext>
            </a:extLst>
          </p:cNvPr>
          <p:cNvGrpSpPr/>
          <p:nvPr/>
        </p:nvGrpSpPr>
        <p:grpSpPr>
          <a:xfrm>
            <a:off x="204450" y="2002566"/>
            <a:ext cx="3500496" cy="4392664"/>
            <a:chOff x="382956" y="1429577"/>
            <a:chExt cx="4023943" cy="5063298"/>
          </a:xfrm>
        </p:grpSpPr>
        <p:sp>
          <p:nvSpPr>
            <p:cNvPr id="11" name="Rechteck 10">
              <a:extLst>
                <a:ext uri="{FF2B5EF4-FFF2-40B4-BE49-F238E27FC236}">
                  <a16:creationId xmlns:a16="http://schemas.microsoft.com/office/drawing/2014/main" id="{E40B50EC-BB1B-AC0D-6CE1-11A8BC476458}"/>
                </a:ext>
              </a:extLst>
            </p:cNvPr>
            <p:cNvSpPr/>
            <p:nvPr/>
          </p:nvSpPr>
          <p:spPr>
            <a:xfrm>
              <a:off x="382956" y="1429577"/>
              <a:ext cx="4022445" cy="5063298"/>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hteck 11">
              <a:extLst>
                <a:ext uri="{FF2B5EF4-FFF2-40B4-BE49-F238E27FC236}">
                  <a16:creationId xmlns:a16="http://schemas.microsoft.com/office/drawing/2014/main" id="{A9F0C403-F6BF-13BF-2170-53285E11D7B9}"/>
                </a:ext>
              </a:extLst>
            </p:cNvPr>
            <p:cNvSpPr/>
            <p:nvPr/>
          </p:nvSpPr>
          <p:spPr>
            <a:xfrm>
              <a:off x="382956" y="1429578"/>
              <a:ext cx="4023943" cy="300604"/>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Frontend</a:t>
              </a:r>
            </a:p>
          </p:txBody>
        </p:sp>
      </p:grpSp>
      <p:grpSp>
        <p:nvGrpSpPr>
          <p:cNvPr id="13" name="Gruppieren 12">
            <a:extLst>
              <a:ext uri="{FF2B5EF4-FFF2-40B4-BE49-F238E27FC236}">
                <a16:creationId xmlns:a16="http://schemas.microsoft.com/office/drawing/2014/main" id="{5BA87DE6-EFA2-2575-E7A7-78AD5F6066DC}"/>
              </a:ext>
            </a:extLst>
          </p:cNvPr>
          <p:cNvGrpSpPr/>
          <p:nvPr/>
        </p:nvGrpSpPr>
        <p:grpSpPr>
          <a:xfrm>
            <a:off x="3703568" y="2002565"/>
            <a:ext cx="4599944" cy="4392665"/>
            <a:chOff x="4406899" y="1429576"/>
            <a:chExt cx="4953001" cy="5063299"/>
          </a:xfrm>
        </p:grpSpPr>
        <p:sp>
          <p:nvSpPr>
            <p:cNvPr id="14" name="Rechteck 13">
              <a:extLst>
                <a:ext uri="{FF2B5EF4-FFF2-40B4-BE49-F238E27FC236}">
                  <a16:creationId xmlns:a16="http://schemas.microsoft.com/office/drawing/2014/main" id="{D950482F-9D6A-192F-FB44-BE07A858F809}"/>
                </a:ext>
              </a:extLst>
            </p:cNvPr>
            <p:cNvSpPr/>
            <p:nvPr/>
          </p:nvSpPr>
          <p:spPr>
            <a:xfrm>
              <a:off x="4406899" y="1429577"/>
              <a:ext cx="4953001" cy="5063298"/>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hteck 14">
              <a:extLst>
                <a:ext uri="{FF2B5EF4-FFF2-40B4-BE49-F238E27FC236}">
                  <a16:creationId xmlns:a16="http://schemas.microsoft.com/office/drawing/2014/main" id="{27E51E3F-8AA2-4273-2CE0-37E3E2AB598D}"/>
                </a:ext>
              </a:extLst>
            </p:cNvPr>
            <p:cNvSpPr/>
            <p:nvPr/>
          </p:nvSpPr>
          <p:spPr>
            <a:xfrm>
              <a:off x="4406899" y="1429576"/>
              <a:ext cx="4953001" cy="302043"/>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Backend</a:t>
              </a:r>
            </a:p>
          </p:txBody>
        </p:sp>
      </p:grpSp>
      <p:grpSp>
        <p:nvGrpSpPr>
          <p:cNvPr id="16" name="Gruppieren 15">
            <a:extLst>
              <a:ext uri="{FF2B5EF4-FFF2-40B4-BE49-F238E27FC236}">
                <a16:creationId xmlns:a16="http://schemas.microsoft.com/office/drawing/2014/main" id="{B17712A2-0B88-D064-E114-745C4F110B6D}"/>
              </a:ext>
            </a:extLst>
          </p:cNvPr>
          <p:cNvGrpSpPr/>
          <p:nvPr/>
        </p:nvGrpSpPr>
        <p:grpSpPr>
          <a:xfrm>
            <a:off x="8297157" y="2002565"/>
            <a:ext cx="3717765" cy="4392665"/>
            <a:chOff x="9359900" y="1429576"/>
            <a:chExt cx="2519138" cy="5063299"/>
          </a:xfrm>
        </p:grpSpPr>
        <p:sp>
          <p:nvSpPr>
            <p:cNvPr id="17" name="Rechteck 16">
              <a:extLst>
                <a:ext uri="{FF2B5EF4-FFF2-40B4-BE49-F238E27FC236}">
                  <a16:creationId xmlns:a16="http://schemas.microsoft.com/office/drawing/2014/main" id="{44D773CE-C5C0-9CA6-6936-A7D71BFCCACF}"/>
                </a:ext>
              </a:extLst>
            </p:cNvPr>
            <p:cNvSpPr/>
            <p:nvPr/>
          </p:nvSpPr>
          <p:spPr>
            <a:xfrm>
              <a:off x="9359900" y="1429577"/>
              <a:ext cx="2519138" cy="5063298"/>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hteck 17">
              <a:extLst>
                <a:ext uri="{FF2B5EF4-FFF2-40B4-BE49-F238E27FC236}">
                  <a16:creationId xmlns:a16="http://schemas.microsoft.com/office/drawing/2014/main" id="{CB1F7C7A-4BB1-27FB-8714-315460741DB5}"/>
                </a:ext>
              </a:extLst>
            </p:cNvPr>
            <p:cNvSpPr/>
            <p:nvPr/>
          </p:nvSpPr>
          <p:spPr>
            <a:xfrm>
              <a:off x="9359900" y="1429576"/>
              <a:ext cx="2519138" cy="302400"/>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Model Training</a:t>
              </a:r>
            </a:p>
          </p:txBody>
        </p:sp>
      </p:grpSp>
      <p:sp>
        <p:nvSpPr>
          <p:cNvPr id="22" name="Flussdiagramm: Dokument 21">
            <a:extLst>
              <a:ext uri="{FF2B5EF4-FFF2-40B4-BE49-F238E27FC236}">
                <a16:creationId xmlns:a16="http://schemas.microsoft.com/office/drawing/2014/main" id="{683A6AD4-D888-24D9-3B80-18450B59F5DC}"/>
              </a:ext>
            </a:extLst>
          </p:cNvPr>
          <p:cNvSpPr/>
          <p:nvPr/>
        </p:nvSpPr>
        <p:spPr>
          <a:xfrm>
            <a:off x="3905003" y="3415432"/>
            <a:ext cx="1080000" cy="405000"/>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Reviews</a:t>
            </a:r>
          </a:p>
        </p:txBody>
      </p:sp>
      <p:sp>
        <p:nvSpPr>
          <p:cNvPr id="23" name="Rechteck 22">
            <a:extLst>
              <a:ext uri="{FF2B5EF4-FFF2-40B4-BE49-F238E27FC236}">
                <a16:creationId xmlns:a16="http://schemas.microsoft.com/office/drawing/2014/main" id="{AA4E771F-9C7C-F115-4526-92C9A0B77588}"/>
              </a:ext>
            </a:extLst>
          </p:cNvPr>
          <p:cNvSpPr>
            <a:spLocks noChangeAspect="1"/>
          </p:cNvSpPr>
          <p:nvPr/>
        </p:nvSpPr>
        <p:spPr>
          <a:xfrm>
            <a:off x="5174848" y="3415432"/>
            <a:ext cx="1131678"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Formatting/</a:t>
            </a:r>
          </a:p>
          <a:p>
            <a:pPr algn="ctr"/>
            <a:r>
              <a:rPr lang="en-US" sz="1200">
                <a:solidFill>
                  <a:schemeClr val="tx1"/>
                </a:solidFill>
              </a:rPr>
              <a:t>Segmentation</a:t>
            </a:r>
          </a:p>
        </p:txBody>
      </p:sp>
      <p:grpSp>
        <p:nvGrpSpPr>
          <p:cNvPr id="24" name="Gruppieren 23">
            <a:extLst>
              <a:ext uri="{FF2B5EF4-FFF2-40B4-BE49-F238E27FC236}">
                <a16:creationId xmlns:a16="http://schemas.microsoft.com/office/drawing/2014/main" id="{C79A2DDE-B6FD-DEA9-A221-D4D89A441360}"/>
              </a:ext>
            </a:extLst>
          </p:cNvPr>
          <p:cNvGrpSpPr/>
          <p:nvPr/>
        </p:nvGrpSpPr>
        <p:grpSpPr>
          <a:xfrm>
            <a:off x="6265410" y="5313208"/>
            <a:ext cx="1546755" cy="557516"/>
            <a:chOff x="7729795" y="4416853"/>
            <a:chExt cx="1035772" cy="461315"/>
          </a:xfrm>
        </p:grpSpPr>
        <p:sp>
          <p:nvSpPr>
            <p:cNvPr id="25" name="Rechteck 24">
              <a:extLst>
                <a:ext uri="{FF2B5EF4-FFF2-40B4-BE49-F238E27FC236}">
                  <a16:creationId xmlns:a16="http://schemas.microsoft.com/office/drawing/2014/main" id="{06DC30FF-89BB-015C-27F8-0D6AB42EB18E}"/>
                </a:ext>
              </a:extLst>
            </p:cNvPr>
            <p:cNvSpPr>
              <a:spLocks noChangeAspect="1"/>
            </p:cNvSpPr>
            <p:nvPr/>
          </p:nvSpPr>
          <p:spPr>
            <a:xfrm>
              <a:off x="7729795" y="4416853"/>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26" name="Rechteck 25">
              <a:extLst>
                <a:ext uri="{FF2B5EF4-FFF2-40B4-BE49-F238E27FC236}">
                  <a16:creationId xmlns:a16="http://schemas.microsoft.com/office/drawing/2014/main" id="{76F7878F-5266-092D-F3E7-F744026AA704}"/>
                </a:ext>
              </a:extLst>
            </p:cNvPr>
            <p:cNvSpPr>
              <a:spLocks noChangeAspect="1"/>
            </p:cNvSpPr>
            <p:nvPr/>
          </p:nvSpPr>
          <p:spPr>
            <a:xfrm>
              <a:off x="7786945" y="447546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27" name="Rechteck 26">
              <a:extLst>
                <a:ext uri="{FF2B5EF4-FFF2-40B4-BE49-F238E27FC236}">
                  <a16:creationId xmlns:a16="http://schemas.microsoft.com/office/drawing/2014/main" id="{ADA2DF36-3D91-214D-A67A-85BEDB4DEE86}"/>
                </a:ext>
              </a:extLst>
            </p:cNvPr>
            <p:cNvSpPr>
              <a:spLocks noChangeAspect="1"/>
            </p:cNvSpPr>
            <p:nvPr/>
          </p:nvSpPr>
          <p:spPr>
            <a:xfrm>
              <a:off x="7844095" y="453261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Description Mapping</a:t>
              </a:r>
            </a:p>
          </p:txBody>
        </p:sp>
      </p:grpSp>
      <p:sp>
        <p:nvSpPr>
          <p:cNvPr id="28" name="Flussdiagramm: Dokument 27">
            <a:extLst>
              <a:ext uri="{FF2B5EF4-FFF2-40B4-BE49-F238E27FC236}">
                <a16:creationId xmlns:a16="http://schemas.microsoft.com/office/drawing/2014/main" id="{76F2F232-AFAD-A8D3-3767-C153BD72C409}"/>
              </a:ext>
            </a:extLst>
          </p:cNvPr>
          <p:cNvSpPr/>
          <p:nvPr/>
        </p:nvSpPr>
        <p:spPr>
          <a:xfrm>
            <a:off x="3905003" y="5827599"/>
            <a:ext cx="1080000" cy="428494"/>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Classified Sentences</a:t>
            </a:r>
          </a:p>
        </p:txBody>
      </p:sp>
      <p:sp>
        <p:nvSpPr>
          <p:cNvPr id="29" name="Ellipse 28">
            <a:extLst>
              <a:ext uri="{FF2B5EF4-FFF2-40B4-BE49-F238E27FC236}">
                <a16:creationId xmlns:a16="http://schemas.microsoft.com/office/drawing/2014/main" id="{8BAFD0D9-FDB4-8F35-F2D0-F1EA4A20C90C}"/>
              </a:ext>
            </a:extLst>
          </p:cNvPr>
          <p:cNvSpPr>
            <a:spLocks noChangeAspect="1"/>
          </p:cNvSpPr>
          <p:nvPr/>
        </p:nvSpPr>
        <p:spPr>
          <a:xfrm>
            <a:off x="11434842" y="4355200"/>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hteck 32">
            <a:extLst>
              <a:ext uri="{FF2B5EF4-FFF2-40B4-BE49-F238E27FC236}">
                <a16:creationId xmlns:a16="http://schemas.microsoft.com/office/drawing/2014/main" id="{062F931F-711D-836A-A9F4-07CF19B7198F}"/>
              </a:ext>
            </a:extLst>
          </p:cNvPr>
          <p:cNvSpPr>
            <a:spLocks noChangeAspect="1"/>
          </p:cNvSpPr>
          <p:nvPr/>
        </p:nvSpPr>
        <p:spPr>
          <a:xfrm>
            <a:off x="9904005" y="4335182"/>
            <a:ext cx="1080000" cy="40809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Training</a:t>
            </a:r>
          </a:p>
        </p:txBody>
      </p:sp>
      <p:sp>
        <p:nvSpPr>
          <p:cNvPr id="34" name="Flussdiagramm: Dokument 33">
            <a:extLst>
              <a:ext uri="{FF2B5EF4-FFF2-40B4-BE49-F238E27FC236}">
                <a16:creationId xmlns:a16="http://schemas.microsoft.com/office/drawing/2014/main" id="{B5777565-13D6-17D2-194E-0F25D967A6DC}"/>
              </a:ext>
            </a:extLst>
          </p:cNvPr>
          <p:cNvSpPr/>
          <p:nvPr/>
        </p:nvSpPr>
        <p:spPr>
          <a:xfrm>
            <a:off x="8580626" y="4316566"/>
            <a:ext cx="921472" cy="445323"/>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Artefacts</a:t>
            </a:r>
          </a:p>
        </p:txBody>
      </p:sp>
      <p:sp>
        <p:nvSpPr>
          <p:cNvPr id="35" name="Rechteck 34">
            <a:extLst>
              <a:ext uri="{FF2B5EF4-FFF2-40B4-BE49-F238E27FC236}">
                <a16:creationId xmlns:a16="http://schemas.microsoft.com/office/drawing/2014/main" id="{5F6076F7-A5C9-0015-0471-5FE75F23AC6F}"/>
              </a:ext>
            </a:extLst>
          </p:cNvPr>
          <p:cNvSpPr>
            <a:spLocks noChangeAspect="1"/>
          </p:cNvSpPr>
          <p:nvPr/>
        </p:nvSpPr>
        <p:spPr>
          <a:xfrm>
            <a:off x="2471390" y="5839346"/>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Receive Output</a:t>
            </a:r>
          </a:p>
        </p:txBody>
      </p:sp>
      <p:grpSp>
        <p:nvGrpSpPr>
          <p:cNvPr id="36" name="Gruppieren 35">
            <a:extLst>
              <a:ext uri="{FF2B5EF4-FFF2-40B4-BE49-F238E27FC236}">
                <a16:creationId xmlns:a16="http://schemas.microsoft.com/office/drawing/2014/main" id="{167A59F5-6B98-3F1A-AA47-7BE99BB45B0E}"/>
              </a:ext>
            </a:extLst>
          </p:cNvPr>
          <p:cNvGrpSpPr/>
          <p:nvPr/>
        </p:nvGrpSpPr>
        <p:grpSpPr>
          <a:xfrm>
            <a:off x="1301813" y="5857819"/>
            <a:ext cx="368055" cy="368055"/>
            <a:chOff x="1651264" y="5879890"/>
            <a:chExt cx="368055" cy="368055"/>
          </a:xfrm>
        </p:grpSpPr>
        <p:sp>
          <p:nvSpPr>
            <p:cNvPr id="37" name="Ellipse 36">
              <a:extLst>
                <a:ext uri="{FF2B5EF4-FFF2-40B4-BE49-F238E27FC236}">
                  <a16:creationId xmlns:a16="http://schemas.microsoft.com/office/drawing/2014/main" id="{33B23082-B98B-A3EA-C93B-BA8E22174C1A}"/>
                </a:ext>
              </a:extLst>
            </p:cNvPr>
            <p:cNvSpPr>
              <a:spLocks noChangeAspect="1"/>
            </p:cNvSpPr>
            <p:nvPr/>
          </p:nvSpPr>
          <p:spPr>
            <a:xfrm>
              <a:off x="1651264" y="5879890"/>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lipse 37">
              <a:extLst>
                <a:ext uri="{FF2B5EF4-FFF2-40B4-BE49-F238E27FC236}">
                  <a16:creationId xmlns:a16="http://schemas.microsoft.com/office/drawing/2014/main" id="{6CEBFAC4-95A9-9DB4-EAF6-D10D240FF451}"/>
                </a:ext>
              </a:extLst>
            </p:cNvPr>
            <p:cNvSpPr>
              <a:spLocks noChangeAspect="1"/>
            </p:cNvSpPr>
            <p:nvPr/>
          </p:nvSpPr>
          <p:spPr>
            <a:xfrm>
              <a:off x="1691291" y="5919917"/>
              <a:ext cx="288000" cy="288000"/>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Gerade Verbindung mit Pfeil 38">
            <a:extLst>
              <a:ext uri="{FF2B5EF4-FFF2-40B4-BE49-F238E27FC236}">
                <a16:creationId xmlns:a16="http://schemas.microsoft.com/office/drawing/2014/main" id="{C56B22AC-4B69-40C7-3EFB-911C6BDCCF37}"/>
              </a:ext>
            </a:extLst>
          </p:cNvPr>
          <p:cNvCxnSpPr>
            <a:cxnSpLocks/>
            <a:stCxn id="22" idx="3"/>
            <a:endCxn id="23" idx="1"/>
          </p:cNvCxnSpPr>
          <p:nvPr/>
        </p:nvCxnSpPr>
        <p:spPr>
          <a:xfrm>
            <a:off x="4985003" y="3617932"/>
            <a:ext cx="189845"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0" name="Gerade Verbindung mit Pfeil 39">
            <a:extLst>
              <a:ext uri="{FF2B5EF4-FFF2-40B4-BE49-F238E27FC236}">
                <a16:creationId xmlns:a16="http://schemas.microsoft.com/office/drawing/2014/main" id="{D558B3EA-36A8-42E0-A8AD-7976DE0D17C9}"/>
              </a:ext>
            </a:extLst>
          </p:cNvPr>
          <p:cNvCxnSpPr>
            <a:cxnSpLocks/>
            <a:stCxn id="23" idx="3"/>
            <a:endCxn id="53" idx="1"/>
          </p:cNvCxnSpPr>
          <p:nvPr/>
        </p:nvCxnSpPr>
        <p:spPr>
          <a:xfrm flipV="1">
            <a:off x="6306526" y="3617725"/>
            <a:ext cx="371156" cy="207"/>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Verbinder: gewinkelt 40">
            <a:extLst>
              <a:ext uri="{FF2B5EF4-FFF2-40B4-BE49-F238E27FC236}">
                <a16:creationId xmlns:a16="http://schemas.microsoft.com/office/drawing/2014/main" id="{C2E881B7-9951-7AF0-5F6F-69EC405698E5}"/>
              </a:ext>
            </a:extLst>
          </p:cNvPr>
          <p:cNvCxnSpPr>
            <a:cxnSpLocks/>
            <a:stCxn id="34" idx="1"/>
            <a:endCxn id="57" idx="3"/>
          </p:cNvCxnSpPr>
          <p:nvPr/>
        </p:nvCxnSpPr>
        <p:spPr>
          <a:xfrm rot="10800000" flipV="1">
            <a:off x="7812166" y="4539228"/>
            <a:ext cx="768461" cy="463762"/>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42" name="Gerade Verbindung mit Pfeil 41">
            <a:extLst>
              <a:ext uri="{FF2B5EF4-FFF2-40B4-BE49-F238E27FC236}">
                <a16:creationId xmlns:a16="http://schemas.microsoft.com/office/drawing/2014/main" id="{5FB1C927-CF5F-5D27-EAA3-DE06B0720C18}"/>
              </a:ext>
            </a:extLst>
          </p:cNvPr>
          <p:cNvCxnSpPr>
            <a:cxnSpLocks/>
          </p:cNvCxnSpPr>
          <p:nvPr/>
        </p:nvCxnSpPr>
        <p:spPr>
          <a:xfrm flipH="1">
            <a:off x="9502098" y="4529919"/>
            <a:ext cx="40190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Gerade Verbindung mit Pfeil 42">
            <a:extLst>
              <a:ext uri="{FF2B5EF4-FFF2-40B4-BE49-F238E27FC236}">
                <a16:creationId xmlns:a16="http://schemas.microsoft.com/office/drawing/2014/main" id="{7E852A34-FEE1-009D-3AAE-C250BE62215F}"/>
              </a:ext>
            </a:extLst>
          </p:cNvPr>
          <p:cNvCxnSpPr>
            <a:cxnSpLocks/>
          </p:cNvCxnSpPr>
          <p:nvPr/>
        </p:nvCxnSpPr>
        <p:spPr>
          <a:xfrm flipH="1" flipV="1">
            <a:off x="10984005" y="4527056"/>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Verbinder: gewinkelt 43">
            <a:extLst>
              <a:ext uri="{FF2B5EF4-FFF2-40B4-BE49-F238E27FC236}">
                <a16:creationId xmlns:a16="http://schemas.microsoft.com/office/drawing/2014/main" id="{84C40FDE-9D33-E1CC-FFBA-0C7C6600DCE1}"/>
              </a:ext>
            </a:extLst>
          </p:cNvPr>
          <p:cNvCxnSpPr>
            <a:cxnSpLocks/>
            <a:stCxn id="27" idx="2"/>
            <a:endCxn id="91" idx="3"/>
          </p:cNvCxnSpPr>
          <p:nvPr/>
        </p:nvCxnSpPr>
        <p:spPr>
          <a:xfrm rot="5400000">
            <a:off x="6571352" y="5486508"/>
            <a:ext cx="168564" cy="936996"/>
          </a:xfrm>
          <a:prstGeom prst="bentConnector2">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5" name="Gerade Verbindung mit Pfeil 44">
            <a:extLst>
              <a:ext uri="{FF2B5EF4-FFF2-40B4-BE49-F238E27FC236}">
                <a16:creationId xmlns:a16="http://schemas.microsoft.com/office/drawing/2014/main" id="{B0FEA26A-BF56-AD7B-1BF4-DFF11AED0544}"/>
              </a:ext>
            </a:extLst>
          </p:cNvPr>
          <p:cNvCxnSpPr>
            <a:cxnSpLocks/>
            <a:stCxn id="35" idx="1"/>
          </p:cNvCxnSpPr>
          <p:nvPr/>
        </p:nvCxnSpPr>
        <p:spPr>
          <a:xfrm flipH="1">
            <a:off x="1669868" y="6041846"/>
            <a:ext cx="801522" cy="6122"/>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sp>
        <p:nvSpPr>
          <p:cNvPr id="46" name="Ellipse 45">
            <a:extLst>
              <a:ext uri="{FF2B5EF4-FFF2-40B4-BE49-F238E27FC236}">
                <a16:creationId xmlns:a16="http://schemas.microsoft.com/office/drawing/2014/main" id="{7DCE4CED-5A38-7BE6-9862-5AA6F0392A2D}"/>
              </a:ext>
            </a:extLst>
          </p:cNvPr>
          <p:cNvSpPr>
            <a:spLocks noChangeAspect="1"/>
          </p:cNvSpPr>
          <p:nvPr/>
        </p:nvSpPr>
        <p:spPr>
          <a:xfrm>
            <a:off x="11413702" y="5234698"/>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hteck 46">
            <a:extLst>
              <a:ext uri="{FF2B5EF4-FFF2-40B4-BE49-F238E27FC236}">
                <a16:creationId xmlns:a16="http://schemas.microsoft.com/office/drawing/2014/main" id="{9BA88790-F3F9-6B98-5604-9E3C7BD8B59B}"/>
              </a:ext>
            </a:extLst>
          </p:cNvPr>
          <p:cNvSpPr>
            <a:spLocks noChangeAspect="1"/>
          </p:cNvSpPr>
          <p:nvPr/>
        </p:nvSpPr>
        <p:spPr>
          <a:xfrm>
            <a:off x="9882865" y="5212835"/>
            <a:ext cx="1080000" cy="41178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Training</a:t>
            </a:r>
          </a:p>
        </p:txBody>
      </p:sp>
      <p:sp>
        <p:nvSpPr>
          <p:cNvPr id="48" name="Flussdiagramm: Dokument 47">
            <a:extLst>
              <a:ext uri="{FF2B5EF4-FFF2-40B4-BE49-F238E27FC236}">
                <a16:creationId xmlns:a16="http://schemas.microsoft.com/office/drawing/2014/main" id="{DD9207B5-2CDD-B016-D5A7-8CEE59D2DC0D}"/>
              </a:ext>
            </a:extLst>
          </p:cNvPr>
          <p:cNvSpPr/>
          <p:nvPr/>
        </p:nvSpPr>
        <p:spPr>
          <a:xfrm>
            <a:off x="8559486" y="5189958"/>
            <a:ext cx="921472" cy="457534"/>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Artefacts</a:t>
            </a:r>
          </a:p>
        </p:txBody>
      </p:sp>
      <p:cxnSp>
        <p:nvCxnSpPr>
          <p:cNvPr id="49" name="Gerade Verbindung mit Pfeil 48">
            <a:extLst>
              <a:ext uri="{FF2B5EF4-FFF2-40B4-BE49-F238E27FC236}">
                <a16:creationId xmlns:a16="http://schemas.microsoft.com/office/drawing/2014/main" id="{8BB59E39-26BC-71A7-C43E-14116491672B}"/>
              </a:ext>
            </a:extLst>
          </p:cNvPr>
          <p:cNvCxnSpPr>
            <a:cxnSpLocks/>
          </p:cNvCxnSpPr>
          <p:nvPr/>
        </p:nvCxnSpPr>
        <p:spPr>
          <a:xfrm flipH="1">
            <a:off x="9480958" y="5407667"/>
            <a:ext cx="401907"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50" name="Gerade Verbindung mit Pfeil 49">
            <a:extLst>
              <a:ext uri="{FF2B5EF4-FFF2-40B4-BE49-F238E27FC236}">
                <a16:creationId xmlns:a16="http://schemas.microsoft.com/office/drawing/2014/main" id="{64202E0B-6C3D-501E-EABF-95DBF74216D3}"/>
              </a:ext>
            </a:extLst>
          </p:cNvPr>
          <p:cNvCxnSpPr>
            <a:cxnSpLocks/>
          </p:cNvCxnSpPr>
          <p:nvPr/>
        </p:nvCxnSpPr>
        <p:spPr>
          <a:xfrm flipH="1" flipV="1">
            <a:off x="10962865" y="5407477"/>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51" name="Verbinder: gewinkelt 50">
            <a:extLst>
              <a:ext uri="{FF2B5EF4-FFF2-40B4-BE49-F238E27FC236}">
                <a16:creationId xmlns:a16="http://schemas.microsoft.com/office/drawing/2014/main" id="{58319050-06F4-64D4-82F0-79732282DA35}"/>
              </a:ext>
            </a:extLst>
          </p:cNvPr>
          <p:cNvCxnSpPr>
            <a:cxnSpLocks/>
            <a:stCxn id="48" idx="1"/>
            <a:endCxn id="57" idx="3"/>
          </p:cNvCxnSpPr>
          <p:nvPr/>
        </p:nvCxnSpPr>
        <p:spPr>
          <a:xfrm rot="10800000">
            <a:off x="7812166" y="5002991"/>
            <a:ext cx="747321" cy="415735"/>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52" name="Verbinder: gewinkelt 51">
            <a:extLst>
              <a:ext uri="{FF2B5EF4-FFF2-40B4-BE49-F238E27FC236}">
                <a16:creationId xmlns:a16="http://schemas.microsoft.com/office/drawing/2014/main" id="{DA883305-0040-A8C4-8832-6AF2CACAFA48}"/>
              </a:ext>
            </a:extLst>
          </p:cNvPr>
          <p:cNvCxnSpPr>
            <a:cxnSpLocks/>
            <a:stCxn id="64" idx="1"/>
            <a:endCxn id="61" idx="3"/>
          </p:cNvCxnSpPr>
          <p:nvPr/>
        </p:nvCxnSpPr>
        <p:spPr>
          <a:xfrm rot="10800000" flipV="1">
            <a:off x="7812166" y="2710514"/>
            <a:ext cx="768461" cy="3276"/>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53" name="Freihandform: Form 52">
            <a:extLst>
              <a:ext uri="{FF2B5EF4-FFF2-40B4-BE49-F238E27FC236}">
                <a16:creationId xmlns:a16="http://schemas.microsoft.com/office/drawing/2014/main" id="{A8125109-E4BB-3001-B68C-5322DA8EC291}"/>
              </a:ext>
            </a:extLst>
          </p:cNvPr>
          <p:cNvSpPr>
            <a:spLocks noChangeAspect="1"/>
          </p:cNvSpPr>
          <p:nvPr/>
        </p:nvSpPr>
        <p:spPr>
          <a:xfrm>
            <a:off x="6677682" y="3435874"/>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X</a:t>
            </a:r>
            <a:endParaRPr lang="en-US" sz="1600">
              <a:solidFill>
                <a:schemeClr val="tx1"/>
              </a:solidFill>
            </a:endParaRPr>
          </a:p>
        </p:txBody>
      </p:sp>
      <p:grpSp>
        <p:nvGrpSpPr>
          <p:cNvPr id="54" name="Gruppieren 53">
            <a:extLst>
              <a:ext uri="{FF2B5EF4-FFF2-40B4-BE49-F238E27FC236}">
                <a16:creationId xmlns:a16="http://schemas.microsoft.com/office/drawing/2014/main" id="{6DA33244-3A23-689C-C457-1A049F683B61}"/>
              </a:ext>
            </a:extLst>
          </p:cNvPr>
          <p:cNvGrpSpPr/>
          <p:nvPr/>
        </p:nvGrpSpPr>
        <p:grpSpPr>
          <a:xfrm>
            <a:off x="6265410" y="4654280"/>
            <a:ext cx="1546755" cy="557516"/>
            <a:chOff x="7729795" y="4416853"/>
            <a:chExt cx="1035772" cy="461315"/>
          </a:xfrm>
        </p:grpSpPr>
        <p:sp>
          <p:nvSpPr>
            <p:cNvPr id="55" name="Rechteck 54">
              <a:extLst>
                <a:ext uri="{FF2B5EF4-FFF2-40B4-BE49-F238E27FC236}">
                  <a16:creationId xmlns:a16="http://schemas.microsoft.com/office/drawing/2014/main" id="{16631AF7-12EB-0FC9-989C-CD5313E57999}"/>
                </a:ext>
              </a:extLst>
            </p:cNvPr>
            <p:cNvSpPr>
              <a:spLocks noChangeAspect="1"/>
            </p:cNvSpPr>
            <p:nvPr/>
          </p:nvSpPr>
          <p:spPr>
            <a:xfrm>
              <a:off x="7729795" y="4416853"/>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56" name="Rechteck 55">
              <a:extLst>
                <a:ext uri="{FF2B5EF4-FFF2-40B4-BE49-F238E27FC236}">
                  <a16:creationId xmlns:a16="http://schemas.microsoft.com/office/drawing/2014/main" id="{956E3F30-AD7D-DB20-D0A4-333972957154}"/>
                </a:ext>
              </a:extLst>
            </p:cNvPr>
            <p:cNvSpPr>
              <a:spLocks noChangeAspect="1"/>
            </p:cNvSpPr>
            <p:nvPr/>
          </p:nvSpPr>
          <p:spPr>
            <a:xfrm>
              <a:off x="7786945" y="447546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57" name="Rechteck 56">
              <a:extLst>
                <a:ext uri="{FF2B5EF4-FFF2-40B4-BE49-F238E27FC236}">
                  <a16:creationId xmlns:a16="http://schemas.microsoft.com/office/drawing/2014/main" id="{368B0855-0316-895E-FDD8-51DF71CB6FD4}"/>
                </a:ext>
              </a:extLst>
            </p:cNvPr>
            <p:cNvSpPr>
              <a:spLocks noChangeAspect="1"/>
            </p:cNvSpPr>
            <p:nvPr/>
          </p:nvSpPr>
          <p:spPr>
            <a:xfrm>
              <a:off x="7844095" y="453261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Attitude/ Theme Prediction</a:t>
              </a:r>
            </a:p>
          </p:txBody>
        </p:sp>
      </p:grpSp>
      <p:grpSp>
        <p:nvGrpSpPr>
          <p:cNvPr id="58" name="Gruppieren 57">
            <a:extLst>
              <a:ext uri="{FF2B5EF4-FFF2-40B4-BE49-F238E27FC236}">
                <a16:creationId xmlns:a16="http://schemas.microsoft.com/office/drawing/2014/main" id="{C0088195-5F97-C4DE-129D-1D0FEC07537A}"/>
              </a:ext>
            </a:extLst>
          </p:cNvPr>
          <p:cNvGrpSpPr/>
          <p:nvPr/>
        </p:nvGrpSpPr>
        <p:grpSpPr>
          <a:xfrm>
            <a:off x="6265410" y="2365080"/>
            <a:ext cx="1546755" cy="557516"/>
            <a:chOff x="7729795" y="4416853"/>
            <a:chExt cx="1035772" cy="461315"/>
          </a:xfrm>
        </p:grpSpPr>
        <p:sp>
          <p:nvSpPr>
            <p:cNvPr id="59" name="Rechteck 58">
              <a:extLst>
                <a:ext uri="{FF2B5EF4-FFF2-40B4-BE49-F238E27FC236}">
                  <a16:creationId xmlns:a16="http://schemas.microsoft.com/office/drawing/2014/main" id="{81ADF5B7-A0FF-D8B1-2C7B-281F442405B8}"/>
                </a:ext>
              </a:extLst>
            </p:cNvPr>
            <p:cNvSpPr>
              <a:spLocks noChangeAspect="1"/>
            </p:cNvSpPr>
            <p:nvPr/>
          </p:nvSpPr>
          <p:spPr>
            <a:xfrm>
              <a:off x="7729795" y="4416853"/>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60" name="Rechteck 59">
              <a:extLst>
                <a:ext uri="{FF2B5EF4-FFF2-40B4-BE49-F238E27FC236}">
                  <a16:creationId xmlns:a16="http://schemas.microsoft.com/office/drawing/2014/main" id="{76AECDAF-0759-03D6-887B-0DD5CC6B8367}"/>
                </a:ext>
              </a:extLst>
            </p:cNvPr>
            <p:cNvSpPr>
              <a:spLocks noChangeAspect="1"/>
            </p:cNvSpPr>
            <p:nvPr/>
          </p:nvSpPr>
          <p:spPr>
            <a:xfrm>
              <a:off x="7786945" y="447546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61" name="Rechteck 60">
              <a:extLst>
                <a:ext uri="{FF2B5EF4-FFF2-40B4-BE49-F238E27FC236}">
                  <a16:creationId xmlns:a16="http://schemas.microsoft.com/office/drawing/2014/main" id="{13640B01-EEDC-F240-F8EB-35CF36A2D905}"/>
                </a:ext>
              </a:extLst>
            </p:cNvPr>
            <p:cNvSpPr>
              <a:spLocks noChangeAspect="1"/>
            </p:cNvSpPr>
            <p:nvPr/>
          </p:nvSpPr>
          <p:spPr>
            <a:xfrm>
              <a:off x="7844095" y="453261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Request Prediction</a:t>
              </a:r>
            </a:p>
          </p:txBody>
        </p:sp>
      </p:grpSp>
      <p:sp>
        <p:nvSpPr>
          <p:cNvPr id="62" name="Ellipse 61">
            <a:extLst>
              <a:ext uri="{FF2B5EF4-FFF2-40B4-BE49-F238E27FC236}">
                <a16:creationId xmlns:a16="http://schemas.microsoft.com/office/drawing/2014/main" id="{3DA07957-E548-34B3-2E3B-BD0798A61DC4}"/>
              </a:ext>
            </a:extLst>
          </p:cNvPr>
          <p:cNvSpPr>
            <a:spLocks noChangeAspect="1"/>
          </p:cNvSpPr>
          <p:nvPr/>
        </p:nvSpPr>
        <p:spPr>
          <a:xfrm>
            <a:off x="11434842" y="2526486"/>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a:extLst>
              <a:ext uri="{FF2B5EF4-FFF2-40B4-BE49-F238E27FC236}">
                <a16:creationId xmlns:a16="http://schemas.microsoft.com/office/drawing/2014/main" id="{C0EE46E8-1BEA-5120-9061-A9E682851236}"/>
              </a:ext>
            </a:extLst>
          </p:cNvPr>
          <p:cNvSpPr>
            <a:spLocks noChangeAspect="1"/>
          </p:cNvSpPr>
          <p:nvPr/>
        </p:nvSpPr>
        <p:spPr>
          <a:xfrm>
            <a:off x="9904005" y="2506468"/>
            <a:ext cx="1080000" cy="40809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Training</a:t>
            </a:r>
          </a:p>
        </p:txBody>
      </p:sp>
      <p:sp>
        <p:nvSpPr>
          <p:cNvPr id="64" name="Flussdiagramm: Dokument 63">
            <a:extLst>
              <a:ext uri="{FF2B5EF4-FFF2-40B4-BE49-F238E27FC236}">
                <a16:creationId xmlns:a16="http://schemas.microsoft.com/office/drawing/2014/main" id="{7A7AEA0E-622F-1560-BF38-02949EA076A2}"/>
              </a:ext>
            </a:extLst>
          </p:cNvPr>
          <p:cNvSpPr/>
          <p:nvPr/>
        </p:nvSpPr>
        <p:spPr>
          <a:xfrm>
            <a:off x="8580626" y="2487852"/>
            <a:ext cx="921472" cy="445323"/>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Artefacts</a:t>
            </a:r>
          </a:p>
        </p:txBody>
      </p:sp>
      <p:cxnSp>
        <p:nvCxnSpPr>
          <p:cNvPr id="65" name="Gerade Verbindung mit Pfeil 64">
            <a:extLst>
              <a:ext uri="{FF2B5EF4-FFF2-40B4-BE49-F238E27FC236}">
                <a16:creationId xmlns:a16="http://schemas.microsoft.com/office/drawing/2014/main" id="{373768BA-837D-036F-9051-4112E4EEC186}"/>
              </a:ext>
            </a:extLst>
          </p:cNvPr>
          <p:cNvCxnSpPr>
            <a:cxnSpLocks/>
          </p:cNvCxnSpPr>
          <p:nvPr/>
        </p:nvCxnSpPr>
        <p:spPr>
          <a:xfrm flipH="1">
            <a:off x="9502098" y="2710513"/>
            <a:ext cx="40190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Gerade Verbindung mit Pfeil 65">
            <a:extLst>
              <a:ext uri="{FF2B5EF4-FFF2-40B4-BE49-F238E27FC236}">
                <a16:creationId xmlns:a16="http://schemas.microsoft.com/office/drawing/2014/main" id="{588604DE-C1D2-C4AD-2733-7F8814192078}"/>
              </a:ext>
            </a:extLst>
          </p:cNvPr>
          <p:cNvCxnSpPr>
            <a:cxnSpLocks/>
          </p:cNvCxnSpPr>
          <p:nvPr/>
        </p:nvCxnSpPr>
        <p:spPr>
          <a:xfrm flipH="1" flipV="1">
            <a:off x="10984005" y="2710513"/>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grpSp>
        <p:nvGrpSpPr>
          <p:cNvPr id="67" name="Gruppieren 66">
            <a:extLst>
              <a:ext uri="{FF2B5EF4-FFF2-40B4-BE49-F238E27FC236}">
                <a16:creationId xmlns:a16="http://schemas.microsoft.com/office/drawing/2014/main" id="{892C12BD-9AF8-D109-D8B6-93D8891C1634}"/>
              </a:ext>
            </a:extLst>
          </p:cNvPr>
          <p:cNvGrpSpPr/>
          <p:nvPr/>
        </p:nvGrpSpPr>
        <p:grpSpPr>
          <a:xfrm>
            <a:off x="282797" y="2441338"/>
            <a:ext cx="3268593" cy="2963955"/>
            <a:chOff x="353400" y="2538983"/>
            <a:chExt cx="3268593" cy="2963955"/>
          </a:xfrm>
        </p:grpSpPr>
        <p:sp>
          <p:nvSpPr>
            <p:cNvPr id="68" name="Ellipse 67">
              <a:extLst>
                <a:ext uri="{FF2B5EF4-FFF2-40B4-BE49-F238E27FC236}">
                  <a16:creationId xmlns:a16="http://schemas.microsoft.com/office/drawing/2014/main" id="{AFAAF55E-63ED-422D-874A-818564CA2BA6}"/>
                </a:ext>
              </a:extLst>
            </p:cNvPr>
            <p:cNvSpPr>
              <a:spLocks noChangeAspect="1"/>
            </p:cNvSpPr>
            <p:nvPr/>
          </p:nvSpPr>
          <p:spPr>
            <a:xfrm>
              <a:off x="353400" y="3531550"/>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ihandform: Form 68">
              <a:extLst>
                <a:ext uri="{FF2B5EF4-FFF2-40B4-BE49-F238E27FC236}">
                  <a16:creationId xmlns:a16="http://schemas.microsoft.com/office/drawing/2014/main" id="{7A9624BB-6A64-CC20-DA5E-F109590EFCBE}"/>
                </a:ext>
              </a:extLst>
            </p:cNvPr>
            <p:cNvSpPr>
              <a:spLocks noChangeAspect="1"/>
            </p:cNvSpPr>
            <p:nvPr/>
          </p:nvSpPr>
          <p:spPr>
            <a:xfrm>
              <a:off x="1109994" y="3533519"/>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X</a:t>
              </a:r>
              <a:endParaRPr lang="en-US" sz="1600">
                <a:solidFill>
                  <a:schemeClr val="tx1"/>
                </a:solidFill>
              </a:endParaRPr>
            </a:p>
          </p:txBody>
        </p:sp>
        <p:sp>
          <p:nvSpPr>
            <p:cNvPr id="70" name="Rechteck 69">
              <a:extLst>
                <a:ext uri="{FF2B5EF4-FFF2-40B4-BE49-F238E27FC236}">
                  <a16:creationId xmlns:a16="http://schemas.microsoft.com/office/drawing/2014/main" id="{CE49F6DD-E723-38EE-3112-3B6F08F6713D}"/>
                </a:ext>
              </a:extLst>
            </p:cNvPr>
            <p:cNvSpPr>
              <a:spLocks noChangeAspect="1"/>
            </p:cNvSpPr>
            <p:nvPr/>
          </p:nvSpPr>
          <p:spPr>
            <a:xfrm>
              <a:off x="1016443" y="2538983"/>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User Login</a:t>
              </a:r>
            </a:p>
          </p:txBody>
        </p:sp>
        <p:sp>
          <p:nvSpPr>
            <p:cNvPr id="71" name="Rechteck 70">
              <a:extLst>
                <a:ext uri="{FF2B5EF4-FFF2-40B4-BE49-F238E27FC236}">
                  <a16:creationId xmlns:a16="http://schemas.microsoft.com/office/drawing/2014/main" id="{11797981-6338-B11E-6D65-F7BD1CE85021}"/>
                </a:ext>
              </a:extLst>
            </p:cNvPr>
            <p:cNvSpPr>
              <a:spLocks noChangeAspect="1"/>
            </p:cNvSpPr>
            <p:nvPr/>
          </p:nvSpPr>
          <p:spPr>
            <a:xfrm>
              <a:off x="2541993" y="2538983"/>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Provide URL</a:t>
              </a:r>
            </a:p>
          </p:txBody>
        </p:sp>
        <p:sp>
          <p:nvSpPr>
            <p:cNvPr id="72" name="Rechteck 71">
              <a:extLst>
                <a:ext uri="{FF2B5EF4-FFF2-40B4-BE49-F238E27FC236}">
                  <a16:creationId xmlns:a16="http://schemas.microsoft.com/office/drawing/2014/main" id="{B895909D-0F75-4CA8-03FD-A0AE828F432D}"/>
                </a:ext>
              </a:extLst>
            </p:cNvPr>
            <p:cNvSpPr>
              <a:spLocks noChangeAspect="1"/>
            </p:cNvSpPr>
            <p:nvPr/>
          </p:nvSpPr>
          <p:spPr>
            <a:xfrm>
              <a:off x="1016443" y="4393088"/>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Download Templates</a:t>
              </a:r>
            </a:p>
          </p:txBody>
        </p:sp>
        <p:sp>
          <p:nvSpPr>
            <p:cNvPr id="73" name="Rechteck 72">
              <a:extLst>
                <a:ext uri="{FF2B5EF4-FFF2-40B4-BE49-F238E27FC236}">
                  <a16:creationId xmlns:a16="http://schemas.microsoft.com/office/drawing/2014/main" id="{6DF1B934-4D81-3649-728D-06E2A391307C}"/>
                </a:ext>
              </a:extLst>
            </p:cNvPr>
            <p:cNvSpPr>
              <a:spLocks noChangeAspect="1"/>
            </p:cNvSpPr>
            <p:nvPr/>
          </p:nvSpPr>
          <p:spPr>
            <a:xfrm>
              <a:off x="1016443" y="5097938"/>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Fill out Templates</a:t>
              </a:r>
            </a:p>
          </p:txBody>
        </p:sp>
        <p:sp>
          <p:nvSpPr>
            <p:cNvPr id="74" name="Rechteck 73">
              <a:extLst>
                <a:ext uri="{FF2B5EF4-FFF2-40B4-BE49-F238E27FC236}">
                  <a16:creationId xmlns:a16="http://schemas.microsoft.com/office/drawing/2014/main" id="{CD7D2647-2CCE-7975-211B-5E3F5939C92C}"/>
                </a:ext>
              </a:extLst>
            </p:cNvPr>
            <p:cNvSpPr>
              <a:spLocks noChangeAspect="1"/>
            </p:cNvSpPr>
            <p:nvPr/>
          </p:nvSpPr>
          <p:spPr>
            <a:xfrm>
              <a:off x="2541993" y="5097938"/>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Upload Templates</a:t>
              </a:r>
            </a:p>
          </p:txBody>
        </p:sp>
        <p:cxnSp>
          <p:nvCxnSpPr>
            <p:cNvPr id="75" name="Gerade Verbindung mit Pfeil 74">
              <a:extLst>
                <a:ext uri="{FF2B5EF4-FFF2-40B4-BE49-F238E27FC236}">
                  <a16:creationId xmlns:a16="http://schemas.microsoft.com/office/drawing/2014/main" id="{EB78D4BC-24C4-BF50-4BD8-74C0F7C34241}"/>
                </a:ext>
              </a:extLst>
            </p:cNvPr>
            <p:cNvCxnSpPr>
              <a:cxnSpLocks/>
              <a:stCxn id="68" idx="6"/>
              <a:endCxn id="69" idx="1"/>
            </p:cNvCxnSpPr>
            <p:nvPr/>
          </p:nvCxnSpPr>
          <p:spPr>
            <a:xfrm flipV="1">
              <a:off x="721455" y="3715370"/>
              <a:ext cx="388539" cy="208"/>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6" name="Gerade Verbindung mit Pfeil 75">
              <a:extLst>
                <a:ext uri="{FF2B5EF4-FFF2-40B4-BE49-F238E27FC236}">
                  <a16:creationId xmlns:a16="http://schemas.microsoft.com/office/drawing/2014/main" id="{8854AE05-523E-CBF7-24BA-EDD1DACFFD2E}"/>
                </a:ext>
              </a:extLst>
            </p:cNvPr>
            <p:cNvCxnSpPr>
              <a:cxnSpLocks/>
            </p:cNvCxnSpPr>
            <p:nvPr/>
          </p:nvCxnSpPr>
          <p:spPr>
            <a:xfrm flipH="1" flipV="1">
              <a:off x="1556385" y="2943231"/>
              <a:ext cx="117" cy="573784"/>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7" name="Gerade Verbindung mit Pfeil 76">
              <a:extLst>
                <a:ext uri="{FF2B5EF4-FFF2-40B4-BE49-F238E27FC236}">
                  <a16:creationId xmlns:a16="http://schemas.microsoft.com/office/drawing/2014/main" id="{208BF5B6-C1A0-2E16-80D2-3D2BD7F7BE6A}"/>
                </a:ext>
              </a:extLst>
            </p:cNvPr>
            <p:cNvCxnSpPr>
              <a:cxnSpLocks/>
            </p:cNvCxnSpPr>
            <p:nvPr/>
          </p:nvCxnSpPr>
          <p:spPr>
            <a:xfrm flipH="1">
              <a:off x="1553982" y="3881132"/>
              <a:ext cx="4923" cy="511956"/>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8" name="Gerade Verbindung mit Pfeil 77">
              <a:extLst>
                <a:ext uri="{FF2B5EF4-FFF2-40B4-BE49-F238E27FC236}">
                  <a16:creationId xmlns:a16="http://schemas.microsoft.com/office/drawing/2014/main" id="{E2BCB383-E48D-0160-06E9-2D8DDC3B87CD}"/>
                </a:ext>
              </a:extLst>
            </p:cNvPr>
            <p:cNvCxnSpPr>
              <a:cxnSpLocks/>
            </p:cNvCxnSpPr>
            <p:nvPr/>
          </p:nvCxnSpPr>
          <p:spPr>
            <a:xfrm>
              <a:off x="2096443" y="2741483"/>
              <a:ext cx="445550"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9" name="Gerade Verbindung mit Pfeil 78">
              <a:extLst>
                <a:ext uri="{FF2B5EF4-FFF2-40B4-BE49-F238E27FC236}">
                  <a16:creationId xmlns:a16="http://schemas.microsoft.com/office/drawing/2014/main" id="{76B1D9B9-F486-E2CF-9977-3F43E42C9939}"/>
                </a:ext>
              </a:extLst>
            </p:cNvPr>
            <p:cNvCxnSpPr>
              <a:cxnSpLocks/>
            </p:cNvCxnSpPr>
            <p:nvPr/>
          </p:nvCxnSpPr>
          <p:spPr>
            <a:xfrm>
              <a:off x="1556443" y="4798088"/>
              <a:ext cx="0" cy="29985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sp>
          <p:nvSpPr>
            <p:cNvPr id="80" name="Textfeld 79">
              <a:extLst>
                <a:ext uri="{FF2B5EF4-FFF2-40B4-BE49-F238E27FC236}">
                  <a16:creationId xmlns:a16="http://schemas.microsoft.com/office/drawing/2014/main" id="{BA4A271B-494B-3F25-F8A3-0148A2A26F65}"/>
                </a:ext>
              </a:extLst>
            </p:cNvPr>
            <p:cNvSpPr txBox="1"/>
            <p:nvPr/>
          </p:nvSpPr>
          <p:spPr>
            <a:xfrm>
              <a:off x="1618236" y="3095169"/>
              <a:ext cx="1215047" cy="276999"/>
            </a:xfrm>
            <a:prstGeom prst="rect">
              <a:avLst/>
            </a:prstGeom>
            <a:noFill/>
          </p:spPr>
          <p:txBody>
            <a:bodyPr wrap="square" rtlCol="0">
              <a:spAutoFit/>
            </a:bodyPr>
            <a:lstStyle/>
            <a:p>
              <a:r>
                <a:rPr lang="de-DE" sz="1200"/>
                <a:t>Login + URL</a:t>
              </a:r>
            </a:p>
          </p:txBody>
        </p:sp>
        <p:sp>
          <p:nvSpPr>
            <p:cNvPr id="81" name="Textfeld 80">
              <a:extLst>
                <a:ext uri="{FF2B5EF4-FFF2-40B4-BE49-F238E27FC236}">
                  <a16:creationId xmlns:a16="http://schemas.microsoft.com/office/drawing/2014/main" id="{4CE9D931-AA62-BAE7-75A0-27C1D91A3BCB}"/>
                </a:ext>
              </a:extLst>
            </p:cNvPr>
            <p:cNvSpPr txBox="1"/>
            <p:nvPr/>
          </p:nvSpPr>
          <p:spPr>
            <a:xfrm>
              <a:off x="768216" y="3367558"/>
              <a:ext cx="1215047" cy="276999"/>
            </a:xfrm>
            <a:prstGeom prst="rect">
              <a:avLst/>
            </a:prstGeom>
            <a:noFill/>
          </p:spPr>
          <p:txBody>
            <a:bodyPr wrap="square" rtlCol="0">
              <a:spAutoFit/>
            </a:bodyPr>
            <a:lstStyle/>
            <a:p>
              <a:r>
                <a:rPr lang="de-DE" sz="1200" err="1"/>
                <a:t>Provide</a:t>
              </a:r>
              <a:endParaRPr lang="de-DE" sz="1200"/>
            </a:p>
          </p:txBody>
        </p:sp>
        <p:sp>
          <p:nvSpPr>
            <p:cNvPr id="82" name="Textfeld 81">
              <a:extLst>
                <a:ext uri="{FF2B5EF4-FFF2-40B4-BE49-F238E27FC236}">
                  <a16:creationId xmlns:a16="http://schemas.microsoft.com/office/drawing/2014/main" id="{D0B4D889-A782-D04E-9D59-7AC5314FCD6A}"/>
                </a:ext>
              </a:extLst>
            </p:cNvPr>
            <p:cNvSpPr txBox="1"/>
            <p:nvPr/>
          </p:nvSpPr>
          <p:spPr>
            <a:xfrm>
              <a:off x="1618236" y="4084463"/>
              <a:ext cx="1215047" cy="276999"/>
            </a:xfrm>
            <a:prstGeom prst="rect">
              <a:avLst/>
            </a:prstGeom>
            <a:noFill/>
          </p:spPr>
          <p:txBody>
            <a:bodyPr wrap="square" rtlCol="0">
              <a:spAutoFit/>
            </a:bodyPr>
            <a:lstStyle/>
            <a:p>
              <a:r>
                <a:rPr lang="de-DE" sz="1200"/>
                <a:t>Files</a:t>
              </a:r>
            </a:p>
          </p:txBody>
        </p:sp>
        <p:sp>
          <p:nvSpPr>
            <p:cNvPr id="83" name="Freihandform: Form 82">
              <a:extLst>
                <a:ext uri="{FF2B5EF4-FFF2-40B4-BE49-F238E27FC236}">
                  <a16:creationId xmlns:a16="http://schemas.microsoft.com/office/drawing/2014/main" id="{F98907B6-5AB8-3236-D255-F0E7FA9150F7}"/>
                </a:ext>
              </a:extLst>
            </p:cNvPr>
            <p:cNvSpPr>
              <a:spLocks noChangeAspect="1"/>
            </p:cNvSpPr>
            <p:nvPr/>
          </p:nvSpPr>
          <p:spPr>
            <a:xfrm>
              <a:off x="2635544" y="3533519"/>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X</a:t>
              </a:r>
              <a:endParaRPr lang="en-US" sz="1600">
                <a:solidFill>
                  <a:schemeClr val="tx1"/>
                </a:solidFill>
              </a:endParaRPr>
            </a:p>
          </p:txBody>
        </p:sp>
        <p:cxnSp>
          <p:nvCxnSpPr>
            <p:cNvPr id="84" name="Gerade Verbindung mit Pfeil 83">
              <a:extLst>
                <a:ext uri="{FF2B5EF4-FFF2-40B4-BE49-F238E27FC236}">
                  <a16:creationId xmlns:a16="http://schemas.microsoft.com/office/drawing/2014/main" id="{330AFD5D-CEC7-293E-16C6-DC38EBF83C0A}"/>
                </a:ext>
              </a:extLst>
            </p:cNvPr>
            <p:cNvCxnSpPr>
              <a:cxnSpLocks/>
            </p:cNvCxnSpPr>
            <p:nvPr/>
          </p:nvCxnSpPr>
          <p:spPr>
            <a:xfrm>
              <a:off x="2096443" y="5300438"/>
              <a:ext cx="445550"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85" name="Gerade Verbindung mit Pfeil 84">
              <a:extLst>
                <a:ext uri="{FF2B5EF4-FFF2-40B4-BE49-F238E27FC236}">
                  <a16:creationId xmlns:a16="http://schemas.microsoft.com/office/drawing/2014/main" id="{C672F027-97EA-28CE-0CDC-6209592D50E1}"/>
                </a:ext>
              </a:extLst>
            </p:cNvPr>
            <p:cNvCxnSpPr>
              <a:cxnSpLocks/>
            </p:cNvCxnSpPr>
            <p:nvPr/>
          </p:nvCxnSpPr>
          <p:spPr>
            <a:xfrm flipV="1">
              <a:off x="3068895" y="3881132"/>
              <a:ext cx="4923" cy="1216806"/>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86" name="Gerade Verbindung mit Pfeil 85">
              <a:extLst>
                <a:ext uri="{FF2B5EF4-FFF2-40B4-BE49-F238E27FC236}">
                  <a16:creationId xmlns:a16="http://schemas.microsoft.com/office/drawing/2014/main" id="{C3440DDC-7A11-D83F-21A8-90B22106AB3E}"/>
                </a:ext>
              </a:extLst>
            </p:cNvPr>
            <p:cNvCxnSpPr>
              <a:cxnSpLocks/>
            </p:cNvCxnSpPr>
            <p:nvPr/>
          </p:nvCxnSpPr>
          <p:spPr>
            <a:xfrm>
              <a:off x="3066492" y="2943983"/>
              <a:ext cx="117" cy="573032"/>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grpSp>
      <p:cxnSp>
        <p:nvCxnSpPr>
          <p:cNvPr id="87" name="Gerade Verbindung mit Pfeil 86">
            <a:extLst>
              <a:ext uri="{FF2B5EF4-FFF2-40B4-BE49-F238E27FC236}">
                <a16:creationId xmlns:a16="http://schemas.microsoft.com/office/drawing/2014/main" id="{B7E4992A-8769-3DB5-7B80-0D9EBB662734}"/>
              </a:ext>
            </a:extLst>
          </p:cNvPr>
          <p:cNvCxnSpPr>
            <a:cxnSpLocks/>
            <a:stCxn id="83" idx="3"/>
            <a:endCxn id="22" idx="1"/>
          </p:cNvCxnSpPr>
          <p:nvPr/>
        </p:nvCxnSpPr>
        <p:spPr>
          <a:xfrm>
            <a:off x="3457839" y="3615374"/>
            <a:ext cx="447164" cy="2558"/>
          </a:xfrm>
          <a:prstGeom prst="straightConnector1">
            <a:avLst/>
          </a:prstGeom>
          <a:ln>
            <a:solidFill>
              <a:srgbClr val="3A60B2"/>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88" name="Gerade Verbindung mit Pfeil 87">
            <a:extLst>
              <a:ext uri="{FF2B5EF4-FFF2-40B4-BE49-F238E27FC236}">
                <a16:creationId xmlns:a16="http://schemas.microsoft.com/office/drawing/2014/main" id="{786C5762-9C6D-012D-ADF2-99F399FFE84B}"/>
              </a:ext>
            </a:extLst>
          </p:cNvPr>
          <p:cNvCxnSpPr>
            <a:cxnSpLocks/>
            <a:stCxn id="53" idx="0"/>
            <a:endCxn id="61" idx="2"/>
          </p:cNvCxnSpPr>
          <p:nvPr/>
        </p:nvCxnSpPr>
        <p:spPr>
          <a:xfrm flipH="1" flipV="1">
            <a:off x="7124132" y="2922596"/>
            <a:ext cx="116" cy="513278"/>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89" name="Gerade Verbindung mit Pfeil 88">
            <a:extLst>
              <a:ext uri="{FF2B5EF4-FFF2-40B4-BE49-F238E27FC236}">
                <a16:creationId xmlns:a16="http://schemas.microsoft.com/office/drawing/2014/main" id="{ACE35C69-342D-5B2C-99CF-12B7A2430D54}"/>
              </a:ext>
            </a:extLst>
          </p:cNvPr>
          <p:cNvCxnSpPr>
            <a:cxnSpLocks/>
            <a:stCxn id="53" idx="2"/>
            <a:endCxn id="57" idx="0"/>
          </p:cNvCxnSpPr>
          <p:nvPr/>
        </p:nvCxnSpPr>
        <p:spPr>
          <a:xfrm flipH="1">
            <a:off x="7124132" y="3799991"/>
            <a:ext cx="4922" cy="994193"/>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0" name="Gerade Verbindung mit Pfeil 89">
            <a:extLst>
              <a:ext uri="{FF2B5EF4-FFF2-40B4-BE49-F238E27FC236}">
                <a16:creationId xmlns:a16="http://schemas.microsoft.com/office/drawing/2014/main" id="{9A036605-4968-CF42-0035-11A627B05701}"/>
              </a:ext>
            </a:extLst>
          </p:cNvPr>
          <p:cNvCxnSpPr>
            <a:cxnSpLocks/>
            <a:stCxn id="57" idx="2"/>
            <a:endCxn id="27" idx="0"/>
          </p:cNvCxnSpPr>
          <p:nvPr/>
        </p:nvCxnSpPr>
        <p:spPr>
          <a:xfrm>
            <a:off x="7124132" y="5211796"/>
            <a:ext cx="0" cy="241316"/>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sp>
        <p:nvSpPr>
          <p:cNvPr id="91" name="Freihandform: Form 90">
            <a:extLst>
              <a:ext uri="{FF2B5EF4-FFF2-40B4-BE49-F238E27FC236}">
                <a16:creationId xmlns:a16="http://schemas.microsoft.com/office/drawing/2014/main" id="{89C7D50D-4FE3-44D2-C02E-63467408C8EC}"/>
              </a:ext>
            </a:extLst>
          </p:cNvPr>
          <p:cNvSpPr>
            <a:spLocks noChangeAspect="1"/>
          </p:cNvSpPr>
          <p:nvPr/>
        </p:nvSpPr>
        <p:spPr>
          <a:xfrm>
            <a:off x="5294238" y="5859788"/>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X</a:t>
            </a:r>
            <a:endParaRPr lang="en-US" sz="1600">
              <a:solidFill>
                <a:schemeClr val="tx1"/>
              </a:solidFill>
            </a:endParaRPr>
          </a:p>
        </p:txBody>
      </p:sp>
      <p:cxnSp>
        <p:nvCxnSpPr>
          <p:cNvPr id="92" name="Gerade Verbindung mit Pfeil 1054">
            <a:extLst>
              <a:ext uri="{FF2B5EF4-FFF2-40B4-BE49-F238E27FC236}">
                <a16:creationId xmlns:a16="http://schemas.microsoft.com/office/drawing/2014/main" id="{CCF8143C-8827-B117-BEAE-AAFB7F479E29}"/>
              </a:ext>
            </a:extLst>
          </p:cNvPr>
          <p:cNvCxnSpPr>
            <a:cxnSpLocks/>
            <a:stCxn id="61" idx="3"/>
            <a:endCxn id="91" idx="2"/>
          </p:cNvCxnSpPr>
          <p:nvPr/>
        </p:nvCxnSpPr>
        <p:spPr>
          <a:xfrm flipH="1">
            <a:off x="5745610" y="2713790"/>
            <a:ext cx="2066555" cy="3510115"/>
          </a:xfrm>
          <a:prstGeom prst="bentConnector3">
            <a:avLst>
              <a:gd name="adj1" fmla="val -14844"/>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3" name="Gerade Verbindung mit Pfeil 92">
            <a:extLst>
              <a:ext uri="{FF2B5EF4-FFF2-40B4-BE49-F238E27FC236}">
                <a16:creationId xmlns:a16="http://schemas.microsoft.com/office/drawing/2014/main" id="{9C30A21A-76F2-0D71-70B7-3718F5F7016C}"/>
              </a:ext>
            </a:extLst>
          </p:cNvPr>
          <p:cNvCxnSpPr>
            <a:cxnSpLocks/>
            <a:stCxn id="91" idx="1"/>
            <a:endCxn id="28" idx="3"/>
          </p:cNvCxnSpPr>
          <p:nvPr/>
        </p:nvCxnSpPr>
        <p:spPr>
          <a:xfrm flipH="1">
            <a:off x="4985003" y="6041639"/>
            <a:ext cx="309235" cy="207"/>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4" name="Gerade Verbindung mit Pfeil 93">
            <a:extLst>
              <a:ext uri="{FF2B5EF4-FFF2-40B4-BE49-F238E27FC236}">
                <a16:creationId xmlns:a16="http://schemas.microsoft.com/office/drawing/2014/main" id="{A9B6F122-9AAD-B992-F2BA-44B580DB188D}"/>
              </a:ext>
            </a:extLst>
          </p:cNvPr>
          <p:cNvCxnSpPr>
            <a:cxnSpLocks/>
            <a:stCxn id="28" idx="1"/>
            <a:endCxn id="35" idx="3"/>
          </p:cNvCxnSpPr>
          <p:nvPr/>
        </p:nvCxnSpPr>
        <p:spPr>
          <a:xfrm flipH="1">
            <a:off x="3551390" y="6041846"/>
            <a:ext cx="353613" cy="0"/>
          </a:xfrm>
          <a:prstGeom prst="straightConnector1">
            <a:avLst/>
          </a:prstGeom>
          <a:ln>
            <a:solidFill>
              <a:srgbClr val="3A60B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8" name="Ellipse 7">
            <a:extLst>
              <a:ext uri="{FF2B5EF4-FFF2-40B4-BE49-F238E27FC236}">
                <a16:creationId xmlns:a16="http://schemas.microsoft.com/office/drawing/2014/main" id="{8004E128-8136-3C38-80C6-8DA3537FDBC5}"/>
              </a:ext>
            </a:extLst>
          </p:cNvPr>
          <p:cNvSpPr>
            <a:spLocks noChangeAspect="1"/>
          </p:cNvSpPr>
          <p:nvPr/>
        </p:nvSpPr>
        <p:spPr>
          <a:xfrm>
            <a:off x="11413702" y="3127263"/>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048CD706-0ACE-BB8B-6A52-FB847FD3962E}"/>
              </a:ext>
            </a:extLst>
          </p:cNvPr>
          <p:cNvSpPr>
            <a:spLocks noChangeAspect="1"/>
          </p:cNvSpPr>
          <p:nvPr/>
        </p:nvSpPr>
        <p:spPr>
          <a:xfrm>
            <a:off x="9882865" y="3107245"/>
            <a:ext cx="1080000" cy="40809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Training</a:t>
            </a:r>
          </a:p>
        </p:txBody>
      </p:sp>
      <p:sp>
        <p:nvSpPr>
          <p:cNvPr id="19" name="Flussdiagramm: Dokument 18">
            <a:extLst>
              <a:ext uri="{FF2B5EF4-FFF2-40B4-BE49-F238E27FC236}">
                <a16:creationId xmlns:a16="http://schemas.microsoft.com/office/drawing/2014/main" id="{4A486C64-21AE-8DE6-6DEB-D9C72B31C328}"/>
              </a:ext>
            </a:extLst>
          </p:cNvPr>
          <p:cNvSpPr/>
          <p:nvPr/>
        </p:nvSpPr>
        <p:spPr>
          <a:xfrm>
            <a:off x="8559486" y="3088629"/>
            <a:ext cx="921472" cy="445323"/>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Artefacts</a:t>
            </a:r>
          </a:p>
        </p:txBody>
      </p:sp>
      <p:cxnSp>
        <p:nvCxnSpPr>
          <p:cNvPr id="20" name="Gerade Verbindung mit Pfeil 19">
            <a:extLst>
              <a:ext uri="{FF2B5EF4-FFF2-40B4-BE49-F238E27FC236}">
                <a16:creationId xmlns:a16="http://schemas.microsoft.com/office/drawing/2014/main" id="{27BCE0C6-7E58-904F-3B2B-4969D8BD7F5B}"/>
              </a:ext>
            </a:extLst>
          </p:cNvPr>
          <p:cNvCxnSpPr>
            <a:cxnSpLocks/>
          </p:cNvCxnSpPr>
          <p:nvPr/>
        </p:nvCxnSpPr>
        <p:spPr>
          <a:xfrm flipH="1">
            <a:off x="9480958" y="3311290"/>
            <a:ext cx="40190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21" name="Gerade Verbindung mit Pfeil 20">
            <a:extLst>
              <a:ext uri="{FF2B5EF4-FFF2-40B4-BE49-F238E27FC236}">
                <a16:creationId xmlns:a16="http://schemas.microsoft.com/office/drawing/2014/main" id="{1CE87BEC-8DC8-CD86-FA4B-B61DEA6F2E7F}"/>
              </a:ext>
            </a:extLst>
          </p:cNvPr>
          <p:cNvCxnSpPr>
            <a:cxnSpLocks/>
          </p:cNvCxnSpPr>
          <p:nvPr/>
        </p:nvCxnSpPr>
        <p:spPr>
          <a:xfrm flipH="1" flipV="1">
            <a:off x="10962865" y="3311290"/>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30" name="Verbinder: gewinkelt 29">
            <a:extLst>
              <a:ext uri="{FF2B5EF4-FFF2-40B4-BE49-F238E27FC236}">
                <a16:creationId xmlns:a16="http://schemas.microsoft.com/office/drawing/2014/main" id="{99B9F926-AA3D-1C23-DB28-AFF4F0BEA22C}"/>
              </a:ext>
            </a:extLst>
          </p:cNvPr>
          <p:cNvCxnSpPr>
            <a:cxnSpLocks/>
            <a:stCxn id="19" idx="1"/>
          </p:cNvCxnSpPr>
          <p:nvPr/>
        </p:nvCxnSpPr>
        <p:spPr>
          <a:xfrm rot="10800000">
            <a:off x="7812166" y="2724895"/>
            <a:ext cx="747321" cy="586396"/>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5181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322439-5522-5D9F-C450-4F50BE94E86A}"/>
              </a:ext>
            </a:extLst>
          </p:cNvPr>
          <p:cNvSpPr>
            <a:spLocks noGrp="1"/>
          </p:cNvSpPr>
          <p:nvPr>
            <p:ph type="title"/>
          </p:nvPr>
        </p:nvSpPr>
        <p:spPr/>
        <p:txBody>
          <a:bodyPr/>
          <a:lstStyle/>
          <a:p>
            <a:r>
              <a:rPr lang="en-US" dirty="0"/>
              <a:t>Structure</a:t>
            </a:r>
            <a:br>
              <a:rPr lang="en-US" dirty="0"/>
            </a:br>
            <a:endParaRPr lang="en-US" dirty="0"/>
          </a:p>
        </p:txBody>
      </p:sp>
      <p:sp>
        <p:nvSpPr>
          <p:cNvPr id="4" name="Datumsplatzhalter 3">
            <a:extLst>
              <a:ext uri="{FF2B5EF4-FFF2-40B4-BE49-F238E27FC236}">
                <a16:creationId xmlns:a16="http://schemas.microsoft.com/office/drawing/2014/main" id="{039CABFC-C889-B357-281A-14FC3A539BA9}"/>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F72ED1B7-0340-9DF6-638A-06E92B968E9D}"/>
              </a:ext>
            </a:extLst>
          </p:cNvPr>
          <p:cNvSpPr>
            <a:spLocks noGrp="1"/>
          </p:cNvSpPr>
          <p:nvPr>
            <p:ph type="ftr" sz="quarter" idx="15"/>
          </p:nvPr>
        </p:nvSpPr>
        <p:spPr/>
        <p:txBody>
          <a:bodyPr/>
          <a:lstStyle/>
          <a:p>
            <a:r>
              <a:rPr lang="en-US" dirty="0"/>
              <a:t>DASP Review Overview </a:t>
            </a:r>
            <a:r>
              <a:rPr lang="en-US" dirty="0" err="1"/>
              <a:t>GeneratioN</a:t>
            </a:r>
            <a:endParaRPr lang="en-US" dirty="0"/>
          </a:p>
        </p:txBody>
      </p:sp>
      <p:sp>
        <p:nvSpPr>
          <p:cNvPr id="6" name="Foliennummernplatzhalter 5">
            <a:extLst>
              <a:ext uri="{FF2B5EF4-FFF2-40B4-BE49-F238E27FC236}">
                <a16:creationId xmlns:a16="http://schemas.microsoft.com/office/drawing/2014/main" id="{8ED95F19-462F-3159-5B3C-47B24328A2E9}"/>
              </a:ext>
            </a:extLst>
          </p:cNvPr>
          <p:cNvSpPr>
            <a:spLocks noGrp="1"/>
          </p:cNvSpPr>
          <p:nvPr>
            <p:ph type="sldNum" sz="quarter" idx="16"/>
          </p:nvPr>
        </p:nvSpPr>
        <p:spPr/>
        <p:txBody>
          <a:bodyPr/>
          <a:lstStyle/>
          <a:p>
            <a:fld id="{DD2F4C09-65E4-4AD7-8D55-83CBD210ED85}" type="slidenum">
              <a:rPr lang="en-US" smtClean="0"/>
              <a:pPr/>
              <a:t>2</a:t>
            </a:fld>
            <a:endParaRPr lang="en-US" dirty="0"/>
          </a:p>
        </p:txBody>
      </p:sp>
      <p:sp>
        <p:nvSpPr>
          <p:cNvPr id="7" name="Textplatzhalter 3">
            <a:extLst>
              <a:ext uri="{FF2B5EF4-FFF2-40B4-BE49-F238E27FC236}">
                <a16:creationId xmlns:a16="http://schemas.microsoft.com/office/drawing/2014/main" id="{266DC2AC-61D1-48A7-5525-99D0C8EED023}"/>
              </a:ext>
            </a:extLst>
          </p:cNvPr>
          <p:cNvSpPr txBox="1">
            <a:spLocks/>
          </p:cNvSpPr>
          <p:nvPr/>
        </p:nvSpPr>
        <p:spPr>
          <a:xfrm>
            <a:off x="6681287" y="2193175"/>
            <a:ext cx="4992235" cy="553998"/>
          </a:xfrm>
          <a:prstGeom prst="rect">
            <a:avLst/>
          </a:prstGeom>
        </p:spPr>
        <p:txBody>
          <a:bodyPr wrap="square" lIns="0" tIns="0" rIns="0" bIns="0" anchor="t">
            <a:spAutoFit/>
          </a:bodyPr>
          <a:lstStyle>
            <a:lvl1pPr marL="0" indent="0" algn="r" defTabSz="914400" rtl="0" eaLnBrk="1" latinLnBrk="0" hangingPunct="1">
              <a:lnSpc>
                <a:spcPct val="90000"/>
              </a:lnSpc>
              <a:spcBef>
                <a:spcPts val="1000"/>
              </a:spcBef>
              <a:buFont typeface="Wingdings" panose="05000000000000000000" pitchFamily="2" charset="2"/>
              <a:buNone/>
              <a:defRPr sz="4000" kern="1200" spc="4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tabLst>
                <a:tab pos="715963" algn="r"/>
                <a:tab pos="984250" algn="l"/>
              </a:tabLst>
            </a:pPr>
            <a:r>
              <a:rPr lang="en-US" dirty="0"/>
              <a:t>	</a:t>
            </a:r>
            <a:r>
              <a:rPr lang="en-US" dirty="0">
                <a:solidFill>
                  <a:srgbClr val="3A60B2"/>
                </a:solidFill>
              </a:rPr>
              <a:t>6</a:t>
            </a:r>
            <a:r>
              <a:rPr lang="en-US" dirty="0"/>
              <a:t>	</a:t>
            </a:r>
            <a:r>
              <a:rPr lang="en-US" sz="1600" dirty="0">
                <a:latin typeface="+mn-lt"/>
                <a:ea typeface="MS PGothic"/>
              </a:rPr>
              <a:t> </a:t>
            </a:r>
            <a:r>
              <a:rPr lang="en-US" sz="1600" dirty="0">
                <a:latin typeface="Arial"/>
                <a:ea typeface="MS PGothic"/>
                <a:cs typeface="Arial"/>
              </a:rPr>
              <a:t>Model Analysis</a:t>
            </a:r>
            <a:endParaRPr lang="en-US" sz="1600" dirty="0">
              <a:latin typeface="+mn-lt"/>
              <a:ea typeface="MS PGothic" panose="020B0600070205080204" pitchFamily="34" charset="-128"/>
              <a:cs typeface="Arial"/>
            </a:endParaRPr>
          </a:p>
        </p:txBody>
      </p:sp>
      <p:sp>
        <p:nvSpPr>
          <p:cNvPr id="8" name="Textplatzhalter 3">
            <a:extLst>
              <a:ext uri="{FF2B5EF4-FFF2-40B4-BE49-F238E27FC236}">
                <a16:creationId xmlns:a16="http://schemas.microsoft.com/office/drawing/2014/main" id="{B07694D0-063E-1D7D-D9C4-A9DE5DF8FD42}"/>
              </a:ext>
            </a:extLst>
          </p:cNvPr>
          <p:cNvSpPr txBox="1">
            <a:spLocks/>
          </p:cNvSpPr>
          <p:nvPr/>
        </p:nvSpPr>
        <p:spPr>
          <a:xfrm>
            <a:off x="6681287" y="2913294"/>
            <a:ext cx="4992235" cy="553998"/>
          </a:xfrm>
          <a:prstGeom prst="rect">
            <a:avLst/>
          </a:prstGeom>
        </p:spPr>
        <p:txBody>
          <a:bodyPr wrap="square" lIns="0" tIns="0" rIns="0" bIns="0" anchor="t">
            <a:spAutoFit/>
          </a:bodyPr>
          <a:lstStyle>
            <a:lvl1pPr marL="0" indent="0" algn="r" defTabSz="914400" rtl="0" eaLnBrk="1" latinLnBrk="0" hangingPunct="1">
              <a:lnSpc>
                <a:spcPct val="90000"/>
              </a:lnSpc>
              <a:spcBef>
                <a:spcPts val="1000"/>
              </a:spcBef>
              <a:buFont typeface="Wingdings" panose="05000000000000000000" pitchFamily="2" charset="2"/>
              <a:buNone/>
              <a:defRPr sz="4000" kern="1200" spc="4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tabLst>
                <a:tab pos="715963" algn="r"/>
                <a:tab pos="984250" algn="l"/>
              </a:tabLst>
            </a:pPr>
            <a:r>
              <a:rPr lang="en-US" dirty="0">
                <a:solidFill>
                  <a:srgbClr val="3A60B2"/>
                </a:solidFill>
              </a:rPr>
              <a:t>	7</a:t>
            </a:r>
            <a:r>
              <a:rPr lang="en-US" dirty="0"/>
              <a:t>	</a:t>
            </a:r>
            <a:r>
              <a:rPr lang="en-US" sz="1600" dirty="0">
                <a:latin typeface="+mn-lt"/>
                <a:ea typeface="MS PGothic"/>
              </a:rPr>
              <a:t> Demo</a:t>
            </a:r>
            <a:endParaRPr lang="en-US" sz="1600" dirty="0">
              <a:latin typeface="+mn-lt"/>
              <a:ea typeface="MS PGothic" panose="020B0600070205080204" pitchFamily="34" charset="-128"/>
              <a:cs typeface="Arial"/>
            </a:endParaRPr>
          </a:p>
        </p:txBody>
      </p:sp>
      <p:sp>
        <p:nvSpPr>
          <p:cNvPr id="9" name="Textplatzhalter 3">
            <a:extLst>
              <a:ext uri="{FF2B5EF4-FFF2-40B4-BE49-F238E27FC236}">
                <a16:creationId xmlns:a16="http://schemas.microsoft.com/office/drawing/2014/main" id="{0AEA0BED-6978-2314-3520-72023C39F67C}"/>
              </a:ext>
            </a:extLst>
          </p:cNvPr>
          <p:cNvSpPr txBox="1">
            <a:spLocks/>
          </p:cNvSpPr>
          <p:nvPr/>
        </p:nvSpPr>
        <p:spPr>
          <a:xfrm>
            <a:off x="201287" y="2193175"/>
            <a:ext cx="4992235" cy="553998"/>
          </a:xfrm>
          <a:prstGeom prst="rect">
            <a:avLst/>
          </a:prstGeom>
        </p:spPr>
        <p:txBody>
          <a:bodyPr wrap="square" lIns="0" tIns="0" rIns="0" bIns="0" anchor="t">
            <a:spAutoFit/>
          </a:bodyPr>
          <a:lstStyle>
            <a:lvl1pPr marL="0" indent="0" algn="r" defTabSz="914400" rtl="0" eaLnBrk="1" latinLnBrk="0" hangingPunct="1">
              <a:lnSpc>
                <a:spcPct val="90000"/>
              </a:lnSpc>
              <a:spcBef>
                <a:spcPts val="1000"/>
              </a:spcBef>
              <a:buFont typeface="Wingdings" panose="05000000000000000000" pitchFamily="2" charset="2"/>
              <a:buNone/>
              <a:defRPr sz="4000" kern="1200" spc="4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tabLst>
                <a:tab pos="715963" algn="r"/>
                <a:tab pos="984250" algn="l"/>
              </a:tabLst>
            </a:pPr>
            <a:r>
              <a:rPr lang="en-US" dirty="0"/>
              <a:t>	</a:t>
            </a:r>
            <a:r>
              <a:rPr lang="en-US" dirty="0">
                <a:solidFill>
                  <a:srgbClr val="3A60B2"/>
                </a:solidFill>
              </a:rPr>
              <a:t>1</a:t>
            </a:r>
            <a:r>
              <a:rPr lang="en-US" dirty="0"/>
              <a:t>	</a:t>
            </a:r>
            <a:r>
              <a:rPr lang="en-US" sz="1600" dirty="0">
                <a:latin typeface="+mn-lt"/>
                <a:ea typeface="MS PGothic"/>
              </a:rPr>
              <a:t>Peer Review Process</a:t>
            </a:r>
            <a:endParaRPr lang="en-US" sz="1600" dirty="0">
              <a:latin typeface="+mn-lt"/>
              <a:ea typeface="MS PGothic" panose="020B0600070205080204" pitchFamily="34" charset="-128"/>
              <a:cs typeface="Arial"/>
            </a:endParaRPr>
          </a:p>
        </p:txBody>
      </p:sp>
      <p:sp>
        <p:nvSpPr>
          <p:cNvPr id="10" name="Textplatzhalter 3">
            <a:extLst>
              <a:ext uri="{FF2B5EF4-FFF2-40B4-BE49-F238E27FC236}">
                <a16:creationId xmlns:a16="http://schemas.microsoft.com/office/drawing/2014/main" id="{884143B1-86DF-4A9E-CFB5-5C322D828EE3}"/>
              </a:ext>
            </a:extLst>
          </p:cNvPr>
          <p:cNvSpPr txBox="1">
            <a:spLocks/>
          </p:cNvSpPr>
          <p:nvPr/>
        </p:nvSpPr>
        <p:spPr>
          <a:xfrm>
            <a:off x="201287" y="2913294"/>
            <a:ext cx="4992235" cy="553998"/>
          </a:xfrm>
          <a:prstGeom prst="rect">
            <a:avLst/>
          </a:prstGeom>
        </p:spPr>
        <p:txBody>
          <a:bodyPr wrap="square" lIns="0" tIns="0" rIns="0" bIns="0" anchor="t">
            <a:spAutoFit/>
          </a:bodyPr>
          <a:lstStyle>
            <a:lvl1pPr marL="0" indent="0" algn="r" defTabSz="914400" rtl="0" eaLnBrk="1" latinLnBrk="0" hangingPunct="1">
              <a:lnSpc>
                <a:spcPct val="90000"/>
              </a:lnSpc>
              <a:spcBef>
                <a:spcPts val="1000"/>
              </a:spcBef>
              <a:buFont typeface="Wingdings" panose="05000000000000000000" pitchFamily="2" charset="2"/>
              <a:buNone/>
              <a:defRPr sz="4000" kern="1200" spc="4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tabLst>
                <a:tab pos="715963" algn="r"/>
                <a:tab pos="984250" algn="l"/>
              </a:tabLst>
            </a:pPr>
            <a:r>
              <a:rPr lang="en-US" dirty="0"/>
              <a:t>	</a:t>
            </a:r>
            <a:r>
              <a:rPr lang="en-US" dirty="0">
                <a:solidFill>
                  <a:srgbClr val="3A60B2"/>
                </a:solidFill>
              </a:rPr>
              <a:t>2</a:t>
            </a:r>
            <a:r>
              <a:rPr lang="en-US" dirty="0"/>
              <a:t>	</a:t>
            </a:r>
            <a:r>
              <a:rPr lang="en-US" sz="1600" dirty="0">
                <a:latin typeface="+mn-lt"/>
                <a:ea typeface="MS PGothic"/>
              </a:rPr>
              <a:t>Related Work</a:t>
            </a:r>
            <a:endParaRPr lang="en-US" sz="1600" dirty="0">
              <a:latin typeface="+mn-lt"/>
              <a:ea typeface="MS PGothic" panose="020B0600070205080204" pitchFamily="34" charset="-128"/>
              <a:cs typeface="Arial"/>
            </a:endParaRPr>
          </a:p>
        </p:txBody>
      </p:sp>
      <p:sp>
        <p:nvSpPr>
          <p:cNvPr id="11" name="Textplatzhalter 3">
            <a:extLst>
              <a:ext uri="{FF2B5EF4-FFF2-40B4-BE49-F238E27FC236}">
                <a16:creationId xmlns:a16="http://schemas.microsoft.com/office/drawing/2014/main" id="{A23076E5-619A-64E7-BCD7-C208F5F5AB58}"/>
              </a:ext>
            </a:extLst>
          </p:cNvPr>
          <p:cNvSpPr txBox="1">
            <a:spLocks/>
          </p:cNvSpPr>
          <p:nvPr/>
        </p:nvSpPr>
        <p:spPr>
          <a:xfrm>
            <a:off x="201287" y="3633413"/>
            <a:ext cx="4992235" cy="553998"/>
          </a:xfrm>
          <a:prstGeom prst="rect">
            <a:avLst/>
          </a:prstGeom>
        </p:spPr>
        <p:txBody>
          <a:bodyPr wrap="square" lIns="0" tIns="0" rIns="0" bIns="0" anchor="t">
            <a:spAutoFit/>
          </a:bodyPr>
          <a:lstStyle>
            <a:lvl1pPr marL="0" indent="0" algn="r" defTabSz="914400" rtl="0" eaLnBrk="1" latinLnBrk="0" hangingPunct="1">
              <a:lnSpc>
                <a:spcPct val="90000"/>
              </a:lnSpc>
              <a:spcBef>
                <a:spcPts val="1000"/>
              </a:spcBef>
              <a:buFont typeface="Wingdings" panose="05000000000000000000" pitchFamily="2" charset="2"/>
              <a:buNone/>
              <a:defRPr sz="4000" kern="1200" spc="4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tabLst>
                <a:tab pos="715963" algn="r"/>
                <a:tab pos="984250" algn="l"/>
              </a:tabLst>
            </a:pPr>
            <a:r>
              <a:rPr lang="en-US" dirty="0"/>
              <a:t>	</a:t>
            </a:r>
            <a:r>
              <a:rPr lang="en-US" dirty="0">
                <a:solidFill>
                  <a:srgbClr val="3A60B2"/>
                </a:solidFill>
              </a:rPr>
              <a:t>3</a:t>
            </a:r>
            <a:r>
              <a:rPr lang="en-US" dirty="0"/>
              <a:t>	</a:t>
            </a:r>
            <a:r>
              <a:rPr lang="en-US" sz="1600" dirty="0">
                <a:latin typeface="+mn-lt"/>
                <a:ea typeface="MS PGothic"/>
              </a:rPr>
              <a:t>Product Vison</a:t>
            </a:r>
            <a:endParaRPr lang="en-US" sz="1600" dirty="0">
              <a:latin typeface="+mn-lt"/>
              <a:ea typeface="MS PGothic" panose="020B0600070205080204" pitchFamily="34" charset="-128"/>
              <a:cs typeface="Arial"/>
            </a:endParaRPr>
          </a:p>
        </p:txBody>
      </p:sp>
      <p:sp>
        <p:nvSpPr>
          <p:cNvPr id="12" name="Textplatzhalter 3">
            <a:extLst>
              <a:ext uri="{FF2B5EF4-FFF2-40B4-BE49-F238E27FC236}">
                <a16:creationId xmlns:a16="http://schemas.microsoft.com/office/drawing/2014/main" id="{335CD0CF-7ACC-5BF5-107D-70C9CC94C9B9}"/>
              </a:ext>
            </a:extLst>
          </p:cNvPr>
          <p:cNvSpPr txBox="1">
            <a:spLocks/>
          </p:cNvSpPr>
          <p:nvPr/>
        </p:nvSpPr>
        <p:spPr>
          <a:xfrm>
            <a:off x="201287" y="4353532"/>
            <a:ext cx="4992235" cy="553998"/>
          </a:xfrm>
          <a:prstGeom prst="rect">
            <a:avLst/>
          </a:prstGeom>
        </p:spPr>
        <p:txBody>
          <a:bodyPr wrap="square" lIns="0" tIns="0" rIns="0" bIns="0" anchor="t">
            <a:spAutoFit/>
          </a:bodyPr>
          <a:lstStyle>
            <a:lvl1pPr marL="0" indent="0" algn="r" defTabSz="914400" rtl="0" eaLnBrk="1" latinLnBrk="0" hangingPunct="1">
              <a:lnSpc>
                <a:spcPct val="90000"/>
              </a:lnSpc>
              <a:spcBef>
                <a:spcPts val="1000"/>
              </a:spcBef>
              <a:buFont typeface="Wingdings" panose="05000000000000000000" pitchFamily="2" charset="2"/>
              <a:buNone/>
              <a:defRPr sz="4000" kern="1200" spc="4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tabLst>
                <a:tab pos="715963" algn="r"/>
                <a:tab pos="984250" algn="l"/>
              </a:tabLst>
            </a:pPr>
            <a:r>
              <a:rPr lang="en-US" dirty="0"/>
              <a:t>	</a:t>
            </a:r>
            <a:r>
              <a:rPr lang="en-US" dirty="0">
                <a:solidFill>
                  <a:srgbClr val="3A60B2"/>
                </a:solidFill>
              </a:rPr>
              <a:t>4</a:t>
            </a:r>
            <a:r>
              <a:rPr lang="en-US" dirty="0"/>
              <a:t>	</a:t>
            </a:r>
            <a:r>
              <a:rPr lang="en-US" sz="1600" dirty="0">
                <a:latin typeface="+mn-lt"/>
                <a:ea typeface="MS PGothic"/>
              </a:rPr>
              <a:t>System Architecture</a:t>
            </a:r>
            <a:endParaRPr lang="en-US" sz="1600" dirty="0">
              <a:latin typeface="+mn-lt"/>
              <a:ea typeface="MS PGothic" panose="020B0600070205080204" pitchFamily="34" charset="-128"/>
              <a:cs typeface="Arial"/>
            </a:endParaRPr>
          </a:p>
        </p:txBody>
      </p:sp>
      <p:sp>
        <p:nvSpPr>
          <p:cNvPr id="13" name="Textplatzhalter 3">
            <a:extLst>
              <a:ext uri="{FF2B5EF4-FFF2-40B4-BE49-F238E27FC236}">
                <a16:creationId xmlns:a16="http://schemas.microsoft.com/office/drawing/2014/main" id="{82BAD00F-CA77-C675-898B-C5A0217CD520}"/>
              </a:ext>
            </a:extLst>
          </p:cNvPr>
          <p:cNvSpPr txBox="1">
            <a:spLocks/>
          </p:cNvSpPr>
          <p:nvPr/>
        </p:nvSpPr>
        <p:spPr>
          <a:xfrm>
            <a:off x="201287" y="5073650"/>
            <a:ext cx="4992235" cy="553998"/>
          </a:xfrm>
          <a:prstGeom prst="rect">
            <a:avLst/>
          </a:prstGeom>
        </p:spPr>
        <p:txBody>
          <a:bodyPr wrap="square" lIns="0" tIns="0" rIns="0" bIns="0" anchor="t">
            <a:spAutoFit/>
          </a:bodyPr>
          <a:lstStyle>
            <a:lvl1pPr marL="0" indent="0" algn="r" defTabSz="914400" rtl="0" eaLnBrk="1" latinLnBrk="0" hangingPunct="1">
              <a:lnSpc>
                <a:spcPct val="90000"/>
              </a:lnSpc>
              <a:spcBef>
                <a:spcPts val="1000"/>
              </a:spcBef>
              <a:buFont typeface="Wingdings" panose="05000000000000000000" pitchFamily="2" charset="2"/>
              <a:buNone/>
              <a:defRPr sz="4000" kern="1200" spc="4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tabLst>
                <a:tab pos="715963" algn="r"/>
                <a:tab pos="984250" algn="l"/>
              </a:tabLst>
            </a:pPr>
            <a:r>
              <a:rPr lang="en-US" dirty="0"/>
              <a:t>	</a:t>
            </a:r>
            <a:r>
              <a:rPr lang="en-US" dirty="0">
                <a:solidFill>
                  <a:srgbClr val="3A60B2"/>
                </a:solidFill>
              </a:rPr>
              <a:t>5</a:t>
            </a:r>
            <a:r>
              <a:rPr lang="en-US"/>
              <a:t>	</a:t>
            </a:r>
            <a:r>
              <a:rPr lang="en-US" sz="1600">
                <a:latin typeface="Arial"/>
                <a:ea typeface="MS PGothic"/>
                <a:cs typeface="Arial"/>
              </a:rPr>
              <a:t>Workflow</a:t>
            </a:r>
            <a:endParaRPr lang="en-US" sz="1600" dirty="0">
              <a:latin typeface="+mn-lt"/>
              <a:ea typeface="MS PGothic" panose="020B0600070205080204" pitchFamily="34" charset="-128"/>
            </a:endParaRPr>
          </a:p>
        </p:txBody>
      </p:sp>
      <p:pic>
        <p:nvPicPr>
          <p:cNvPr id="25" name="Grafik 24" descr="Ein Bild, das Kinderkunst, Zeichnung, Cartoon, Kunst enthält.&#10;&#10;Automatisch generierte Beschreibung">
            <a:extLst>
              <a:ext uri="{FF2B5EF4-FFF2-40B4-BE49-F238E27FC236}">
                <a16:creationId xmlns:a16="http://schemas.microsoft.com/office/drawing/2014/main" id="{76BEA483-BCA0-DF9F-5FBF-421F0E67FA30}"/>
              </a:ext>
            </a:extLst>
          </p:cNvPr>
          <p:cNvPicPr>
            <a:picLocks noChangeAspect="1"/>
          </p:cNvPicPr>
          <p:nvPr/>
        </p:nvPicPr>
        <p:blipFill>
          <a:blip r:embed="rId3">
            <a:extLst>
              <a:ext uri="{28A0092B-C50C-407E-A947-70E740481C1C}">
                <a14:useLocalDpi xmlns:a14="http://schemas.microsoft.com/office/drawing/2010/main" val="0"/>
              </a:ext>
            </a:extLst>
          </a:blip>
          <a:srcRect b="4800"/>
          <a:stretch/>
        </p:blipFill>
        <p:spPr>
          <a:xfrm>
            <a:off x="8596602" y="4220414"/>
            <a:ext cx="3482659" cy="2208555"/>
          </a:xfrm>
          <a:prstGeom prst="rect">
            <a:avLst/>
          </a:prstGeom>
        </p:spPr>
      </p:pic>
      <p:sp>
        <p:nvSpPr>
          <p:cNvPr id="3" name="Textplatzhalter 3">
            <a:extLst>
              <a:ext uri="{FF2B5EF4-FFF2-40B4-BE49-F238E27FC236}">
                <a16:creationId xmlns:a16="http://schemas.microsoft.com/office/drawing/2014/main" id="{C40A09F2-EA7F-0D85-A528-A3E8EB32E0E6}"/>
              </a:ext>
            </a:extLst>
          </p:cNvPr>
          <p:cNvSpPr txBox="1">
            <a:spLocks/>
          </p:cNvSpPr>
          <p:nvPr/>
        </p:nvSpPr>
        <p:spPr>
          <a:xfrm>
            <a:off x="6681286" y="3633413"/>
            <a:ext cx="4992235" cy="553998"/>
          </a:xfrm>
          <a:prstGeom prst="rect">
            <a:avLst/>
          </a:prstGeom>
        </p:spPr>
        <p:txBody>
          <a:bodyPr wrap="square" lIns="0" tIns="0" rIns="0" bIns="0" anchor="t">
            <a:spAutoFit/>
          </a:bodyPr>
          <a:lstStyle>
            <a:lvl1pPr marL="0" indent="0" algn="r" defTabSz="914400" rtl="0" eaLnBrk="1" latinLnBrk="0" hangingPunct="1">
              <a:lnSpc>
                <a:spcPct val="90000"/>
              </a:lnSpc>
              <a:spcBef>
                <a:spcPts val="1000"/>
              </a:spcBef>
              <a:buFont typeface="Wingdings" panose="05000000000000000000" pitchFamily="2" charset="2"/>
              <a:buNone/>
              <a:defRPr sz="4000" kern="1200" spc="4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spc="4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tabLst>
                <a:tab pos="715963" algn="r"/>
                <a:tab pos="984250" algn="l"/>
              </a:tabLst>
            </a:pPr>
            <a:r>
              <a:rPr lang="en-US" dirty="0">
                <a:solidFill>
                  <a:srgbClr val="3A60B2"/>
                </a:solidFill>
              </a:rPr>
              <a:t>	8</a:t>
            </a:r>
            <a:r>
              <a:rPr lang="en-US" dirty="0"/>
              <a:t>	</a:t>
            </a:r>
            <a:r>
              <a:rPr lang="en-US" sz="1600" dirty="0">
                <a:latin typeface="+mn-lt"/>
                <a:ea typeface="MS PGothic"/>
              </a:rPr>
              <a:t> Remaining Tasks</a:t>
            </a:r>
            <a:endParaRPr lang="en-US" sz="1600" dirty="0">
              <a:latin typeface="+mn-lt"/>
              <a:ea typeface="MS PGothic" panose="020B0600070205080204" pitchFamily="34" charset="-128"/>
              <a:cs typeface="Arial"/>
            </a:endParaRPr>
          </a:p>
        </p:txBody>
      </p:sp>
    </p:spTree>
    <p:extLst>
      <p:ext uri="{BB962C8B-B14F-4D97-AF65-F5344CB8AC3E}">
        <p14:creationId xmlns:p14="http://schemas.microsoft.com/office/powerpoint/2010/main" val="875838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B5AEF-E847-FDC0-4589-2449D808BD51}"/>
            </a:ext>
          </a:extLst>
        </p:cNvPr>
        <p:cNvGrpSpPr/>
        <p:nvPr/>
      </p:nvGrpSpPr>
      <p:grpSpPr>
        <a:xfrm>
          <a:off x="0" y="0"/>
          <a:ext cx="0" cy="0"/>
          <a:chOff x="0" y="0"/>
          <a:chExt cx="0" cy="0"/>
        </a:xfrm>
      </p:grpSpPr>
      <p:sp>
        <p:nvSpPr>
          <p:cNvPr id="3" name="Rechteck 2">
            <a:extLst>
              <a:ext uri="{FF2B5EF4-FFF2-40B4-BE49-F238E27FC236}">
                <a16:creationId xmlns:a16="http://schemas.microsoft.com/office/drawing/2014/main" id="{76A00ED3-BA8A-83B5-1F9B-C3F4CAC48C87}"/>
              </a:ext>
            </a:extLst>
          </p:cNvPr>
          <p:cNvSpPr/>
          <p:nvPr/>
        </p:nvSpPr>
        <p:spPr>
          <a:xfrm>
            <a:off x="8303770" y="3974204"/>
            <a:ext cx="3717765" cy="1049569"/>
          </a:xfrm>
          <a:prstGeom prst="rect">
            <a:avLst/>
          </a:prstGeom>
          <a:solidFill>
            <a:schemeClr val="accent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C70D422-21A9-A326-3AF8-D1347A7BCDB0}"/>
              </a:ext>
            </a:extLst>
          </p:cNvPr>
          <p:cNvSpPr>
            <a:spLocks noGrp="1"/>
          </p:cNvSpPr>
          <p:nvPr>
            <p:ph type="title"/>
          </p:nvPr>
        </p:nvSpPr>
        <p:spPr/>
        <p:txBody>
          <a:bodyPr vert="horz" lIns="0" tIns="0" rIns="0" bIns="0" rtlCol="0" anchor="t" anchorCtr="0">
            <a:normAutofit/>
          </a:bodyPr>
          <a:lstStyle/>
          <a:p>
            <a:r>
              <a:rPr lang="de-DE">
                <a:latin typeface="Arial Black"/>
              </a:rPr>
              <a:t>Distribution </a:t>
            </a:r>
            <a:r>
              <a:rPr lang="de-DE" err="1">
                <a:latin typeface="Arial Black"/>
              </a:rPr>
              <a:t>of</a:t>
            </a:r>
            <a:r>
              <a:rPr lang="de-DE">
                <a:latin typeface="Arial Black"/>
              </a:rPr>
              <a:t> Work: </a:t>
            </a:r>
            <a:r>
              <a:rPr lang="de-DE" err="1">
                <a:latin typeface="Arial Black"/>
              </a:rPr>
              <a:t>Zhijingshui</a:t>
            </a:r>
            <a:r>
              <a:rPr lang="de-DE">
                <a:latin typeface="Arial Black"/>
              </a:rPr>
              <a:t> Yang</a:t>
            </a:r>
            <a:endParaRPr lang="de-DE"/>
          </a:p>
        </p:txBody>
      </p:sp>
      <p:sp>
        <p:nvSpPr>
          <p:cNvPr id="4" name="Datumsplatzhalter 3">
            <a:extLst>
              <a:ext uri="{FF2B5EF4-FFF2-40B4-BE49-F238E27FC236}">
                <a16:creationId xmlns:a16="http://schemas.microsoft.com/office/drawing/2014/main" id="{032D4CB7-17FC-981E-BF5F-162DF3BC9CCF}"/>
              </a:ext>
            </a:extLst>
          </p:cNvPr>
          <p:cNvSpPr>
            <a:spLocks noGrp="1"/>
          </p:cNvSpPr>
          <p:nvPr>
            <p:ph type="dt" sz="half" idx="14"/>
          </p:nvPr>
        </p:nvSpPr>
        <p:spPr/>
        <p:txBody>
          <a:bodyPr/>
          <a:lstStyle/>
          <a:p>
            <a:fld id="{B3FD5DD2-BC1A-4C9C-81FC-0D336EF99937}" type="datetime1">
              <a:rPr lang="de-DE" smtClean="0"/>
              <a:t>27.02.2025</a:t>
            </a:fld>
            <a:endParaRPr lang="de-DE"/>
          </a:p>
        </p:txBody>
      </p:sp>
      <p:sp>
        <p:nvSpPr>
          <p:cNvPr id="5" name="Fußzeilenplatzhalter 4">
            <a:extLst>
              <a:ext uri="{FF2B5EF4-FFF2-40B4-BE49-F238E27FC236}">
                <a16:creationId xmlns:a16="http://schemas.microsoft.com/office/drawing/2014/main" id="{9601D370-2297-D763-6359-FACEEA930E6A}"/>
              </a:ext>
            </a:extLst>
          </p:cNvPr>
          <p:cNvSpPr>
            <a:spLocks noGrp="1"/>
          </p:cNvSpPr>
          <p:nvPr>
            <p:ph type="ftr" sz="quarter" idx="15"/>
          </p:nvPr>
        </p:nvSpPr>
        <p:spPr/>
        <p:txBody>
          <a:bodyPr/>
          <a:lstStyle/>
          <a:p>
            <a:r>
              <a:rPr lang="de-DE"/>
              <a:t>DASP Review </a:t>
            </a:r>
            <a:r>
              <a:rPr lang="de-DE" err="1"/>
              <a:t>Overview</a:t>
            </a:r>
            <a:r>
              <a:rPr lang="de-DE"/>
              <a:t> </a:t>
            </a:r>
            <a:r>
              <a:rPr lang="de-DE" err="1"/>
              <a:t>GeneratioN</a:t>
            </a:r>
            <a:endParaRPr lang="de-DE"/>
          </a:p>
        </p:txBody>
      </p:sp>
      <p:sp>
        <p:nvSpPr>
          <p:cNvPr id="6" name="Foliennummernplatzhalter 5">
            <a:extLst>
              <a:ext uri="{FF2B5EF4-FFF2-40B4-BE49-F238E27FC236}">
                <a16:creationId xmlns:a16="http://schemas.microsoft.com/office/drawing/2014/main" id="{A4542EB6-EC3C-AC9D-6A6F-6E95CF00D60A}"/>
              </a:ext>
            </a:extLst>
          </p:cNvPr>
          <p:cNvSpPr>
            <a:spLocks noGrp="1"/>
          </p:cNvSpPr>
          <p:nvPr>
            <p:ph type="sldNum" sz="quarter" idx="16"/>
          </p:nvPr>
        </p:nvSpPr>
        <p:spPr/>
        <p:txBody>
          <a:bodyPr/>
          <a:lstStyle/>
          <a:p>
            <a:fld id="{DD2F4C09-65E4-4AD7-8D55-83CBD210ED85}" type="slidenum">
              <a:rPr lang="de-DE" smtClean="0"/>
              <a:pPr/>
              <a:t>20</a:t>
            </a:fld>
            <a:endParaRPr lang="de-DE"/>
          </a:p>
        </p:txBody>
      </p:sp>
      <p:grpSp>
        <p:nvGrpSpPr>
          <p:cNvPr id="10" name="Gruppieren 9">
            <a:extLst>
              <a:ext uri="{FF2B5EF4-FFF2-40B4-BE49-F238E27FC236}">
                <a16:creationId xmlns:a16="http://schemas.microsoft.com/office/drawing/2014/main" id="{4400847F-7FDF-EF7F-191E-5205B9D5EE2C}"/>
              </a:ext>
            </a:extLst>
          </p:cNvPr>
          <p:cNvGrpSpPr/>
          <p:nvPr/>
        </p:nvGrpSpPr>
        <p:grpSpPr>
          <a:xfrm>
            <a:off x="204450" y="2002566"/>
            <a:ext cx="3500496" cy="4392664"/>
            <a:chOff x="382956" y="1429577"/>
            <a:chExt cx="4023943" cy="5063298"/>
          </a:xfrm>
        </p:grpSpPr>
        <p:sp>
          <p:nvSpPr>
            <p:cNvPr id="11" name="Rechteck 10">
              <a:extLst>
                <a:ext uri="{FF2B5EF4-FFF2-40B4-BE49-F238E27FC236}">
                  <a16:creationId xmlns:a16="http://schemas.microsoft.com/office/drawing/2014/main" id="{72460F6B-9907-B9B3-2A25-631AD4FB353E}"/>
                </a:ext>
              </a:extLst>
            </p:cNvPr>
            <p:cNvSpPr/>
            <p:nvPr/>
          </p:nvSpPr>
          <p:spPr>
            <a:xfrm>
              <a:off x="382956" y="1429577"/>
              <a:ext cx="4022445" cy="5063298"/>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hteck 11">
              <a:extLst>
                <a:ext uri="{FF2B5EF4-FFF2-40B4-BE49-F238E27FC236}">
                  <a16:creationId xmlns:a16="http://schemas.microsoft.com/office/drawing/2014/main" id="{AE5EE114-5586-CAC3-7957-3B21DD0CB153}"/>
                </a:ext>
              </a:extLst>
            </p:cNvPr>
            <p:cNvSpPr/>
            <p:nvPr/>
          </p:nvSpPr>
          <p:spPr>
            <a:xfrm>
              <a:off x="382956" y="1429578"/>
              <a:ext cx="4023943" cy="300604"/>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Frontend</a:t>
              </a:r>
            </a:p>
          </p:txBody>
        </p:sp>
      </p:grpSp>
      <p:grpSp>
        <p:nvGrpSpPr>
          <p:cNvPr id="13" name="Gruppieren 12">
            <a:extLst>
              <a:ext uri="{FF2B5EF4-FFF2-40B4-BE49-F238E27FC236}">
                <a16:creationId xmlns:a16="http://schemas.microsoft.com/office/drawing/2014/main" id="{9BED3BCA-0C9D-363F-1305-2990F2462530}"/>
              </a:ext>
            </a:extLst>
          </p:cNvPr>
          <p:cNvGrpSpPr/>
          <p:nvPr/>
        </p:nvGrpSpPr>
        <p:grpSpPr>
          <a:xfrm>
            <a:off x="3703568" y="2002565"/>
            <a:ext cx="4599944" cy="4392665"/>
            <a:chOff x="4406899" y="1429576"/>
            <a:chExt cx="4953001" cy="5063299"/>
          </a:xfrm>
        </p:grpSpPr>
        <p:sp>
          <p:nvSpPr>
            <p:cNvPr id="14" name="Rechteck 13">
              <a:extLst>
                <a:ext uri="{FF2B5EF4-FFF2-40B4-BE49-F238E27FC236}">
                  <a16:creationId xmlns:a16="http://schemas.microsoft.com/office/drawing/2014/main" id="{4CDF3564-1983-82C4-2E06-32EF1000B392}"/>
                </a:ext>
              </a:extLst>
            </p:cNvPr>
            <p:cNvSpPr/>
            <p:nvPr/>
          </p:nvSpPr>
          <p:spPr>
            <a:xfrm>
              <a:off x="4406899" y="1429577"/>
              <a:ext cx="4953001" cy="5063298"/>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hteck 14">
              <a:extLst>
                <a:ext uri="{FF2B5EF4-FFF2-40B4-BE49-F238E27FC236}">
                  <a16:creationId xmlns:a16="http://schemas.microsoft.com/office/drawing/2014/main" id="{0DD2C716-C81D-3303-B666-5CAC5F630539}"/>
                </a:ext>
              </a:extLst>
            </p:cNvPr>
            <p:cNvSpPr/>
            <p:nvPr/>
          </p:nvSpPr>
          <p:spPr>
            <a:xfrm>
              <a:off x="4406899" y="1429576"/>
              <a:ext cx="4953001" cy="302043"/>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Backend</a:t>
              </a:r>
            </a:p>
          </p:txBody>
        </p:sp>
      </p:grpSp>
      <p:grpSp>
        <p:nvGrpSpPr>
          <p:cNvPr id="16" name="Gruppieren 15">
            <a:extLst>
              <a:ext uri="{FF2B5EF4-FFF2-40B4-BE49-F238E27FC236}">
                <a16:creationId xmlns:a16="http://schemas.microsoft.com/office/drawing/2014/main" id="{BE0B6D01-4746-47EB-50AB-F141AEEC398E}"/>
              </a:ext>
            </a:extLst>
          </p:cNvPr>
          <p:cNvGrpSpPr/>
          <p:nvPr/>
        </p:nvGrpSpPr>
        <p:grpSpPr>
          <a:xfrm>
            <a:off x="8297157" y="2002565"/>
            <a:ext cx="3717765" cy="4392665"/>
            <a:chOff x="9359900" y="1429576"/>
            <a:chExt cx="2519138" cy="5063299"/>
          </a:xfrm>
        </p:grpSpPr>
        <p:sp>
          <p:nvSpPr>
            <p:cNvPr id="17" name="Rechteck 16">
              <a:extLst>
                <a:ext uri="{FF2B5EF4-FFF2-40B4-BE49-F238E27FC236}">
                  <a16:creationId xmlns:a16="http://schemas.microsoft.com/office/drawing/2014/main" id="{0A4A7960-D5EB-EF0A-73EF-793B80170B64}"/>
                </a:ext>
              </a:extLst>
            </p:cNvPr>
            <p:cNvSpPr/>
            <p:nvPr/>
          </p:nvSpPr>
          <p:spPr>
            <a:xfrm>
              <a:off x="9359900" y="1429577"/>
              <a:ext cx="2519138" cy="5063298"/>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hteck 17">
              <a:extLst>
                <a:ext uri="{FF2B5EF4-FFF2-40B4-BE49-F238E27FC236}">
                  <a16:creationId xmlns:a16="http://schemas.microsoft.com/office/drawing/2014/main" id="{07CB35E1-669F-0B5B-C7B4-9EDCCE703D84}"/>
                </a:ext>
              </a:extLst>
            </p:cNvPr>
            <p:cNvSpPr/>
            <p:nvPr/>
          </p:nvSpPr>
          <p:spPr>
            <a:xfrm>
              <a:off x="9359900" y="1429576"/>
              <a:ext cx="2519138" cy="302400"/>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Model Training</a:t>
              </a:r>
            </a:p>
          </p:txBody>
        </p:sp>
      </p:grpSp>
      <p:sp>
        <p:nvSpPr>
          <p:cNvPr id="22" name="Flussdiagramm: Dokument 21">
            <a:extLst>
              <a:ext uri="{FF2B5EF4-FFF2-40B4-BE49-F238E27FC236}">
                <a16:creationId xmlns:a16="http://schemas.microsoft.com/office/drawing/2014/main" id="{8C304D91-869C-30CE-8CB5-7DAB36DA459E}"/>
              </a:ext>
            </a:extLst>
          </p:cNvPr>
          <p:cNvSpPr/>
          <p:nvPr/>
        </p:nvSpPr>
        <p:spPr>
          <a:xfrm>
            <a:off x="3905003" y="3415432"/>
            <a:ext cx="1080000" cy="405000"/>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Reviews</a:t>
            </a:r>
          </a:p>
        </p:txBody>
      </p:sp>
      <p:sp>
        <p:nvSpPr>
          <p:cNvPr id="23" name="Rechteck 22">
            <a:extLst>
              <a:ext uri="{FF2B5EF4-FFF2-40B4-BE49-F238E27FC236}">
                <a16:creationId xmlns:a16="http://schemas.microsoft.com/office/drawing/2014/main" id="{80D05401-82B9-42BE-EDE3-123D7AE4417E}"/>
              </a:ext>
            </a:extLst>
          </p:cNvPr>
          <p:cNvSpPr>
            <a:spLocks noChangeAspect="1"/>
          </p:cNvSpPr>
          <p:nvPr/>
        </p:nvSpPr>
        <p:spPr>
          <a:xfrm>
            <a:off x="5174848" y="3415432"/>
            <a:ext cx="1131678"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Formatting/</a:t>
            </a:r>
          </a:p>
          <a:p>
            <a:pPr algn="ctr"/>
            <a:r>
              <a:rPr lang="en-US" sz="1200">
                <a:solidFill>
                  <a:schemeClr val="tx1"/>
                </a:solidFill>
              </a:rPr>
              <a:t>Segmentation</a:t>
            </a:r>
          </a:p>
        </p:txBody>
      </p:sp>
      <p:grpSp>
        <p:nvGrpSpPr>
          <p:cNvPr id="24" name="Gruppieren 23">
            <a:extLst>
              <a:ext uri="{FF2B5EF4-FFF2-40B4-BE49-F238E27FC236}">
                <a16:creationId xmlns:a16="http://schemas.microsoft.com/office/drawing/2014/main" id="{3DF5C334-00FA-BEA2-B632-3034A6942E38}"/>
              </a:ext>
            </a:extLst>
          </p:cNvPr>
          <p:cNvGrpSpPr/>
          <p:nvPr/>
        </p:nvGrpSpPr>
        <p:grpSpPr>
          <a:xfrm>
            <a:off x="6265410" y="5313208"/>
            <a:ext cx="1546755" cy="557516"/>
            <a:chOff x="7729795" y="4416853"/>
            <a:chExt cx="1035772" cy="461315"/>
          </a:xfrm>
        </p:grpSpPr>
        <p:sp>
          <p:nvSpPr>
            <p:cNvPr id="25" name="Rechteck 24">
              <a:extLst>
                <a:ext uri="{FF2B5EF4-FFF2-40B4-BE49-F238E27FC236}">
                  <a16:creationId xmlns:a16="http://schemas.microsoft.com/office/drawing/2014/main" id="{A2603E78-9097-6618-AF58-30C39C43BB54}"/>
                </a:ext>
              </a:extLst>
            </p:cNvPr>
            <p:cNvSpPr>
              <a:spLocks noChangeAspect="1"/>
            </p:cNvSpPr>
            <p:nvPr/>
          </p:nvSpPr>
          <p:spPr>
            <a:xfrm>
              <a:off x="7729795" y="4416853"/>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26" name="Rechteck 25">
              <a:extLst>
                <a:ext uri="{FF2B5EF4-FFF2-40B4-BE49-F238E27FC236}">
                  <a16:creationId xmlns:a16="http://schemas.microsoft.com/office/drawing/2014/main" id="{C2075FB8-8349-F2A6-B963-BF7E9BDA7881}"/>
                </a:ext>
              </a:extLst>
            </p:cNvPr>
            <p:cNvSpPr>
              <a:spLocks noChangeAspect="1"/>
            </p:cNvSpPr>
            <p:nvPr/>
          </p:nvSpPr>
          <p:spPr>
            <a:xfrm>
              <a:off x="7786945" y="447546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27" name="Rechteck 26">
              <a:extLst>
                <a:ext uri="{FF2B5EF4-FFF2-40B4-BE49-F238E27FC236}">
                  <a16:creationId xmlns:a16="http://schemas.microsoft.com/office/drawing/2014/main" id="{17E34F53-95AB-EAF4-A1A1-D4E4A6BF9BDD}"/>
                </a:ext>
              </a:extLst>
            </p:cNvPr>
            <p:cNvSpPr>
              <a:spLocks noChangeAspect="1"/>
            </p:cNvSpPr>
            <p:nvPr/>
          </p:nvSpPr>
          <p:spPr>
            <a:xfrm>
              <a:off x="7844095" y="453261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Description Mapping</a:t>
              </a:r>
            </a:p>
          </p:txBody>
        </p:sp>
      </p:grpSp>
      <p:sp>
        <p:nvSpPr>
          <p:cNvPr id="28" name="Flussdiagramm: Dokument 27">
            <a:extLst>
              <a:ext uri="{FF2B5EF4-FFF2-40B4-BE49-F238E27FC236}">
                <a16:creationId xmlns:a16="http://schemas.microsoft.com/office/drawing/2014/main" id="{1F6543D6-DD1B-77DB-6E94-866237886869}"/>
              </a:ext>
            </a:extLst>
          </p:cNvPr>
          <p:cNvSpPr/>
          <p:nvPr/>
        </p:nvSpPr>
        <p:spPr>
          <a:xfrm>
            <a:off x="3905003" y="5827599"/>
            <a:ext cx="1080000" cy="428494"/>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Classified Sentences</a:t>
            </a:r>
          </a:p>
        </p:txBody>
      </p:sp>
      <p:sp>
        <p:nvSpPr>
          <p:cNvPr id="29" name="Ellipse 28">
            <a:extLst>
              <a:ext uri="{FF2B5EF4-FFF2-40B4-BE49-F238E27FC236}">
                <a16:creationId xmlns:a16="http://schemas.microsoft.com/office/drawing/2014/main" id="{48598B4D-53DF-40E1-C2E8-76EF4C356068}"/>
              </a:ext>
            </a:extLst>
          </p:cNvPr>
          <p:cNvSpPr>
            <a:spLocks noChangeAspect="1"/>
          </p:cNvSpPr>
          <p:nvPr/>
        </p:nvSpPr>
        <p:spPr>
          <a:xfrm>
            <a:off x="11434842" y="4355200"/>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hteck 32">
            <a:extLst>
              <a:ext uri="{FF2B5EF4-FFF2-40B4-BE49-F238E27FC236}">
                <a16:creationId xmlns:a16="http://schemas.microsoft.com/office/drawing/2014/main" id="{44DE23F6-1D20-8D0B-233D-00ABDECE1C24}"/>
              </a:ext>
            </a:extLst>
          </p:cNvPr>
          <p:cNvSpPr>
            <a:spLocks noChangeAspect="1"/>
          </p:cNvSpPr>
          <p:nvPr/>
        </p:nvSpPr>
        <p:spPr>
          <a:xfrm>
            <a:off x="9904005" y="4335182"/>
            <a:ext cx="1080000" cy="40809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Training</a:t>
            </a:r>
          </a:p>
        </p:txBody>
      </p:sp>
      <p:sp>
        <p:nvSpPr>
          <p:cNvPr id="34" name="Flussdiagramm: Dokument 33">
            <a:extLst>
              <a:ext uri="{FF2B5EF4-FFF2-40B4-BE49-F238E27FC236}">
                <a16:creationId xmlns:a16="http://schemas.microsoft.com/office/drawing/2014/main" id="{C40BFAED-C8B7-CF9D-AA82-2544FD64760C}"/>
              </a:ext>
            </a:extLst>
          </p:cNvPr>
          <p:cNvSpPr/>
          <p:nvPr/>
        </p:nvSpPr>
        <p:spPr>
          <a:xfrm>
            <a:off x="8580626" y="4316566"/>
            <a:ext cx="921472" cy="445323"/>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Artefacts</a:t>
            </a:r>
          </a:p>
        </p:txBody>
      </p:sp>
      <p:sp>
        <p:nvSpPr>
          <p:cNvPr id="35" name="Rechteck 34">
            <a:extLst>
              <a:ext uri="{FF2B5EF4-FFF2-40B4-BE49-F238E27FC236}">
                <a16:creationId xmlns:a16="http://schemas.microsoft.com/office/drawing/2014/main" id="{92EFDE11-B5FD-8955-176A-CA94BA8D3884}"/>
              </a:ext>
            </a:extLst>
          </p:cNvPr>
          <p:cNvSpPr>
            <a:spLocks noChangeAspect="1"/>
          </p:cNvSpPr>
          <p:nvPr/>
        </p:nvSpPr>
        <p:spPr>
          <a:xfrm>
            <a:off x="2471390" y="5839346"/>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Receive Output</a:t>
            </a:r>
          </a:p>
        </p:txBody>
      </p:sp>
      <p:grpSp>
        <p:nvGrpSpPr>
          <p:cNvPr id="36" name="Gruppieren 35">
            <a:extLst>
              <a:ext uri="{FF2B5EF4-FFF2-40B4-BE49-F238E27FC236}">
                <a16:creationId xmlns:a16="http://schemas.microsoft.com/office/drawing/2014/main" id="{BFE673D8-2BF6-1F26-2B92-CAA65171ED04}"/>
              </a:ext>
            </a:extLst>
          </p:cNvPr>
          <p:cNvGrpSpPr/>
          <p:nvPr/>
        </p:nvGrpSpPr>
        <p:grpSpPr>
          <a:xfrm>
            <a:off x="1301813" y="5857819"/>
            <a:ext cx="368055" cy="368055"/>
            <a:chOff x="1651264" y="5879890"/>
            <a:chExt cx="368055" cy="368055"/>
          </a:xfrm>
        </p:grpSpPr>
        <p:sp>
          <p:nvSpPr>
            <p:cNvPr id="37" name="Ellipse 36">
              <a:extLst>
                <a:ext uri="{FF2B5EF4-FFF2-40B4-BE49-F238E27FC236}">
                  <a16:creationId xmlns:a16="http://schemas.microsoft.com/office/drawing/2014/main" id="{EA20A270-28D4-16F6-9877-31B14AAE3DEA}"/>
                </a:ext>
              </a:extLst>
            </p:cNvPr>
            <p:cNvSpPr>
              <a:spLocks noChangeAspect="1"/>
            </p:cNvSpPr>
            <p:nvPr/>
          </p:nvSpPr>
          <p:spPr>
            <a:xfrm>
              <a:off x="1651264" y="5879890"/>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lipse 37">
              <a:extLst>
                <a:ext uri="{FF2B5EF4-FFF2-40B4-BE49-F238E27FC236}">
                  <a16:creationId xmlns:a16="http://schemas.microsoft.com/office/drawing/2014/main" id="{E010A6CA-CCEA-6237-028C-964D408B16A1}"/>
                </a:ext>
              </a:extLst>
            </p:cNvPr>
            <p:cNvSpPr>
              <a:spLocks noChangeAspect="1"/>
            </p:cNvSpPr>
            <p:nvPr/>
          </p:nvSpPr>
          <p:spPr>
            <a:xfrm>
              <a:off x="1691291" y="5919917"/>
              <a:ext cx="288000" cy="288000"/>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Gerade Verbindung mit Pfeil 38">
            <a:extLst>
              <a:ext uri="{FF2B5EF4-FFF2-40B4-BE49-F238E27FC236}">
                <a16:creationId xmlns:a16="http://schemas.microsoft.com/office/drawing/2014/main" id="{B44F9691-1251-D76D-B799-D2C33AB3F3DB}"/>
              </a:ext>
            </a:extLst>
          </p:cNvPr>
          <p:cNvCxnSpPr>
            <a:cxnSpLocks/>
            <a:stCxn id="22" idx="3"/>
            <a:endCxn id="23" idx="1"/>
          </p:cNvCxnSpPr>
          <p:nvPr/>
        </p:nvCxnSpPr>
        <p:spPr>
          <a:xfrm>
            <a:off x="4985003" y="3617932"/>
            <a:ext cx="189845"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0" name="Gerade Verbindung mit Pfeil 39">
            <a:extLst>
              <a:ext uri="{FF2B5EF4-FFF2-40B4-BE49-F238E27FC236}">
                <a16:creationId xmlns:a16="http://schemas.microsoft.com/office/drawing/2014/main" id="{4468F4C2-9EA8-DF67-01D7-1615D8B505F6}"/>
              </a:ext>
            </a:extLst>
          </p:cNvPr>
          <p:cNvCxnSpPr>
            <a:cxnSpLocks/>
            <a:stCxn id="23" idx="3"/>
            <a:endCxn id="53" idx="1"/>
          </p:cNvCxnSpPr>
          <p:nvPr/>
        </p:nvCxnSpPr>
        <p:spPr>
          <a:xfrm flipV="1">
            <a:off x="6306526" y="3617725"/>
            <a:ext cx="371156" cy="207"/>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Verbinder: gewinkelt 40">
            <a:extLst>
              <a:ext uri="{FF2B5EF4-FFF2-40B4-BE49-F238E27FC236}">
                <a16:creationId xmlns:a16="http://schemas.microsoft.com/office/drawing/2014/main" id="{4F204B4D-25A3-59EC-5841-E09CA89CDFA9}"/>
              </a:ext>
            </a:extLst>
          </p:cNvPr>
          <p:cNvCxnSpPr>
            <a:cxnSpLocks/>
            <a:stCxn id="34" idx="1"/>
            <a:endCxn id="57" idx="3"/>
          </p:cNvCxnSpPr>
          <p:nvPr/>
        </p:nvCxnSpPr>
        <p:spPr>
          <a:xfrm rot="10800000" flipV="1">
            <a:off x="7812166" y="4539228"/>
            <a:ext cx="768461" cy="463762"/>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42" name="Gerade Verbindung mit Pfeil 41">
            <a:extLst>
              <a:ext uri="{FF2B5EF4-FFF2-40B4-BE49-F238E27FC236}">
                <a16:creationId xmlns:a16="http://schemas.microsoft.com/office/drawing/2014/main" id="{AD331075-4248-9D04-36DD-C61EFD2BF35B}"/>
              </a:ext>
            </a:extLst>
          </p:cNvPr>
          <p:cNvCxnSpPr>
            <a:cxnSpLocks/>
          </p:cNvCxnSpPr>
          <p:nvPr/>
        </p:nvCxnSpPr>
        <p:spPr>
          <a:xfrm flipH="1">
            <a:off x="9502098" y="4529919"/>
            <a:ext cx="40190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Gerade Verbindung mit Pfeil 42">
            <a:extLst>
              <a:ext uri="{FF2B5EF4-FFF2-40B4-BE49-F238E27FC236}">
                <a16:creationId xmlns:a16="http://schemas.microsoft.com/office/drawing/2014/main" id="{73B8F071-DF63-32E8-136E-CE70F77C6F7D}"/>
              </a:ext>
            </a:extLst>
          </p:cNvPr>
          <p:cNvCxnSpPr>
            <a:cxnSpLocks/>
          </p:cNvCxnSpPr>
          <p:nvPr/>
        </p:nvCxnSpPr>
        <p:spPr>
          <a:xfrm flipH="1" flipV="1">
            <a:off x="10984005" y="4527056"/>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Verbinder: gewinkelt 43">
            <a:extLst>
              <a:ext uri="{FF2B5EF4-FFF2-40B4-BE49-F238E27FC236}">
                <a16:creationId xmlns:a16="http://schemas.microsoft.com/office/drawing/2014/main" id="{0DAA8FD7-6A70-A1CF-0C5B-E93CBBB0F929}"/>
              </a:ext>
            </a:extLst>
          </p:cNvPr>
          <p:cNvCxnSpPr>
            <a:cxnSpLocks/>
            <a:stCxn id="27" idx="2"/>
            <a:endCxn id="91" idx="3"/>
          </p:cNvCxnSpPr>
          <p:nvPr/>
        </p:nvCxnSpPr>
        <p:spPr>
          <a:xfrm rot="5400000">
            <a:off x="6571352" y="5486508"/>
            <a:ext cx="168564" cy="936996"/>
          </a:xfrm>
          <a:prstGeom prst="bentConnector2">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5" name="Gerade Verbindung mit Pfeil 44">
            <a:extLst>
              <a:ext uri="{FF2B5EF4-FFF2-40B4-BE49-F238E27FC236}">
                <a16:creationId xmlns:a16="http://schemas.microsoft.com/office/drawing/2014/main" id="{2CA9F6AE-C586-6F60-C36D-3A11354B1372}"/>
              </a:ext>
            </a:extLst>
          </p:cNvPr>
          <p:cNvCxnSpPr>
            <a:cxnSpLocks/>
            <a:stCxn id="35" idx="1"/>
          </p:cNvCxnSpPr>
          <p:nvPr/>
        </p:nvCxnSpPr>
        <p:spPr>
          <a:xfrm flipH="1">
            <a:off x="1669868" y="6041846"/>
            <a:ext cx="801522" cy="6122"/>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sp>
        <p:nvSpPr>
          <p:cNvPr id="46" name="Ellipse 45">
            <a:extLst>
              <a:ext uri="{FF2B5EF4-FFF2-40B4-BE49-F238E27FC236}">
                <a16:creationId xmlns:a16="http://schemas.microsoft.com/office/drawing/2014/main" id="{7E906A03-D95C-47FD-14F7-74513AA7582A}"/>
              </a:ext>
            </a:extLst>
          </p:cNvPr>
          <p:cNvSpPr>
            <a:spLocks noChangeAspect="1"/>
          </p:cNvSpPr>
          <p:nvPr/>
        </p:nvSpPr>
        <p:spPr>
          <a:xfrm>
            <a:off x="11413702" y="5234698"/>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hteck 46">
            <a:extLst>
              <a:ext uri="{FF2B5EF4-FFF2-40B4-BE49-F238E27FC236}">
                <a16:creationId xmlns:a16="http://schemas.microsoft.com/office/drawing/2014/main" id="{BA98A023-00CA-22C2-A63B-4BBF64344513}"/>
              </a:ext>
            </a:extLst>
          </p:cNvPr>
          <p:cNvSpPr>
            <a:spLocks noChangeAspect="1"/>
          </p:cNvSpPr>
          <p:nvPr/>
        </p:nvSpPr>
        <p:spPr>
          <a:xfrm>
            <a:off x="9882865" y="5212835"/>
            <a:ext cx="1080000" cy="41178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Training</a:t>
            </a:r>
          </a:p>
        </p:txBody>
      </p:sp>
      <p:sp>
        <p:nvSpPr>
          <p:cNvPr id="48" name="Flussdiagramm: Dokument 47">
            <a:extLst>
              <a:ext uri="{FF2B5EF4-FFF2-40B4-BE49-F238E27FC236}">
                <a16:creationId xmlns:a16="http://schemas.microsoft.com/office/drawing/2014/main" id="{7ED0CE3F-6EC1-AF9B-52EE-79951E20FF30}"/>
              </a:ext>
            </a:extLst>
          </p:cNvPr>
          <p:cNvSpPr/>
          <p:nvPr/>
        </p:nvSpPr>
        <p:spPr>
          <a:xfrm>
            <a:off x="8559486" y="5189958"/>
            <a:ext cx="921472" cy="457534"/>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Artefacts</a:t>
            </a:r>
          </a:p>
        </p:txBody>
      </p:sp>
      <p:cxnSp>
        <p:nvCxnSpPr>
          <p:cNvPr id="49" name="Gerade Verbindung mit Pfeil 48">
            <a:extLst>
              <a:ext uri="{FF2B5EF4-FFF2-40B4-BE49-F238E27FC236}">
                <a16:creationId xmlns:a16="http://schemas.microsoft.com/office/drawing/2014/main" id="{8096126F-73D9-C413-E768-BAF4E58792B5}"/>
              </a:ext>
            </a:extLst>
          </p:cNvPr>
          <p:cNvCxnSpPr>
            <a:cxnSpLocks/>
          </p:cNvCxnSpPr>
          <p:nvPr/>
        </p:nvCxnSpPr>
        <p:spPr>
          <a:xfrm flipH="1">
            <a:off x="9480958" y="5407667"/>
            <a:ext cx="401907"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50" name="Gerade Verbindung mit Pfeil 49">
            <a:extLst>
              <a:ext uri="{FF2B5EF4-FFF2-40B4-BE49-F238E27FC236}">
                <a16:creationId xmlns:a16="http://schemas.microsoft.com/office/drawing/2014/main" id="{FE857F13-97CA-B943-9B7B-3A36BF844073}"/>
              </a:ext>
            </a:extLst>
          </p:cNvPr>
          <p:cNvCxnSpPr>
            <a:cxnSpLocks/>
          </p:cNvCxnSpPr>
          <p:nvPr/>
        </p:nvCxnSpPr>
        <p:spPr>
          <a:xfrm flipH="1" flipV="1">
            <a:off x="10962865" y="5407477"/>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51" name="Verbinder: gewinkelt 50">
            <a:extLst>
              <a:ext uri="{FF2B5EF4-FFF2-40B4-BE49-F238E27FC236}">
                <a16:creationId xmlns:a16="http://schemas.microsoft.com/office/drawing/2014/main" id="{C5AB392D-CB12-51EA-4098-4DBCCFCE0D61}"/>
              </a:ext>
            </a:extLst>
          </p:cNvPr>
          <p:cNvCxnSpPr>
            <a:cxnSpLocks/>
            <a:stCxn id="48" idx="1"/>
            <a:endCxn id="57" idx="3"/>
          </p:cNvCxnSpPr>
          <p:nvPr/>
        </p:nvCxnSpPr>
        <p:spPr>
          <a:xfrm rot="10800000">
            <a:off x="7812166" y="5002991"/>
            <a:ext cx="747321" cy="415735"/>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52" name="Verbinder: gewinkelt 51">
            <a:extLst>
              <a:ext uri="{FF2B5EF4-FFF2-40B4-BE49-F238E27FC236}">
                <a16:creationId xmlns:a16="http://schemas.microsoft.com/office/drawing/2014/main" id="{CBAEFC63-CEAC-50E8-3658-359F932367D3}"/>
              </a:ext>
            </a:extLst>
          </p:cNvPr>
          <p:cNvCxnSpPr>
            <a:cxnSpLocks/>
            <a:stCxn id="64" idx="1"/>
            <a:endCxn id="61" idx="3"/>
          </p:cNvCxnSpPr>
          <p:nvPr/>
        </p:nvCxnSpPr>
        <p:spPr>
          <a:xfrm rot="10800000" flipV="1">
            <a:off x="7812166" y="2710514"/>
            <a:ext cx="768461" cy="3276"/>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53" name="Freihandform: Form 52">
            <a:extLst>
              <a:ext uri="{FF2B5EF4-FFF2-40B4-BE49-F238E27FC236}">
                <a16:creationId xmlns:a16="http://schemas.microsoft.com/office/drawing/2014/main" id="{C9621996-F9CE-8A18-0E84-F72D46D79453}"/>
              </a:ext>
            </a:extLst>
          </p:cNvPr>
          <p:cNvSpPr>
            <a:spLocks noChangeAspect="1"/>
          </p:cNvSpPr>
          <p:nvPr/>
        </p:nvSpPr>
        <p:spPr>
          <a:xfrm>
            <a:off x="6677682" y="3435874"/>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X</a:t>
            </a:r>
            <a:endParaRPr lang="en-US" sz="1600">
              <a:solidFill>
                <a:schemeClr val="tx1"/>
              </a:solidFill>
            </a:endParaRPr>
          </a:p>
        </p:txBody>
      </p:sp>
      <p:grpSp>
        <p:nvGrpSpPr>
          <p:cNvPr id="54" name="Gruppieren 53">
            <a:extLst>
              <a:ext uri="{FF2B5EF4-FFF2-40B4-BE49-F238E27FC236}">
                <a16:creationId xmlns:a16="http://schemas.microsoft.com/office/drawing/2014/main" id="{BFD1972A-C4E9-1B52-D4D5-686136779494}"/>
              </a:ext>
            </a:extLst>
          </p:cNvPr>
          <p:cNvGrpSpPr/>
          <p:nvPr/>
        </p:nvGrpSpPr>
        <p:grpSpPr>
          <a:xfrm>
            <a:off x="6265410" y="4654280"/>
            <a:ext cx="1546755" cy="557516"/>
            <a:chOff x="7729795" y="4416853"/>
            <a:chExt cx="1035772" cy="461315"/>
          </a:xfrm>
        </p:grpSpPr>
        <p:sp>
          <p:nvSpPr>
            <p:cNvPr id="55" name="Rechteck 54">
              <a:extLst>
                <a:ext uri="{FF2B5EF4-FFF2-40B4-BE49-F238E27FC236}">
                  <a16:creationId xmlns:a16="http://schemas.microsoft.com/office/drawing/2014/main" id="{DF998EA7-221E-0E8B-C189-D4DA9A7724BF}"/>
                </a:ext>
              </a:extLst>
            </p:cNvPr>
            <p:cNvSpPr>
              <a:spLocks noChangeAspect="1"/>
            </p:cNvSpPr>
            <p:nvPr/>
          </p:nvSpPr>
          <p:spPr>
            <a:xfrm>
              <a:off x="7729795" y="4416853"/>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56" name="Rechteck 55">
              <a:extLst>
                <a:ext uri="{FF2B5EF4-FFF2-40B4-BE49-F238E27FC236}">
                  <a16:creationId xmlns:a16="http://schemas.microsoft.com/office/drawing/2014/main" id="{833E34DA-C5E5-8CC5-CBF4-E9883F8C6531}"/>
                </a:ext>
              </a:extLst>
            </p:cNvPr>
            <p:cNvSpPr>
              <a:spLocks noChangeAspect="1"/>
            </p:cNvSpPr>
            <p:nvPr/>
          </p:nvSpPr>
          <p:spPr>
            <a:xfrm>
              <a:off x="7786945" y="447546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57" name="Rechteck 56">
              <a:extLst>
                <a:ext uri="{FF2B5EF4-FFF2-40B4-BE49-F238E27FC236}">
                  <a16:creationId xmlns:a16="http://schemas.microsoft.com/office/drawing/2014/main" id="{2B6F0B9A-2B66-DC34-4DF4-A37620468B61}"/>
                </a:ext>
              </a:extLst>
            </p:cNvPr>
            <p:cNvSpPr>
              <a:spLocks noChangeAspect="1"/>
            </p:cNvSpPr>
            <p:nvPr/>
          </p:nvSpPr>
          <p:spPr>
            <a:xfrm>
              <a:off x="7844095" y="453261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Attitude/ Theme Prediction</a:t>
              </a:r>
            </a:p>
          </p:txBody>
        </p:sp>
      </p:grpSp>
      <p:grpSp>
        <p:nvGrpSpPr>
          <p:cNvPr id="58" name="Gruppieren 57">
            <a:extLst>
              <a:ext uri="{FF2B5EF4-FFF2-40B4-BE49-F238E27FC236}">
                <a16:creationId xmlns:a16="http://schemas.microsoft.com/office/drawing/2014/main" id="{FDCCF070-4CD9-AF77-AC3E-228D939AD05D}"/>
              </a:ext>
            </a:extLst>
          </p:cNvPr>
          <p:cNvGrpSpPr/>
          <p:nvPr/>
        </p:nvGrpSpPr>
        <p:grpSpPr>
          <a:xfrm>
            <a:off x="6265410" y="2365080"/>
            <a:ext cx="1546755" cy="557516"/>
            <a:chOff x="7729795" y="4416853"/>
            <a:chExt cx="1035772" cy="461315"/>
          </a:xfrm>
        </p:grpSpPr>
        <p:sp>
          <p:nvSpPr>
            <p:cNvPr id="59" name="Rechteck 58">
              <a:extLst>
                <a:ext uri="{FF2B5EF4-FFF2-40B4-BE49-F238E27FC236}">
                  <a16:creationId xmlns:a16="http://schemas.microsoft.com/office/drawing/2014/main" id="{8C611486-D2A5-ECD3-40B2-2FB421CCB07B}"/>
                </a:ext>
              </a:extLst>
            </p:cNvPr>
            <p:cNvSpPr>
              <a:spLocks noChangeAspect="1"/>
            </p:cNvSpPr>
            <p:nvPr/>
          </p:nvSpPr>
          <p:spPr>
            <a:xfrm>
              <a:off x="7729795" y="4416853"/>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60" name="Rechteck 59">
              <a:extLst>
                <a:ext uri="{FF2B5EF4-FFF2-40B4-BE49-F238E27FC236}">
                  <a16:creationId xmlns:a16="http://schemas.microsoft.com/office/drawing/2014/main" id="{A90D1AF4-701D-C420-38F9-69D8CC14E145}"/>
                </a:ext>
              </a:extLst>
            </p:cNvPr>
            <p:cNvSpPr>
              <a:spLocks noChangeAspect="1"/>
            </p:cNvSpPr>
            <p:nvPr/>
          </p:nvSpPr>
          <p:spPr>
            <a:xfrm>
              <a:off x="7786945" y="447546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61" name="Rechteck 60">
              <a:extLst>
                <a:ext uri="{FF2B5EF4-FFF2-40B4-BE49-F238E27FC236}">
                  <a16:creationId xmlns:a16="http://schemas.microsoft.com/office/drawing/2014/main" id="{85727B45-7315-2017-B61B-21334CD71CAE}"/>
                </a:ext>
              </a:extLst>
            </p:cNvPr>
            <p:cNvSpPr>
              <a:spLocks noChangeAspect="1"/>
            </p:cNvSpPr>
            <p:nvPr/>
          </p:nvSpPr>
          <p:spPr>
            <a:xfrm>
              <a:off x="7844095" y="453261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Request Prediction</a:t>
              </a:r>
            </a:p>
          </p:txBody>
        </p:sp>
      </p:grpSp>
      <p:sp>
        <p:nvSpPr>
          <p:cNvPr id="62" name="Ellipse 61">
            <a:extLst>
              <a:ext uri="{FF2B5EF4-FFF2-40B4-BE49-F238E27FC236}">
                <a16:creationId xmlns:a16="http://schemas.microsoft.com/office/drawing/2014/main" id="{7EED077A-1B8A-098D-B5C4-02324715F606}"/>
              </a:ext>
            </a:extLst>
          </p:cNvPr>
          <p:cNvSpPr>
            <a:spLocks noChangeAspect="1"/>
          </p:cNvSpPr>
          <p:nvPr/>
        </p:nvSpPr>
        <p:spPr>
          <a:xfrm>
            <a:off x="11434842" y="2526486"/>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a:extLst>
              <a:ext uri="{FF2B5EF4-FFF2-40B4-BE49-F238E27FC236}">
                <a16:creationId xmlns:a16="http://schemas.microsoft.com/office/drawing/2014/main" id="{0F38960E-F90E-CCE0-3161-05F4C9FE9543}"/>
              </a:ext>
            </a:extLst>
          </p:cNvPr>
          <p:cNvSpPr>
            <a:spLocks noChangeAspect="1"/>
          </p:cNvSpPr>
          <p:nvPr/>
        </p:nvSpPr>
        <p:spPr>
          <a:xfrm>
            <a:off x="9904005" y="2506468"/>
            <a:ext cx="1080000" cy="40809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Training</a:t>
            </a:r>
          </a:p>
        </p:txBody>
      </p:sp>
      <p:sp>
        <p:nvSpPr>
          <p:cNvPr id="64" name="Flussdiagramm: Dokument 63">
            <a:extLst>
              <a:ext uri="{FF2B5EF4-FFF2-40B4-BE49-F238E27FC236}">
                <a16:creationId xmlns:a16="http://schemas.microsoft.com/office/drawing/2014/main" id="{0DE59B1E-C2AD-256D-2B9D-D15E676ED7A9}"/>
              </a:ext>
            </a:extLst>
          </p:cNvPr>
          <p:cNvSpPr/>
          <p:nvPr/>
        </p:nvSpPr>
        <p:spPr>
          <a:xfrm>
            <a:off x="8580626" y="2487852"/>
            <a:ext cx="921472" cy="445323"/>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Artefacts</a:t>
            </a:r>
          </a:p>
        </p:txBody>
      </p:sp>
      <p:cxnSp>
        <p:nvCxnSpPr>
          <p:cNvPr id="65" name="Gerade Verbindung mit Pfeil 64">
            <a:extLst>
              <a:ext uri="{FF2B5EF4-FFF2-40B4-BE49-F238E27FC236}">
                <a16:creationId xmlns:a16="http://schemas.microsoft.com/office/drawing/2014/main" id="{30BC4A72-D67E-2991-8155-B0BC39AAF6E4}"/>
              </a:ext>
            </a:extLst>
          </p:cNvPr>
          <p:cNvCxnSpPr>
            <a:cxnSpLocks/>
          </p:cNvCxnSpPr>
          <p:nvPr/>
        </p:nvCxnSpPr>
        <p:spPr>
          <a:xfrm flipH="1">
            <a:off x="9502098" y="2710513"/>
            <a:ext cx="40190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Gerade Verbindung mit Pfeil 65">
            <a:extLst>
              <a:ext uri="{FF2B5EF4-FFF2-40B4-BE49-F238E27FC236}">
                <a16:creationId xmlns:a16="http://schemas.microsoft.com/office/drawing/2014/main" id="{2C9A4F03-5490-476A-6AB4-F00FC6A4A76B}"/>
              </a:ext>
            </a:extLst>
          </p:cNvPr>
          <p:cNvCxnSpPr>
            <a:cxnSpLocks/>
          </p:cNvCxnSpPr>
          <p:nvPr/>
        </p:nvCxnSpPr>
        <p:spPr>
          <a:xfrm flipH="1" flipV="1">
            <a:off x="10984005" y="2710513"/>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grpSp>
        <p:nvGrpSpPr>
          <p:cNvPr id="67" name="Gruppieren 66">
            <a:extLst>
              <a:ext uri="{FF2B5EF4-FFF2-40B4-BE49-F238E27FC236}">
                <a16:creationId xmlns:a16="http://schemas.microsoft.com/office/drawing/2014/main" id="{8E083D46-E7B0-F43E-7B2A-962B4BD3D3E2}"/>
              </a:ext>
            </a:extLst>
          </p:cNvPr>
          <p:cNvGrpSpPr/>
          <p:nvPr/>
        </p:nvGrpSpPr>
        <p:grpSpPr>
          <a:xfrm>
            <a:off x="282797" y="2441338"/>
            <a:ext cx="3268593" cy="2963955"/>
            <a:chOff x="353400" y="2538983"/>
            <a:chExt cx="3268593" cy="2963955"/>
          </a:xfrm>
        </p:grpSpPr>
        <p:sp>
          <p:nvSpPr>
            <p:cNvPr id="68" name="Ellipse 67">
              <a:extLst>
                <a:ext uri="{FF2B5EF4-FFF2-40B4-BE49-F238E27FC236}">
                  <a16:creationId xmlns:a16="http://schemas.microsoft.com/office/drawing/2014/main" id="{3407E239-A1D7-0DA9-B860-EFA77382CCE4}"/>
                </a:ext>
              </a:extLst>
            </p:cNvPr>
            <p:cNvSpPr>
              <a:spLocks noChangeAspect="1"/>
            </p:cNvSpPr>
            <p:nvPr/>
          </p:nvSpPr>
          <p:spPr>
            <a:xfrm>
              <a:off x="353400" y="3531550"/>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ihandform: Form 68">
              <a:extLst>
                <a:ext uri="{FF2B5EF4-FFF2-40B4-BE49-F238E27FC236}">
                  <a16:creationId xmlns:a16="http://schemas.microsoft.com/office/drawing/2014/main" id="{339DA033-3FE7-9FDF-423F-6EEA14675F06}"/>
                </a:ext>
              </a:extLst>
            </p:cNvPr>
            <p:cNvSpPr>
              <a:spLocks noChangeAspect="1"/>
            </p:cNvSpPr>
            <p:nvPr/>
          </p:nvSpPr>
          <p:spPr>
            <a:xfrm>
              <a:off x="1109994" y="3533519"/>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X</a:t>
              </a:r>
              <a:endParaRPr lang="en-US" sz="1600">
                <a:solidFill>
                  <a:schemeClr val="tx1"/>
                </a:solidFill>
              </a:endParaRPr>
            </a:p>
          </p:txBody>
        </p:sp>
        <p:sp>
          <p:nvSpPr>
            <p:cNvPr id="70" name="Rechteck 69">
              <a:extLst>
                <a:ext uri="{FF2B5EF4-FFF2-40B4-BE49-F238E27FC236}">
                  <a16:creationId xmlns:a16="http://schemas.microsoft.com/office/drawing/2014/main" id="{E6093A63-7B78-566A-B27C-15A378A81FF8}"/>
                </a:ext>
              </a:extLst>
            </p:cNvPr>
            <p:cNvSpPr>
              <a:spLocks noChangeAspect="1"/>
            </p:cNvSpPr>
            <p:nvPr/>
          </p:nvSpPr>
          <p:spPr>
            <a:xfrm>
              <a:off x="1016443" y="2538983"/>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User Login</a:t>
              </a:r>
            </a:p>
          </p:txBody>
        </p:sp>
        <p:sp>
          <p:nvSpPr>
            <p:cNvPr id="71" name="Rechteck 70">
              <a:extLst>
                <a:ext uri="{FF2B5EF4-FFF2-40B4-BE49-F238E27FC236}">
                  <a16:creationId xmlns:a16="http://schemas.microsoft.com/office/drawing/2014/main" id="{08FB8125-740C-14AA-2A09-D43466E42F18}"/>
                </a:ext>
              </a:extLst>
            </p:cNvPr>
            <p:cNvSpPr>
              <a:spLocks noChangeAspect="1"/>
            </p:cNvSpPr>
            <p:nvPr/>
          </p:nvSpPr>
          <p:spPr>
            <a:xfrm>
              <a:off x="2541993" y="2538983"/>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Provide URL</a:t>
              </a:r>
            </a:p>
          </p:txBody>
        </p:sp>
        <p:sp>
          <p:nvSpPr>
            <p:cNvPr id="72" name="Rechteck 71">
              <a:extLst>
                <a:ext uri="{FF2B5EF4-FFF2-40B4-BE49-F238E27FC236}">
                  <a16:creationId xmlns:a16="http://schemas.microsoft.com/office/drawing/2014/main" id="{C1CD7858-EE98-81C4-FB56-2C2AB2BEB0E8}"/>
                </a:ext>
              </a:extLst>
            </p:cNvPr>
            <p:cNvSpPr>
              <a:spLocks noChangeAspect="1"/>
            </p:cNvSpPr>
            <p:nvPr/>
          </p:nvSpPr>
          <p:spPr>
            <a:xfrm>
              <a:off x="1016443" y="4393088"/>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Download Templates</a:t>
              </a:r>
            </a:p>
          </p:txBody>
        </p:sp>
        <p:sp>
          <p:nvSpPr>
            <p:cNvPr id="73" name="Rechteck 72">
              <a:extLst>
                <a:ext uri="{FF2B5EF4-FFF2-40B4-BE49-F238E27FC236}">
                  <a16:creationId xmlns:a16="http://schemas.microsoft.com/office/drawing/2014/main" id="{D8471C9D-3D9E-47F2-AEC5-A729DEFB9BB3}"/>
                </a:ext>
              </a:extLst>
            </p:cNvPr>
            <p:cNvSpPr>
              <a:spLocks noChangeAspect="1"/>
            </p:cNvSpPr>
            <p:nvPr/>
          </p:nvSpPr>
          <p:spPr>
            <a:xfrm>
              <a:off x="1016443" y="5097938"/>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Fill out Templates</a:t>
              </a:r>
            </a:p>
          </p:txBody>
        </p:sp>
        <p:sp>
          <p:nvSpPr>
            <p:cNvPr id="74" name="Rechteck 73">
              <a:extLst>
                <a:ext uri="{FF2B5EF4-FFF2-40B4-BE49-F238E27FC236}">
                  <a16:creationId xmlns:a16="http://schemas.microsoft.com/office/drawing/2014/main" id="{CB88550C-D066-2499-4AE7-D4C53794FAA6}"/>
                </a:ext>
              </a:extLst>
            </p:cNvPr>
            <p:cNvSpPr>
              <a:spLocks noChangeAspect="1"/>
            </p:cNvSpPr>
            <p:nvPr/>
          </p:nvSpPr>
          <p:spPr>
            <a:xfrm>
              <a:off x="2541993" y="5097938"/>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Upload Templates</a:t>
              </a:r>
            </a:p>
          </p:txBody>
        </p:sp>
        <p:cxnSp>
          <p:nvCxnSpPr>
            <p:cNvPr id="75" name="Gerade Verbindung mit Pfeil 74">
              <a:extLst>
                <a:ext uri="{FF2B5EF4-FFF2-40B4-BE49-F238E27FC236}">
                  <a16:creationId xmlns:a16="http://schemas.microsoft.com/office/drawing/2014/main" id="{DAC2499C-9583-85B3-F3A5-35E959AFDA71}"/>
                </a:ext>
              </a:extLst>
            </p:cNvPr>
            <p:cNvCxnSpPr>
              <a:cxnSpLocks/>
              <a:stCxn id="68" idx="6"/>
              <a:endCxn id="69" idx="1"/>
            </p:cNvCxnSpPr>
            <p:nvPr/>
          </p:nvCxnSpPr>
          <p:spPr>
            <a:xfrm flipV="1">
              <a:off x="721455" y="3715370"/>
              <a:ext cx="388539" cy="208"/>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6" name="Gerade Verbindung mit Pfeil 75">
              <a:extLst>
                <a:ext uri="{FF2B5EF4-FFF2-40B4-BE49-F238E27FC236}">
                  <a16:creationId xmlns:a16="http://schemas.microsoft.com/office/drawing/2014/main" id="{7ACA45D5-0AF9-33E0-C999-2063F9FA0486}"/>
                </a:ext>
              </a:extLst>
            </p:cNvPr>
            <p:cNvCxnSpPr>
              <a:cxnSpLocks/>
            </p:cNvCxnSpPr>
            <p:nvPr/>
          </p:nvCxnSpPr>
          <p:spPr>
            <a:xfrm flipH="1" flipV="1">
              <a:off x="1556385" y="2943231"/>
              <a:ext cx="117" cy="573784"/>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7" name="Gerade Verbindung mit Pfeil 76">
              <a:extLst>
                <a:ext uri="{FF2B5EF4-FFF2-40B4-BE49-F238E27FC236}">
                  <a16:creationId xmlns:a16="http://schemas.microsoft.com/office/drawing/2014/main" id="{127C1251-4C13-F31B-7056-A7DDD05F41D4}"/>
                </a:ext>
              </a:extLst>
            </p:cNvPr>
            <p:cNvCxnSpPr>
              <a:cxnSpLocks/>
            </p:cNvCxnSpPr>
            <p:nvPr/>
          </p:nvCxnSpPr>
          <p:spPr>
            <a:xfrm flipH="1">
              <a:off x="1553982" y="3881132"/>
              <a:ext cx="4923" cy="511956"/>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8" name="Gerade Verbindung mit Pfeil 77">
              <a:extLst>
                <a:ext uri="{FF2B5EF4-FFF2-40B4-BE49-F238E27FC236}">
                  <a16:creationId xmlns:a16="http://schemas.microsoft.com/office/drawing/2014/main" id="{1B39998A-724F-E78E-8DDB-A84797A953FF}"/>
                </a:ext>
              </a:extLst>
            </p:cNvPr>
            <p:cNvCxnSpPr>
              <a:cxnSpLocks/>
            </p:cNvCxnSpPr>
            <p:nvPr/>
          </p:nvCxnSpPr>
          <p:spPr>
            <a:xfrm>
              <a:off x="2096443" y="2741483"/>
              <a:ext cx="445550"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9" name="Gerade Verbindung mit Pfeil 78">
              <a:extLst>
                <a:ext uri="{FF2B5EF4-FFF2-40B4-BE49-F238E27FC236}">
                  <a16:creationId xmlns:a16="http://schemas.microsoft.com/office/drawing/2014/main" id="{DABC3051-6377-71A8-5FB1-A485D20A3EB7}"/>
                </a:ext>
              </a:extLst>
            </p:cNvPr>
            <p:cNvCxnSpPr>
              <a:cxnSpLocks/>
            </p:cNvCxnSpPr>
            <p:nvPr/>
          </p:nvCxnSpPr>
          <p:spPr>
            <a:xfrm>
              <a:off x="1556443" y="4798088"/>
              <a:ext cx="0" cy="29985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sp>
          <p:nvSpPr>
            <p:cNvPr id="80" name="Textfeld 79">
              <a:extLst>
                <a:ext uri="{FF2B5EF4-FFF2-40B4-BE49-F238E27FC236}">
                  <a16:creationId xmlns:a16="http://schemas.microsoft.com/office/drawing/2014/main" id="{70B43262-9E7D-5580-6424-92E0A4EC9A76}"/>
                </a:ext>
              </a:extLst>
            </p:cNvPr>
            <p:cNvSpPr txBox="1"/>
            <p:nvPr/>
          </p:nvSpPr>
          <p:spPr>
            <a:xfrm>
              <a:off x="1618236" y="3095169"/>
              <a:ext cx="1215047" cy="276999"/>
            </a:xfrm>
            <a:prstGeom prst="rect">
              <a:avLst/>
            </a:prstGeom>
            <a:noFill/>
          </p:spPr>
          <p:txBody>
            <a:bodyPr wrap="square" rtlCol="0">
              <a:spAutoFit/>
            </a:bodyPr>
            <a:lstStyle/>
            <a:p>
              <a:r>
                <a:rPr lang="de-DE" sz="1200"/>
                <a:t>Login + URL</a:t>
              </a:r>
            </a:p>
          </p:txBody>
        </p:sp>
        <p:sp>
          <p:nvSpPr>
            <p:cNvPr id="81" name="Textfeld 80">
              <a:extLst>
                <a:ext uri="{FF2B5EF4-FFF2-40B4-BE49-F238E27FC236}">
                  <a16:creationId xmlns:a16="http://schemas.microsoft.com/office/drawing/2014/main" id="{381E8B7B-260B-C9E5-2CD5-2DF2287B41B9}"/>
                </a:ext>
              </a:extLst>
            </p:cNvPr>
            <p:cNvSpPr txBox="1"/>
            <p:nvPr/>
          </p:nvSpPr>
          <p:spPr>
            <a:xfrm>
              <a:off x="768216" y="3367558"/>
              <a:ext cx="1215047" cy="276999"/>
            </a:xfrm>
            <a:prstGeom prst="rect">
              <a:avLst/>
            </a:prstGeom>
            <a:noFill/>
          </p:spPr>
          <p:txBody>
            <a:bodyPr wrap="square" rtlCol="0">
              <a:spAutoFit/>
            </a:bodyPr>
            <a:lstStyle/>
            <a:p>
              <a:r>
                <a:rPr lang="de-DE" sz="1200" err="1"/>
                <a:t>Provide</a:t>
              </a:r>
              <a:endParaRPr lang="de-DE" sz="1200"/>
            </a:p>
          </p:txBody>
        </p:sp>
        <p:sp>
          <p:nvSpPr>
            <p:cNvPr id="82" name="Textfeld 81">
              <a:extLst>
                <a:ext uri="{FF2B5EF4-FFF2-40B4-BE49-F238E27FC236}">
                  <a16:creationId xmlns:a16="http://schemas.microsoft.com/office/drawing/2014/main" id="{1EFB4B82-AC05-3E2D-08D8-9EFE62CDCBFD}"/>
                </a:ext>
              </a:extLst>
            </p:cNvPr>
            <p:cNvSpPr txBox="1"/>
            <p:nvPr/>
          </p:nvSpPr>
          <p:spPr>
            <a:xfrm>
              <a:off x="1618236" y="4084463"/>
              <a:ext cx="1215047" cy="276999"/>
            </a:xfrm>
            <a:prstGeom prst="rect">
              <a:avLst/>
            </a:prstGeom>
            <a:noFill/>
          </p:spPr>
          <p:txBody>
            <a:bodyPr wrap="square" rtlCol="0">
              <a:spAutoFit/>
            </a:bodyPr>
            <a:lstStyle/>
            <a:p>
              <a:r>
                <a:rPr lang="de-DE" sz="1200"/>
                <a:t>Files</a:t>
              </a:r>
            </a:p>
          </p:txBody>
        </p:sp>
        <p:sp>
          <p:nvSpPr>
            <p:cNvPr id="83" name="Freihandform: Form 82">
              <a:extLst>
                <a:ext uri="{FF2B5EF4-FFF2-40B4-BE49-F238E27FC236}">
                  <a16:creationId xmlns:a16="http://schemas.microsoft.com/office/drawing/2014/main" id="{A978F316-8D19-5F51-9C8B-F7CBABB72C38}"/>
                </a:ext>
              </a:extLst>
            </p:cNvPr>
            <p:cNvSpPr>
              <a:spLocks noChangeAspect="1"/>
            </p:cNvSpPr>
            <p:nvPr/>
          </p:nvSpPr>
          <p:spPr>
            <a:xfrm>
              <a:off x="2635544" y="3533519"/>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X</a:t>
              </a:r>
              <a:endParaRPr lang="en-US" sz="1600">
                <a:solidFill>
                  <a:schemeClr val="tx1"/>
                </a:solidFill>
              </a:endParaRPr>
            </a:p>
          </p:txBody>
        </p:sp>
        <p:cxnSp>
          <p:nvCxnSpPr>
            <p:cNvPr id="84" name="Gerade Verbindung mit Pfeil 83">
              <a:extLst>
                <a:ext uri="{FF2B5EF4-FFF2-40B4-BE49-F238E27FC236}">
                  <a16:creationId xmlns:a16="http://schemas.microsoft.com/office/drawing/2014/main" id="{41109140-C68F-0114-136B-00F6E5F1FABA}"/>
                </a:ext>
              </a:extLst>
            </p:cNvPr>
            <p:cNvCxnSpPr>
              <a:cxnSpLocks/>
            </p:cNvCxnSpPr>
            <p:nvPr/>
          </p:nvCxnSpPr>
          <p:spPr>
            <a:xfrm>
              <a:off x="2096443" y="5300438"/>
              <a:ext cx="445550"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85" name="Gerade Verbindung mit Pfeil 84">
              <a:extLst>
                <a:ext uri="{FF2B5EF4-FFF2-40B4-BE49-F238E27FC236}">
                  <a16:creationId xmlns:a16="http://schemas.microsoft.com/office/drawing/2014/main" id="{412CD9BA-096F-F7FA-CDE2-CFD8945EADFA}"/>
                </a:ext>
              </a:extLst>
            </p:cNvPr>
            <p:cNvCxnSpPr>
              <a:cxnSpLocks/>
            </p:cNvCxnSpPr>
            <p:nvPr/>
          </p:nvCxnSpPr>
          <p:spPr>
            <a:xfrm flipV="1">
              <a:off x="3068895" y="3881132"/>
              <a:ext cx="4923" cy="1216806"/>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86" name="Gerade Verbindung mit Pfeil 85">
              <a:extLst>
                <a:ext uri="{FF2B5EF4-FFF2-40B4-BE49-F238E27FC236}">
                  <a16:creationId xmlns:a16="http://schemas.microsoft.com/office/drawing/2014/main" id="{FF756541-356C-69B5-DEE0-F75ECCADC910}"/>
                </a:ext>
              </a:extLst>
            </p:cNvPr>
            <p:cNvCxnSpPr>
              <a:cxnSpLocks/>
            </p:cNvCxnSpPr>
            <p:nvPr/>
          </p:nvCxnSpPr>
          <p:spPr>
            <a:xfrm>
              <a:off x="3066492" y="2943983"/>
              <a:ext cx="117" cy="573032"/>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grpSp>
      <p:cxnSp>
        <p:nvCxnSpPr>
          <p:cNvPr id="87" name="Gerade Verbindung mit Pfeil 86">
            <a:extLst>
              <a:ext uri="{FF2B5EF4-FFF2-40B4-BE49-F238E27FC236}">
                <a16:creationId xmlns:a16="http://schemas.microsoft.com/office/drawing/2014/main" id="{AFD8167F-EF5A-94FB-F64F-897D5784980F}"/>
              </a:ext>
            </a:extLst>
          </p:cNvPr>
          <p:cNvCxnSpPr>
            <a:cxnSpLocks/>
            <a:stCxn id="83" idx="3"/>
            <a:endCxn id="22" idx="1"/>
          </p:cNvCxnSpPr>
          <p:nvPr/>
        </p:nvCxnSpPr>
        <p:spPr>
          <a:xfrm>
            <a:off x="3457839" y="3615374"/>
            <a:ext cx="447164" cy="2558"/>
          </a:xfrm>
          <a:prstGeom prst="straightConnector1">
            <a:avLst/>
          </a:prstGeom>
          <a:ln>
            <a:solidFill>
              <a:srgbClr val="3A60B2"/>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88" name="Gerade Verbindung mit Pfeil 87">
            <a:extLst>
              <a:ext uri="{FF2B5EF4-FFF2-40B4-BE49-F238E27FC236}">
                <a16:creationId xmlns:a16="http://schemas.microsoft.com/office/drawing/2014/main" id="{1012CCCA-EF10-6428-7156-40793385A0AB}"/>
              </a:ext>
            </a:extLst>
          </p:cNvPr>
          <p:cNvCxnSpPr>
            <a:cxnSpLocks/>
            <a:stCxn id="53" idx="0"/>
            <a:endCxn id="61" idx="2"/>
          </p:cNvCxnSpPr>
          <p:nvPr/>
        </p:nvCxnSpPr>
        <p:spPr>
          <a:xfrm flipH="1" flipV="1">
            <a:off x="7124132" y="2922596"/>
            <a:ext cx="116" cy="513278"/>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89" name="Gerade Verbindung mit Pfeil 88">
            <a:extLst>
              <a:ext uri="{FF2B5EF4-FFF2-40B4-BE49-F238E27FC236}">
                <a16:creationId xmlns:a16="http://schemas.microsoft.com/office/drawing/2014/main" id="{4AF613B4-D868-8C24-2D18-1CB950663C73}"/>
              </a:ext>
            </a:extLst>
          </p:cNvPr>
          <p:cNvCxnSpPr>
            <a:cxnSpLocks/>
            <a:stCxn id="53" idx="2"/>
            <a:endCxn id="57" idx="0"/>
          </p:cNvCxnSpPr>
          <p:nvPr/>
        </p:nvCxnSpPr>
        <p:spPr>
          <a:xfrm flipH="1">
            <a:off x="7124132" y="3799991"/>
            <a:ext cx="4922" cy="994193"/>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0" name="Gerade Verbindung mit Pfeil 89">
            <a:extLst>
              <a:ext uri="{FF2B5EF4-FFF2-40B4-BE49-F238E27FC236}">
                <a16:creationId xmlns:a16="http://schemas.microsoft.com/office/drawing/2014/main" id="{97D29EE7-047F-75F3-E880-C493700E9704}"/>
              </a:ext>
            </a:extLst>
          </p:cNvPr>
          <p:cNvCxnSpPr>
            <a:cxnSpLocks/>
            <a:stCxn id="57" idx="2"/>
            <a:endCxn id="27" idx="0"/>
          </p:cNvCxnSpPr>
          <p:nvPr/>
        </p:nvCxnSpPr>
        <p:spPr>
          <a:xfrm>
            <a:off x="7124132" y="5211796"/>
            <a:ext cx="0" cy="241316"/>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sp>
        <p:nvSpPr>
          <p:cNvPr id="91" name="Freihandform: Form 90">
            <a:extLst>
              <a:ext uri="{FF2B5EF4-FFF2-40B4-BE49-F238E27FC236}">
                <a16:creationId xmlns:a16="http://schemas.microsoft.com/office/drawing/2014/main" id="{A1D5A1E8-1F62-A132-F3D1-C1AEA495BBA3}"/>
              </a:ext>
            </a:extLst>
          </p:cNvPr>
          <p:cNvSpPr>
            <a:spLocks noChangeAspect="1"/>
          </p:cNvSpPr>
          <p:nvPr/>
        </p:nvSpPr>
        <p:spPr>
          <a:xfrm>
            <a:off x="5294238" y="5859788"/>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X</a:t>
            </a:r>
            <a:endParaRPr lang="en-US" sz="1600">
              <a:solidFill>
                <a:schemeClr val="tx1"/>
              </a:solidFill>
            </a:endParaRPr>
          </a:p>
        </p:txBody>
      </p:sp>
      <p:cxnSp>
        <p:nvCxnSpPr>
          <p:cNvPr id="92" name="Gerade Verbindung mit Pfeil 1054">
            <a:extLst>
              <a:ext uri="{FF2B5EF4-FFF2-40B4-BE49-F238E27FC236}">
                <a16:creationId xmlns:a16="http://schemas.microsoft.com/office/drawing/2014/main" id="{BC987A6A-7056-BD9E-4D3C-8FF929221AFC}"/>
              </a:ext>
            </a:extLst>
          </p:cNvPr>
          <p:cNvCxnSpPr>
            <a:cxnSpLocks/>
            <a:stCxn id="61" idx="3"/>
            <a:endCxn id="91" idx="2"/>
          </p:cNvCxnSpPr>
          <p:nvPr/>
        </p:nvCxnSpPr>
        <p:spPr>
          <a:xfrm flipH="1">
            <a:off x="5745610" y="2713790"/>
            <a:ext cx="2066555" cy="3510115"/>
          </a:xfrm>
          <a:prstGeom prst="bentConnector3">
            <a:avLst>
              <a:gd name="adj1" fmla="val -14844"/>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3" name="Gerade Verbindung mit Pfeil 92">
            <a:extLst>
              <a:ext uri="{FF2B5EF4-FFF2-40B4-BE49-F238E27FC236}">
                <a16:creationId xmlns:a16="http://schemas.microsoft.com/office/drawing/2014/main" id="{270D1BD2-AF81-3A19-8340-962F2A2658E4}"/>
              </a:ext>
            </a:extLst>
          </p:cNvPr>
          <p:cNvCxnSpPr>
            <a:cxnSpLocks/>
            <a:stCxn id="91" idx="1"/>
            <a:endCxn id="28" idx="3"/>
          </p:cNvCxnSpPr>
          <p:nvPr/>
        </p:nvCxnSpPr>
        <p:spPr>
          <a:xfrm flipH="1">
            <a:off x="4985003" y="6041639"/>
            <a:ext cx="309235" cy="207"/>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4" name="Gerade Verbindung mit Pfeil 93">
            <a:extLst>
              <a:ext uri="{FF2B5EF4-FFF2-40B4-BE49-F238E27FC236}">
                <a16:creationId xmlns:a16="http://schemas.microsoft.com/office/drawing/2014/main" id="{84086441-A878-897B-882F-FECD7FF3CA0D}"/>
              </a:ext>
            </a:extLst>
          </p:cNvPr>
          <p:cNvCxnSpPr>
            <a:cxnSpLocks/>
            <a:stCxn id="28" idx="1"/>
            <a:endCxn id="35" idx="3"/>
          </p:cNvCxnSpPr>
          <p:nvPr/>
        </p:nvCxnSpPr>
        <p:spPr>
          <a:xfrm flipH="1">
            <a:off x="3551390" y="6041846"/>
            <a:ext cx="353613" cy="0"/>
          </a:xfrm>
          <a:prstGeom prst="straightConnector1">
            <a:avLst/>
          </a:prstGeom>
          <a:ln>
            <a:solidFill>
              <a:srgbClr val="3A60B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8" name="Rechteck 7">
            <a:extLst>
              <a:ext uri="{FF2B5EF4-FFF2-40B4-BE49-F238E27FC236}">
                <a16:creationId xmlns:a16="http://schemas.microsoft.com/office/drawing/2014/main" id="{D48A1EE5-CC69-621C-3ADA-485F0D324D40}"/>
              </a:ext>
            </a:extLst>
          </p:cNvPr>
          <p:cNvSpPr/>
          <p:nvPr/>
        </p:nvSpPr>
        <p:spPr>
          <a:xfrm>
            <a:off x="6054301" y="4562820"/>
            <a:ext cx="2249212" cy="712522"/>
          </a:xfrm>
          <a:prstGeom prst="rect">
            <a:avLst/>
          </a:prstGeom>
          <a:solidFill>
            <a:schemeClr val="accent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7" name="Ellipse 6">
            <a:extLst>
              <a:ext uri="{FF2B5EF4-FFF2-40B4-BE49-F238E27FC236}">
                <a16:creationId xmlns:a16="http://schemas.microsoft.com/office/drawing/2014/main" id="{FABFB071-146A-80B8-1698-01D9A2BA4898}"/>
              </a:ext>
            </a:extLst>
          </p:cNvPr>
          <p:cNvSpPr>
            <a:spLocks noChangeAspect="1"/>
          </p:cNvSpPr>
          <p:nvPr/>
        </p:nvSpPr>
        <p:spPr>
          <a:xfrm>
            <a:off x="11413702" y="3115231"/>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685B9B66-CD4C-588F-DDCD-C95084A9F713}"/>
              </a:ext>
            </a:extLst>
          </p:cNvPr>
          <p:cNvSpPr>
            <a:spLocks noChangeAspect="1"/>
          </p:cNvSpPr>
          <p:nvPr/>
        </p:nvSpPr>
        <p:spPr>
          <a:xfrm>
            <a:off x="9882865" y="3095213"/>
            <a:ext cx="1080000" cy="40809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Training</a:t>
            </a:r>
          </a:p>
        </p:txBody>
      </p:sp>
      <p:sp>
        <p:nvSpPr>
          <p:cNvPr id="19" name="Flussdiagramm: Dokument 18">
            <a:extLst>
              <a:ext uri="{FF2B5EF4-FFF2-40B4-BE49-F238E27FC236}">
                <a16:creationId xmlns:a16="http://schemas.microsoft.com/office/drawing/2014/main" id="{39415667-6671-4DBB-F743-3B9E5A462204}"/>
              </a:ext>
            </a:extLst>
          </p:cNvPr>
          <p:cNvSpPr/>
          <p:nvPr/>
        </p:nvSpPr>
        <p:spPr>
          <a:xfrm>
            <a:off x="8559486" y="3076597"/>
            <a:ext cx="921472" cy="445323"/>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Artefacts</a:t>
            </a:r>
          </a:p>
        </p:txBody>
      </p:sp>
      <p:cxnSp>
        <p:nvCxnSpPr>
          <p:cNvPr id="20" name="Gerade Verbindung mit Pfeil 19">
            <a:extLst>
              <a:ext uri="{FF2B5EF4-FFF2-40B4-BE49-F238E27FC236}">
                <a16:creationId xmlns:a16="http://schemas.microsoft.com/office/drawing/2014/main" id="{8A048056-CA79-456B-2C4F-4AEEACD435FD}"/>
              </a:ext>
            </a:extLst>
          </p:cNvPr>
          <p:cNvCxnSpPr>
            <a:cxnSpLocks/>
          </p:cNvCxnSpPr>
          <p:nvPr/>
        </p:nvCxnSpPr>
        <p:spPr>
          <a:xfrm flipH="1">
            <a:off x="9480958" y="3299258"/>
            <a:ext cx="40190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21" name="Gerade Verbindung mit Pfeil 20">
            <a:extLst>
              <a:ext uri="{FF2B5EF4-FFF2-40B4-BE49-F238E27FC236}">
                <a16:creationId xmlns:a16="http://schemas.microsoft.com/office/drawing/2014/main" id="{141C5571-E3EC-7491-A22C-3D4D3CD22B99}"/>
              </a:ext>
            </a:extLst>
          </p:cNvPr>
          <p:cNvCxnSpPr>
            <a:cxnSpLocks/>
          </p:cNvCxnSpPr>
          <p:nvPr/>
        </p:nvCxnSpPr>
        <p:spPr>
          <a:xfrm flipH="1" flipV="1">
            <a:off x="10962865" y="3299258"/>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30" name="Verbinder: gewinkelt 29">
            <a:extLst>
              <a:ext uri="{FF2B5EF4-FFF2-40B4-BE49-F238E27FC236}">
                <a16:creationId xmlns:a16="http://schemas.microsoft.com/office/drawing/2014/main" id="{4CD35321-3734-A3A8-31D5-C4A2B6C14570}"/>
              </a:ext>
            </a:extLst>
          </p:cNvPr>
          <p:cNvCxnSpPr>
            <a:cxnSpLocks/>
            <a:stCxn id="19" idx="1"/>
          </p:cNvCxnSpPr>
          <p:nvPr/>
        </p:nvCxnSpPr>
        <p:spPr>
          <a:xfrm rot="10800000">
            <a:off x="7812166" y="2712863"/>
            <a:ext cx="747321" cy="586396"/>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31" name="Rechteck 30">
            <a:extLst>
              <a:ext uri="{FF2B5EF4-FFF2-40B4-BE49-F238E27FC236}">
                <a16:creationId xmlns:a16="http://schemas.microsoft.com/office/drawing/2014/main" id="{FAEF954C-9212-C41C-2845-66410A36386E}"/>
              </a:ext>
            </a:extLst>
          </p:cNvPr>
          <p:cNvSpPr/>
          <p:nvPr/>
        </p:nvSpPr>
        <p:spPr>
          <a:xfrm>
            <a:off x="3536948" y="2272420"/>
            <a:ext cx="346916" cy="4127704"/>
          </a:xfrm>
          <a:prstGeom prst="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19331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7EC06-4C24-AC49-AE36-65E576CD7C3E}"/>
            </a:ext>
          </a:extLst>
        </p:cNvPr>
        <p:cNvGrpSpPr/>
        <p:nvPr/>
      </p:nvGrpSpPr>
      <p:grpSpPr>
        <a:xfrm>
          <a:off x="0" y="0"/>
          <a:ext cx="0" cy="0"/>
          <a:chOff x="0" y="0"/>
          <a:chExt cx="0" cy="0"/>
        </a:xfrm>
      </p:grpSpPr>
      <p:sp>
        <p:nvSpPr>
          <p:cNvPr id="7" name="Rechteck 6">
            <a:extLst>
              <a:ext uri="{FF2B5EF4-FFF2-40B4-BE49-F238E27FC236}">
                <a16:creationId xmlns:a16="http://schemas.microsoft.com/office/drawing/2014/main" id="{337DF177-5A2E-DCEE-98CB-BC00A955DF04}"/>
              </a:ext>
            </a:extLst>
          </p:cNvPr>
          <p:cNvSpPr/>
          <p:nvPr/>
        </p:nvSpPr>
        <p:spPr>
          <a:xfrm>
            <a:off x="203148" y="2263357"/>
            <a:ext cx="3495496" cy="4131874"/>
          </a:xfrm>
          <a:prstGeom prst="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C719A947-A5AB-F832-B3FA-3AE3E1CD60D4}"/>
              </a:ext>
            </a:extLst>
          </p:cNvPr>
          <p:cNvSpPr/>
          <p:nvPr/>
        </p:nvSpPr>
        <p:spPr>
          <a:xfrm>
            <a:off x="8295854" y="4933645"/>
            <a:ext cx="3717765" cy="1468468"/>
          </a:xfrm>
          <a:prstGeom prst="rect">
            <a:avLst/>
          </a:prstGeom>
          <a:solidFill>
            <a:schemeClr val="accent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292CBE5C-093C-5954-C791-E0DA95CA08F7}"/>
              </a:ext>
            </a:extLst>
          </p:cNvPr>
          <p:cNvSpPr>
            <a:spLocks noGrp="1"/>
          </p:cNvSpPr>
          <p:nvPr>
            <p:ph type="title"/>
          </p:nvPr>
        </p:nvSpPr>
        <p:spPr/>
        <p:txBody>
          <a:bodyPr vert="horz" lIns="0" tIns="0" rIns="0" bIns="0" rtlCol="0" anchor="t" anchorCtr="0">
            <a:normAutofit/>
          </a:bodyPr>
          <a:lstStyle/>
          <a:p>
            <a:r>
              <a:rPr lang="de-DE">
                <a:latin typeface="Arial Black"/>
              </a:rPr>
              <a:t>Distribution </a:t>
            </a:r>
            <a:r>
              <a:rPr lang="de-DE" err="1">
                <a:latin typeface="Arial Black"/>
              </a:rPr>
              <a:t>of</a:t>
            </a:r>
            <a:r>
              <a:rPr lang="de-DE">
                <a:latin typeface="Arial Black"/>
              </a:rPr>
              <a:t> Work: Carmen Appelt</a:t>
            </a:r>
            <a:endParaRPr lang="de-DE"/>
          </a:p>
        </p:txBody>
      </p:sp>
      <p:sp>
        <p:nvSpPr>
          <p:cNvPr id="4" name="Datumsplatzhalter 3">
            <a:extLst>
              <a:ext uri="{FF2B5EF4-FFF2-40B4-BE49-F238E27FC236}">
                <a16:creationId xmlns:a16="http://schemas.microsoft.com/office/drawing/2014/main" id="{539D7CE1-307E-E845-662C-E11E60BA4C23}"/>
              </a:ext>
            </a:extLst>
          </p:cNvPr>
          <p:cNvSpPr>
            <a:spLocks noGrp="1"/>
          </p:cNvSpPr>
          <p:nvPr>
            <p:ph type="dt" sz="half" idx="14"/>
          </p:nvPr>
        </p:nvSpPr>
        <p:spPr/>
        <p:txBody>
          <a:bodyPr/>
          <a:lstStyle/>
          <a:p>
            <a:fld id="{B3FD5DD2-BC1A-4C9C-81FC-0D336EF99937}" type="datetime1">
              <a:rPr lang="de-DE" smtClean="0"/>
              <a:t>27.02.2025</a:t>
            </a:fld>
            <a:endParaRPr lang="de-DE"/>
          </a:p>
        </p:txBody>
      </p:sp>
      <p:sp>
        <p:nvSpPr>
          <p:cNvPr id="5" name="Fußzeilenplatzhalter 4">
            <a:extLst>
              <a:ext uri="{FF2B5EF4-FFF2-40B4-BE49-F238E27FC236}">
                <a16:creationId xmlns:a16="http://schemas.microsoft.com/office/drawing/2014/main" id="{DC52A29E-DD36-B1BD-02CD-B0351DBC8E53}"/>
              </a:ext>
            </a:extLst>
          </p:cNvPr>
          <p:cNvSpPr>
            <a:spLocks noGrp="1"/>
          </p:cNvSpPr>
          <p:nvPr>
            <p:ph type="ftr" sz="quarter" idx="15"/>
          </p:nvPr>
        </p:nvSpPr>
        <p:spPr/>
        <p:txBody>
          <a:bodyPr/>
          <a:lstStyle/>
          <a:p>
            <a:r>
              <a:rPr lang="de-DE"/>
              <a:t>DASP Review </a:t>
            </a:r>
            <a:r>
              <a:rPr lang="de-DE" err="1"/>
              <a:t>Overview</a:t>
            </a:r>
            <a:r>
              <a:rPr lang="de-DE"/>
              <a:t> </a:t>
            </a:r>
            <a:r>
              <a:rPr lang="de-DE" err="1"/>
              <a:t>GeneratioN</a:t>
            </a:r>
            <a:endParaRPr lang="de-DE"/>
          </a:p>
        </p:txBody>
      </p:sp>
      <p:sp>
        <p:nvSpPr>
          <p:cNvPr id="6" name="Foliennummernplatzhalter 5">
            <a:extLst>
              <a:ext uri="{FF2B5EF4-FFF2-40B4-BE49-F238E27FC236}">
                <a16:creationId xmlns:a16="http://schemas.microsoft.com/office/drawing/2014/main" id="{2E3C2C64-132D-3FEF-514F-3D7EA551438E}"/>
              </a:ext>
            </a:extLst>
          </p:cNvPr>
          <p:cNvSpPr>
            <a:spLocks noGrp="1"/>
          </p:cNvSpPr>
          <p:nvPr>
            <p:ph type="sldNum" sz="quarter" idx="16"/>
          </p:nvPr>
        </p:nvSpPr>
        <p:spPr/>
        <p:txBody>
          <a:bodyPr/>
          <a:lstStyle/>
          <a:p>
            <a:fld id="{DD2F4C09-65E4-4AD7-8D55-83CBD210ED85}" type="slidenum">
              <a:rPr lang="de-DE" smtClean="0"/>
              <a:pPr/>
              <a:t>21</a:t>
            </a:fld>
            <a:endParaRPr lang="de-DE"/>
          </a:p>
        </p:txBody>
      </p:sp>
      <p:grpSp>
        <p:nvGrpSpPr>
          <p:cNvPr id="10" name="Gruppieren 9">
            <a:extLst>
              <a:ext uri="{FF2B5EF4-FFF2-40B4-BE49-F238E27FC236}">
                <a16:creationId xmlns:a16="http://schemas.microsoft.com/office/drawing/2014/main" id="{7A7C72EB-CAD0-75A3-E005-80F8E674280D}"/>
              </a:ext>
            </a:extLst>
          </p:cNvPr>
          <p:cNvGrpSpPr/>
          <p:nvPr/>
        </p:nvGrpSpPr>
        <p:grpSpPr>
          <a:xfrm>
            <a:off x="204450" y="2002566"/>
            <a:ext cx="3500496" cy="4392664"/>
            <a:chOff x="382956" y="1429577"/>
            <a:chExt cx="4023943" cy="5063298"/>
          </a:xfrm>
        </p:grpSpPr>
        <p:sp>
          <p:nvSpPr>
            <p:cNvPr id="11" name="Rechteck 10">
              <a:extLst>
                <a:ext uri="{FF2B5EF4-FFF2-40B4-BE49-F238E27FC236}">
                  <a16:creationId xmlns:a16="http://schemas.microsoft.com/office/drawing/2014/main" id="{8AB0EF48-B630-47FD-E5CC-23E71F132F60}"/>
                </a:ext>
              </a:extLst>
            </p:cNvPr>
            <p:cNvSpPr/>
            <p:nvPr/>
          </p:nvSpPr>
          <p:spPr>
            <a:xfrm>
              <a:off x="382956" y="1429577"/>
              <a:ext cx="4022445" cy="5063298"/>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hteck 11">
              <a:extLst>
                <a:ext uri="{FF2B5EF4-FFF2-40B4-BE49-F238E27FC236}">
                  <a16:creationId xmlns:a16="http://schemas.microsoft.com/office/drawing/2014/main" id="{82E6D669-8535-3840-55CA-C1290ECCB033}"/>
                </a:ext>
              </a:extLst>
            </p:cNvPr>
            <p:cNvSpPr/>
            <p:nvPr/>
          </p:nvSpPr>
          <p:spPr>
            <a:xfrm>
              <a:off x="382956" y="1429578"/>
              <a:ext cx="4023943" cy="300604"/>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Frontend</a:t>
              </a:r>
            </a:p>
          </p:txBody>
        </p:sp>
      </p:grpSp>
      <p:grpSp>
        <p:nvGrpSpPr>
          <p:cNvPr id="13" name="Gruppieren 12">
            <a:extLst>
              <a:ext uri="{FF2B5EF4-FFF2-40B4-BE49-F238E27FC236}">
                <a16:creationId xmlns:a16="http://schemas.microsoft.com/office/drawing/2014/main" id="{C15097C9-613D-60F6-7CBE-ADA2DA7430B3}"/>
              </a:ext>
            </a:extLst>
          </p:cNvPr>
          <p:cNvGrpSpPr/>
          <p:nvPr/>
        </p:nvGrpSpPr>
        <p:grpSpPr>
          <a:xfrm>
            <a:off x="3703568" y="2002565"/>
            <a:ext cx="4599944" cy="4392665"/>
            <a:chOff x="4406899" y="1429576"/>
            <a:chExt cx="4953001" cy="5063299"/>
          </a:xfrm>
        </p:grpSpPr>
        <p:sp>
          <p:nvSpPr>
            <p:cNvPr id="14" name="Rechteck 13">
              <a:extLst>
                <a:ext uri="{FF2B5EF4-FFF2-40B4-BE49-F238E27FC236}">
                  <a16:creationId xmlns:a16="http://schemas.microsoft.com/office/drawing/2014/main" id="{DB8C7F23-0A86-F77B-413F-08DCC3857211}"/>
                </a:ext>
              </a:extLst>
            </p:cNvPr>
            <p:cNvSpPr/>
            <p:nvPr/>
          </p:nvSpPr>
          <p:spPr>
            <a:xfrm>
              <a:off x="4406899" y="1429577"/>
              <a:ext cx="4953001" cy="5063298"/>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hteck 14">
              <a:extLst>
                <a:ext uri="{FF2B5EF4-FFF2-40B4-BE49-F238E27FC236}">
                  <a16:creationId xmlns:a16="http://schemas.microsoft.com/office/drawing/2014/main" id="{F71CB94F-A4AC-2DD4-ADCD-B82531468B1C}"/>
                </a:ext>
              </a:extLst>
            </p:cNvPr>
            <p:cNvSpPr/>
            <p:nvPr/>
          </p:nvSpPr>
          <p:spPr>
            <a:xfrm>
              <a:off x="4406899" y="1429576"/>
              <a:ext cx="4953001" cy="302043"/>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Backend</a:t>
              </a:r>
            </a:p>
          </p:txBody>
        </p:sp>
      </p:grpSp>
      <p:grpSp>
        <p:nvGrpSpPr>
          <p:cNvPr id="16" name="Gruppieren 15">
            <a:extLst>
              <a:ext uri="{FF2B5EF4-FFF2-40B4-BE49-F238E27FC236}">
                <a16:creationId xmlns:a16="http://schemas.microsoft.com/office/drawing/2014/main" id="{61AB2916-AE24-3F13-EBFD-F180DB4059AF}"/>
              </a:ext>
            </a:extLst>
          </p:cNvPr>
          <p:cNvGrpSpPr/>
          <p:nvPr/>
        </p:nvGrpSpPr>
        <p:grpSpPr>
          <a:xfrm>
            <a:off x="8297157" y="2002565"/>
            <a:ext cx="3717765" cy="4392665"/>
            <a:chOff x="9359900" y="1429576"/>
            <a:chExt cx="2519138" cy="5063299"/>
          </a:xfrm>
        </p:grpSpPr>
        <p:sp>
          <p:nvSpPr>
            <p:cNvPr id="17" name="Rechteck 16">
              <a:extLst>
                <a:ext uri="{FF2B5EF4-FFF2-40B4-BE49-F238E27FC236}">
                  <a16:creationId xmlns:a16="http://schemas.microsoft.com/office/drawing/2014/main" id="{9E1E55BE-7BA3-A822-4563-C14B327C5638}"/>
                </a:ext>
              </a:extLst>
            </p:cNvPr>
            <p:cNvSpPr/>
            <p:nvPr/>
          </p:nvSpPr>
          <p:spPr>
            <a:xfrm>
              <a:off x="9359900" y="1429577"/>
              <a:ext cx="2519138" cy="5063298"/>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hteck 17">
              <a:extLst>
                <a:ext uri="{FF2B5EF4-FFF2-40B4-BE49-F238E27FC236}">
                  <a16:creationId xmlns:a16="http://schemas.microsoft.com/office/drawing/2014/main" id="{E17402F4-3118-3FD6-A634-88B844A2A8AA}"/>
                </a:ext>
              </a:extLst>
            </p:cNvPr>
            <p:cNvSpPr/>
            <p:nvPr/>
          </p:nvSpPr>
          <p:spPr>
            <a:xfrm>
              <a:off x="9359900" y="1429576"/>
              <a:ext cx="2519138" cy="302400"/>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Model Training</a:t>
              </a:r>
            </a:p>
          </p:txBody>
        </p:sp>
      </p:grpSp>
      <p:sp>
        <p:nvSpPr>
          <p:cNvPr id="22" name="Flussdiagramm: Dokument 21">
            <a:extLst>
              <a:ext uri="{FF2B5EF4-FFF2-40B4-BE49-F238E27FC236}">
                <a16:creationId xmlns:a16="http://schemas.microsoft.com/office/drawing/2014/main" id="{3CD7E256-9611-A7A7-F9D0-68F69D0D0AF8}"/>
              </a:ext>
            </a:extLst>
          </p:cNvPr>
          <p:cNvSpPr/>
          <p:nvPr/>
        </p:nvSpPr>
        <p:spPr>
          <a:xfrm>
            <a:off x="3905003" y="3415432"/>
            <a:ext cx="1080000" cy="405000"/>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Reviews</a:t>
            </a:r>
          </a:p>
        </p:txBody>
      </p:sp>
      <p:sp>
        <p:nvSpPr>
          <p:cNvPr id="23" name="Rechteck 22">
            <a:extLst>
              <a:ext uri="{FF2B5EF4-FFF2-40B4-BE49-F238E27FC236}">
                <a16:creationId xmlns:a16="http://schemas.microsoft.com/office/drawing/2014/main" id="{6E449C3A-3799-B9E9-82A7-C4565FC403B1}"/>
              </a:ext>
            </a:extLst>
          </p:cNvPr>
          <p:cNvSpPr>
            <a:spLocks noChangeAspect="1"/>
          </p:cNvSpPr>
          <p:nvPr/>
        </p:nvSpPr>
        <p:spPr>
          <a:xfrm>
            <a:off x="5174848" y="3415432"/>
            <a:ext cx="1131678"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Formatting/</a:t>
            </a:r>
          </a:p>
          <a:p>
            <a:pPr algn="ctr"/>
            <a:r>
              <a:rPr lang="en-US" sz="1200">
                <a:solidFill>
                  <a:schemeClr val="tx1"/>
                </a:solidFill>
              </a:rPr>
              <a:t>Segmentation</a:t>
            </a:r>
          </a:p>
        </p:txBody>
      </p:sp>
      <p:grpSp>
        <p:nvGrpSpPr>
          <p:cNvPr id="24" name="Gruppieren 23">
            <a:extLst>
              <a:ext uri="{FF2B5EF4-FFF2-40B4-BE49-F238E27FC236}">
                <a16:creationId xmlns:a16="http://schemas.microsoft.com/office/drawing/2014/main" id="{383A41B9-D134-3814-EF7A-0CB3CB393702}"/>
              </a:ext>
            </a:extLst>
          </p:cNvPr>
          <p:cNvGrpSpPr/>
          <p:nvPr/>
        </p:nvGrpSpPr>
        <p:grpSpPr>
          <a:xfrm>
            <a:off x="6265410" y="5313208"/>
            <a:ext cx="1546755" cy="557516"/>
            <a:chOff x="7729795" y="4416853"/>
            <a:chExt cx="1035772" cy="461315"/>
          </a:xfrm>
        </p:grpSpPr>
        <p:sp>
          <p:nvSpPr>
            <p:cNvPr id="25" name="Rechteck 24">
              <a:extLst>
                <a:ext uri="{FF2B5EF4-FFF2-40B4-BE49-F238E27FC236}">
                  <a16:creationId xmlns:a16="http://schemas.microsoft.com/office/drawing/2014/main" id="{B7CE399F-417C-E165-AA43-1A32B3C705E6}"/>
                </a:ext>
              </a:extLst>
            </p:cNvPr>
            <p:cNvSpPr>
              <a:spLocks noChangeAspect="1"/>
            </p:cNvSpPr>
            <p:nvPr/>
          </p:nvSpPr>
          <p:spPr>
            <a:xfrm>
              <a:off x="7729795" y="4416853"/>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26" name="Rechteck 25">
              <a:extLst>
                <a:ext uri="{FF2B5EF4-FFF2-40B4-BE49-F238E27FC236}">
                  <a16:creationId xmlns:a16="http://schemas.microsoft.com/office/drawing/2014/main" id="{E00AA30E-A5E3-F07A-1CA4-1C756499E639}"/>
                </a:ext>
              </a:extLst>
            </p:cNvPr>
            <p:cNvSpPr>
              <a:spLocks noChangeAspect="1"/>
            </p:cNvSpPr>
            <p:nvPr/>
          </p:nvSpPr>
          <p:spPr>
            <a:xfrm>
              <a:off x="7786945" y="447546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27" name="Rechteck 26">
              <a:extLst>
                <a:ext uri="{FF2B5EF4-FFF2-40B4-BE49-F238E27FC236}">
                  <a16:creationId xmlns:a16="http://schemas.microsoft.com/office/drawing/2014/main" id="{95210A95-C459-F9C4-A99C-69809D47999D}"/>
                </a:ext>
              </a:extLst>
            </p:cNvPr>
            <p:cNvSpPr>
              <a:spLocks noChangeAspect="1"/>
            </p:cNvSpPr>
            <p:nvPr/>
          </p:nvSpPr>
          <p:spPr>
            <a:xfrm>
              <a:off x="7844095" y="453261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Description Mapping</a:t>
              </a:r>
            </a:p>
          </p:txBody>
        </p:sp>
      </p:grpSp>
      <p:sp>
        <p:nvSpPr>
          <p:cNvPr id="28" name="Flussdiagramm: Dokument 27">
            <a:extLst>
              <a:ext uri="{FF2B5EF4-FFF2-40B4-BE49-F238E27FC236}">
                <a16:creationId xmlns:a16="http://schemas.microsoft.com/office/drawing/2014/main" id="{484D27C9-A8D9-FD70-2D34-07DDD0D10ECA}"/>
              </a:ext>
            </a:extLst>
          </p:cNvPr>
          <p:cNvSpPr/>
          <p:nvPr/>
        </p:nvSpPr>
        <p:spPr>
          <a:xfrm>
            <a:off x="3905003" y="5827599"/>
            <a:ext cx="1080000" cy="428494"/>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Classified Sentences</a:t>
            </a:r>
          </a:p>
        </p:txBody>
      </p:sp>
      <p:sp>
        <p:nvSpPr>
          <p:cNvPr id="29" name="Ellipse 28">
            <a:extLst>
              <a:ext uri="{FF2B5EF4-FFF2-40B4-BE49-F238E27FC236}">
                <a16:creationId xmlns:a16="http://schemas.microsoft.com/office/drawing/2014/main" id="{D09DA079-BB07-1613-6844-3FFBB0F03E6C}"/>
              </a:ext>
            </a:extLst>
          </p:cNvPr>
          <p:cNvSpPr>
            <a:spLocks noChangeAspect="1"/>
          </p:cNvSpPr>
          <p:nvPr/>
        </p:nvSpPr>
        <p:spPr>
          <a:xfrm>
            <a:off x="11434842" y="4355200"/>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hteck 32">
            <a:extLst>
              <a:ext uri="{FF2B5EF4-FFF2-40B4-BE49-F238E27FC236}">
                <a16:creationId xmlns:a16="http://schemas.microsoft.com/office/drawing/2014/main" id="{FFFA55CB-66DA-7E46-53B1-CED71184DDC7}"/>
              </a:ext>
            </a:extLst>
          </p:cNvPr>
          <p:cNvSpPr>
            <a:spLocks noChangeAspect="1"/>
          </p:cNvSpPr>
          <p:nvPr/>
        </p:nvSpPr>
        <p:spPr>
          <a:xfrm>
            <a:off x="9904005" y="4335182"/>
            <a:ext cx="1080000" cy="40809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Training</a:t>
            </a:r>
          </a:p>
        </p:txBody>
      </p:sp>
      <p:sp>
        <p:nvSpPr>
          <p:cNvPr id="34" name="Flussdiagramm: Dokument 33">
            <a:extLst>
              <a:ext uri="{FF2B5EF4-FFF2-40B4-BE49-F238E27FC236}">
                <a16:creationId xmlns:a16="http://schemas.microsoft.com/office/drawing/2014/main" id="{72CAE1A1-D428-2550-E865-722488DC667A}"/>
              </a:ext>
            </a:extLst>
          </p:cNvPr>
          <p:cNvSpPr/>
          <p:nvPr/>
        </p:nvSpPr>
        <p:spPr>
          <a:xfrm>
            <a:off x="8580626" y="4316566"/>
            <a:ext cx="921472" cy="445323"/>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Artefacts</a:t>
            </a:r>
          </a:p>
        </p:txBody>
      </p:sp>
      <p:sp>
        <p:nvSpPr>
          <p:cNvPr id="35" name="Rechteck 34">
            <a:extLst>
              <a:ext uri="{FF2B5EF4-FFF2-40B4-BE49-F238E27FC236}">
                <a16:creationId xmlns:a16="http://schemas.microsoft.com/office/drawing/2014/main" id="{4314E23F-69FD-C2BB-C6D4-3C12997EAE8B}"/>
              </a:ext>
            </a:extLst>
          </p:cNvPr>
          <p:cNvSpPr>
            <a:spLocks noChangeAspect="1"/>
          </p:cNvSpPr>
          <p:nvPr/>
        </p:nvSpPr>
        <p:spPr>
          <a:xfrm>
            <a:off x="2471390" y="5839346"/>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Receive Output</a:t>
            </a:r>
          </a:p>
        </p:txBody>
      </p:sp>
      <p:grpSp>
        <p:nvGrpSpPr>
          <p:cNvPr id="36" name="Gruppieren 35">
            <a:extLst>
              <a:ext uri="{FF2B5EF4-FFF2-40B4-BE49-F238E27FC236}">
                <a16:creationId xmlns:a16="http://schemas.microsoft.com/office/drawing/2014/main" id="{870695CD-AE16-3E54-4E6D-AB9EB2AD7576}"/>
              </a:ext>
            </a:extLst>
          </p:cNvPr>
          <p:cNvGrpSpPr/>
          <p:nvPr/>
        </p:nvGrpSpPr>
        <p:grpSpPr>
          <a:xfrm>
            <a:off x="1301813" y="5857819"/>
            <a:ext cx="368055" cy="368055"/>
            <a:chOff x="1651264" y="5879890"/>
            <a:chExt cx="368055" cy="368055"/>
          </a:xfrm>
        </p:grpSpPr>
        <p:sp>
          <p:nvSpPr>
            <p:cNvPr id="37" name="Ellipse 36">
              <a:extLst>
                <a:ext uri="{FF2B5EF4-FFF2-40B4-BE49-F238E27FC236}">
                  <a16:creationId xmlns:a16="http://schemas.microsoft.com/office/drawing/2014/main" id="{F863B0E6-99EF-DB18-47FD-31F1681F72A2}"/>
                </a:ext>
              </a:extLst>
            </p:cNvPr>
            <p:cNvSpPr>
              <a:spLocks noChangeAspect="1"/>
            </p:cNvSpPr>
            <p:nvPr/>
          </p:nvSpPr>
          <p:spPr>
            <a:xfrm>
              <a:off x="1651264" y="5879890"/>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lipse 37">
              <a:extLst>
                <a:ext uri="{FF2B5EF4-FFF2-40B4-BE49-F238E27FC236}">
                  <a16:creationId xmlns:a16="http://schemas.microsoft.com/office/drawing/2014/main" id="{943D0C9F-78CA-9B3F-ED03-5097D0279879}"/>
                </a:ext>
              </a:extLst>
            </p:cNvPr>
            <p:cNvSpPr>
              <a:spLocks noChangeAspect="1"/>
            </p:cNvSpPr>
            <p:nvPr/>
          </p:nvSpPr>
          <p:spPr>
            <a:xfrm>
              <a:off x="1691291" y="5919917"/>
              <a:ext cx="288000" cy="288000"/>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Gerade Verbindung mit Pfeil 38">
            <a:extLst>
              <a:ext uri="{FF2B5EF4-FFF2-40B4-BE49-F238E27FC236}">
                <a16:creationId xmlns:a16="http://schemas.microsoft.com/office/drawing/2014/main" id="{0ABDE173-7FFD-68B0-15C8-7F48565DDA52}"/>
              </a:ext>
            </a:extLst>
          </p:cNvPr>
          <p:cNvCxnSpPr>
            <a:cxnSpLocks/>
            <a:stCxn id="22" idx="3"/>
            <a:endCxn id="23" idx="1"/>
          </p:cNvCxnSpPr>
          <p:nvPr/>
        </p:nvCxnSpPr>
        <p:spPr>
          <a:xfrm>
            <a:off x="4985003" y="3617932"/>
            <a:ext cx="189845"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0" name="Gerade Verbindung mit Pfeil 39">
            <a:extLst>
              <a:ext uri="{FF2B5EF4-FFF2-40B4-BE49-F238E27FC236}">
                <a16:creationId xmlns:a16="http://schemas.microsoft.com/office/drawing/2014/main" id="{EE05566C-529E-868C-0FE3-FC56539830FA}"/>
              </a:ext>
            </a:extLst>
          </p:cNvPr>
          <p:cNvCxnSpPr>
            <a:cxnSpLocks/>
            <a:stCxn id="23" idx="3"/>
            <a:endCxn id="53" idx="1"/>
          </p:cNvCxnSpPr>
          <p:nvPr/>
        </p:nvCxnSpPr>
        <p:spPr>
          <a:xfrm flipV="1">
            <a:off x="6306526" y="3617725"/>
            <a:ext cx="371156" cy="207"/>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Verbinder: gewinkelt 40">
            <a:extLst>
              <a:ext uri="{FF2B5EF4-FFF2-40B4-BE49-F238E27FC236}">
                <a16:creationId xmlns:a16="http://schemas.microsoft.com/office/drawing/2014/main" id="{725F0406-FE91-C965-68E8-BF7E29D9D111}"/>
              </a:ext>
            </a:extLst>
          </p:cNvPr>
          <p:cNvCxnSpPr>
            <a:cxnSpLocks/>
            <a:stCxn id="34" idx="1"/>
            <a:endCxn id="57" idx="3"/>
          </p:cNvCxnSpPr>
          <p:nvPr/>
        </p:nvCxnSpPr>
        <p:spPr>
          <a:xfrm rot="10800000" flipV="1">
            <a:off x="7812166" y="4539228"/>
            <a:ext cx="768461" cy="463762"/>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42" name="Gerade Verbindung mit Pfeil 41">
            <a:extLst>
              <a:ext uri="{FF2B5EF4-FFF2-40B4-BE49-F238E27FC236}">
                <a16:creationId xmlns:a16="http://schemas.microsoft.com/office/drawing/2014/main" id="{9FCE0779-2931-FD28-62ED-93AFC7C1A280}"/>
              </a:ext>
            </a:extLst>
          </p:cNvPr>
          <p:cNvCxnSpPr>
            <a:cxnSpLocks/>
          </p:cNvCxnSpPr>
          <p:nvPr/>
        </p:nvCxnSpPr>
        <p:spPr>
          <a:xfrm flipH="1">
            <a:off x="9502098" y="4529919"/>
            <a:ext cx="40190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Gerade Verbindung mit Pfeil 42">
            <a:extLst>
              <a:ext uri="{FF2B5EF4-FFF2-40B4-BE49-F238E27FC236}">
                <a16:creationId xmlns:a16="http://schemas.microsoft.com/office/drawing/2014/main" id="{8D100C27-9809-68CF-AFCC-F0694BCD5CCA}"/>
              </a:ext>
            </a:extLst>
          </p:cNvPr>
          <p:cNvCxnSpPr>
            <a:cxnSpLocks/>
          </p:cNvCxnSpPr>
          <p:nvPr/>
        </p:nvCxnSpPr>
        <p:spPr>
          <a:xfrm flipH="1" flipV="1">
            <a:off x="10984005" y="4527056"/>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Verbinder: gewinkelt 43">
            <a:extLst>
              <a:ext uri="{FF2B5EF4-FFF2-40B4-BE49-F238E27FC236}">
                <a16:creationId xmlns:a16="http://schemas.microsoft.com/office/drawing/2014/main" id="{D62FFFF6-DD94-1BBF-D991-0DCBAC0AF981}"/>
              </a:ext>
            </a:extLst>
          </p:cNvPr>
          <p:cNvCxnSpPr>
            <a:cxnSpLocks/>
            <a:stCxn id="27" idx="2"/>
            <a:endCxn id="91" idx="3"/>
          </p:cNvCxnSpPr>
          <p:nvPr/>
        </p:nvCxnSpPr>
        <p:spPr>
          <a:xfrm rot="5400000">
            <a:off x="6571352" y="5486508"/>
            <a:ext cx="168564" cy="936996"/>
          </a:xfrm>
          <a:prstGeom prst="bentConnector2">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5" name="Gerade Verbindung mit Pfeil 44">
            <a:extLst>
              <a:ext uri="{FF2B5EF4-FFF2-40B4-BE49-F238E27FC236}">
                <a16:creationId xmlns:a16="http://schemas.microsoft.com/office/drawing/2014/main" id="{8E034053-09D2-77AC-D3E6-056D69F504AB}"/>
              </a:ext>
            </a:extLst>
          </p:cNvPr>
          <p:cNvCxnSpPr>
            <a:cxnSpLocks/>
            <a:stCxn id="35" idx="1"/>
          </p:cNvCxnSpPr>
          <p:nvPr/>
        </p:nvCxnSpPr>
        <p:spPr>
          <a:xfrm flipH="1">
            <a:off x="1669868" y="6041846"/>
            <a:ext cx="801522" cy="6122"/>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sp>
        <p:nvSpPr>
          <p:cNvPr id="46" name="Ellipse 45">
            <a:extLst>
              <a:ext uri="{FF2B5EF4-FFF2-40B4-BE49-F238E27FC236}">
                <a16:creationId xmlns:a16="http://schemas.microsoft.com/office/drawing/2014/main" id="{6496A5DA-4DC0-F367-87A3-437B7D9B5E1E}"/>
              </a:ext>
            </a:extLst>
          </p:cNvPr>
          <p:cNvSpPr>
            <a:spLocks noChangeAspect="1"/>
          </p:cNvSpPr>
          <p:nvPr/>
        </p:nvSpPr>
        <p:spPr>
          <a:xfrm>
            <a:off x="11413702" y="5234698"/>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hteck 46">
            <a:extLst>
              <a:ext uri="{FF2B5EF4-FFF2-40B4-BE49-F238E27FC236}">
                <a16:creationId xmlns:a16="http://schemas.microsoft.com/office/drawing/2014/main" id="{ABEC9223-26E3-788B-050E-CD76333088EE}"/>
              </a:ext>
            </a:extLst>
          </p:cNvPr>
          <p:cNvSpPr>
            <a:spLocks noChangeAspect="1"/>
          </p:cNvSpPr>
          <p:nvPr/>
        </p:nvSpPr>
        <p:spPr>
          <a:xfrm>
            <a:off x="9882865" y="5212835"/>
            <a:ext cx="1080000" cy="41178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Training</a:t>
            </a:r>
          </a:p>
        </p:txBody>
      </p:sp>
      <p:sp>
        <p:nvSpPr>
          <p:cNvPr id="48" name="Flussdiagramm: Dokument 47">
            <a:extLst>
              <a:ext uri="{FF2B5EF4-FFF2-40B4-BE49-F238E27FC236}">
                <a16:creationId xmlns:a16="http://schemas.microsoft.com/office/drawing/2014/main" id="{0A64FAE2-C0E6-0A6E-493B-95D221E59BF9}"/>
              </a:ext>
            </a:extLst>
          </p:cNvPr>
          <p:cNvSpPr/>
          <p:nvPr/>
        </p:nvSpPr>
        <p:spPr>
          <a:xfrm>
            <a:off x="8559486" y="5189958"/>
            <a:ext cx="921472" cy="457534"/>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Artefacts</a:t>
            </a:r>
          </a:p>
        </p:txBody>
      </p:sp>
      <p:cxnSp>
        <p:nvCxnSpPr>
          <p:cNvPr id="49" name="Gerade Verbindung mit Pfeil 48">
            <a:extLst>
              <a:ext uri="{FF2B5EF4-FFF2-40B4-BE49-F238E27FC236}">
                <a16:creationId xmlns:a16="http://schemas.microsoft.com/office/drawing/2014/main" id="{A4A76850-ED00-93C3-81A8-65B28561F400}"/>
              </a:ext>
            </a:extLst>
          </p:cNvPr>
          <p:cNvCxnSpPr>
            <a:cxnSpLocks/>
          </p:cNvCxnSpPr>
          <p:nvPr/>
        </p:nvCxnSpPr>
        <p:spPr>
          <a:xfrm flipH="1">
            <a:off x="9480958" y="5407667"/>
            <a:ext cx="401907"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50" name="Gerade Verbindung mit Pfeil 49">
            <a:extLst>
              <a:ext uri="{FF2B5EF4-FFF2-40B4-BE49-F238E27FC236}">
                <a16:creationId xmlns:a16="http://schemas.microsoft.com/office/drawing/2014/main" id="{CD906CE5-FB48-5F00-8098-C894984DDE49}"/>
              </a:ext>
            </a:extLst>
          </p:cNvPr>
          <p:cNvCxnSpPr>
            <a:cxnSpLocks/>
          </p:cNvCxnSpPr>
          <p:nvPr/>
        </p:nvCxnSpPr>
        <p:spPr>
          <a:xfrm flipH="1" flipV="1">
            <a:off x="10962865" y="5407477"/>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51" name="Verbinder: gewinkelt 50">
            <a:extLst>
              <a:ext uri="{FF2B5EF4-FFF2-40B4-BE49-F238E27FC236}">
                <a16:creationId xmlns:a16="http://schemas.microsoft.com/office/drawing/2014/main" id="{DB3109B1-B2A6-4A14-E556-76FE9AE107DA}"/>
              </a:ext>
            </a:extLst>
          </p:cNvPr>
          <p:cNvCxnSpPr>
            <a:cxnSpLocks/>
            <a:stCxn id="48" idx="1"/>
            <a:endCxn id="57" idx="3"/>
          </p:cNvCxnSpPr>
          <p:nvPr/>
        </p:nvCxnSpPr>
        <p:spPr>
          <a:xfrm rot="10800000">
            <a:off x="7812166" y="5002991"/>
            <a:ext cx="747321" cy="415735"/>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52" name="Verbinder: gewinkelt 51">
            <a:extLst>
              <a:ext uri="{FF2B5EF4-FFF2-40B4-BE49-F238E27FC236}">
                <a16:creationId xmlns:a16="http://schemas.microsoft.com/office/drawing/2014/main" id="{6063DFAA-843B-CA78-733C-8EB3891C63B1}"/>
              </a:ext>
            </a:extLst>
          </p:cNvPr>
          <p:cNvCxnSpPr>
            <a:cxnSpLocks/>
            <a:stCxn id="64" idx="1"/>
            <a:endCxn id="61" idx="3"/>
          </p:cNvCxnSpPr>
          <p:nvPr/>
        </p:nvCxnSpPr>
        <p:spPr>
          <a:xfrm rot="10800000" flipV="1">
            <a:off x="7812166" y="2710514"/>
            <a:ext cx="768461" cy="3276"/>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53" name="Freihandform: Form 52">
            <a:extLst>
              <a:ext uri="{FF2B5EF4-FFF2-40B4-BE49-F238E27FC236}">
                <a16:creationId xmlns:a16="http://schemas.microsoft.com/office/drawing/2014/main" id="{82652D64-BB3E-A401-06B1-8A0D2C99D55C}"/>
              </a:ext>
            </a:extLst>
          </p:cNvPr>
          <p:cNvSpPr>
            <a:spLocks noChangeAspect="1"/>
          </p:cNvSpPr>
          <p:nvPr/>
        </p:nvSpPr>
        <p:spPr>
          <a:xfrm>
            <a:off x="6677682" y="3435874"/>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X</a:t>
            </a:r>
            <a:endParaRPr lang="en-US" sz="1600">
              <a:solidFill>
                <a:schemeClr val="tx1"/>
              </a:solidFill>
            </a:endParaRPr>
          </a:p>
        </p:txBody>
      </p:sp>
      <p:grpSp>
        <p:nvGrpSpPr>
          <p:cNvPr id="54" name="Gruppieren 53">
            <a:extLst>
              <a:ext uri="{FF2B5EF4-FFF2-40B4-BE49-F238E27FC236}">
                <a16:creationId xmlns:a16="http://schemas.microsoft.com/office/drawing/2014/main" id="{6F987DEE-B921-30FE-DA3D-EC82E1411B42}"/>
              </a:ext>
            </a:extLst>
          </p:cNvPr>
          <p:cNvGrpSpPr/>
          <p:nvPr/>
        </p:nvGrpSpPr>
        <p:grpSpPr>
          <a:xfrm>
            <a:off x="6265410" y="4654280"/>
            <a:ext cx="1546755" cy="557516"/>
            <a:chOff x="7729795" y="4416853"/>
            <a:chExt cx="1035772" cy="461315"/>
          </a:xfrm>
        </p:grpSpPr>
        <p:sp>
          <p:nvSpPr>
            <p:cNvPr id="55" name="Rechteck 54">
              <a:extLst>
                <a:ext uri="{FF2B5EF4-FFF2-40B4-BE49-F238E27FC236}">
                  <a16:creationId xmlns:a16="http://schemas.microsoft.com/office/drawing/2014/main" id="{883BC786-0970-502C-F133-770DB4CABA5B}"/>
                </a:ext>
              </a:extLst>
            </p:cNvPr>
            <p:cNvSpPr>
              <a:spLocks noChangeAspect="1"/>
            </p:cNvSpPr>
            <p:nvPr/>
          </p:nvSpPr>
          <p:spPr>
            <a:xfrm>
              <a:off x="7729795" y="4416853"/>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56" name="Rechteck 55">
              <a:extLst>
                <a:ext uri="{FF2B5EF4-FFF2-40B4-BE49-F238E27FC236}">
                  <a16:creationId xmlns:a16="http://schemas.microsoft.com/office/drawing/2014/main" id="{D707B52D-F8A8-066E-DD6D-0A38EE958CE4}"/>
                </a:ext>
              </a:extLst>
            </p:cNvPr>
            <p:cNvSpPr>
              <a:spLocks noChangeAspect="1"/>
            </p:cNvSpPr>
            <p:nvPr/>
          </p:nvSpPr>
          <p:spPr>
            <a:xfrm>
              <a:off x="7786945" y="447546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57" name="Rechteck 56">
              <a:extLst>
                <a:ext uri="{FF2B5EF4-FFF2-40B4-BE49-F238E27FC236}">
                  <a16:creationId xmlns:a16="http://schemas.microsoft.com/office/drawing/2014/main" id="{EC4F2E38-AFA4-E90D-FE88-D5BC37DAD7DA}"/>
                </a:ext>
              </a:extLst>
            </p:cNvPr>
            <p:cNvSpPr>
              <a:spLocks noChangeAspect="1"/>
            </p:cNvSpPr>
            <p:nvPr/>
          </p:nvSpPr>
          <p:spPr>
            <a:xfrm>
              <a:off x="7844095" y="453261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Attitude/ Theme Prediction</a:t>
              </a:r>
            </a:p>
          </p:txBody>
        </p:sp>
      </p:grpSp>
      <p:grpSp>
        <p:nvGrpSpPr>
          <p:cNvPr id="58" name="Gruppieren 57">
            <a:extLst>
              <a:ext uri="{FF2B5EF4-FFF2-40B4-BE49-F238E27FC236}">
                <a16:creationId xmlns:a16="http://schemas.microsoft.com/office/drawing/2014/main" id="{AF1B3B4C-AF3E-8158-32CD-3F924C8276E6}"/>
              </a:ext>
            </a:extLst>
          </p:cNvPr>
          <p:cNvGrpSpPr/>
          <p:nvPr/>
        </p:nvGrpSpPr>
        <p:grpSpPr>
          <a:xfrm>
            <a:off x="6265410" y="2365080"/>
            <a:ext cx="1546755" cy="557516"/>
            <a:chOff x="7729795" y="4416853"/>
            <a:chExt cx="1035772" cy="461315"/>
          </a:xfrm>
        </p:grpSpPr>
        <p:sp>
          <p:nvSpPr>
            <p:cNvPr id="59" name="Rechteck 58">
              <a:extLst>
                <a:ext uri="{FF2B5EF4-FFF2-40B4-BE49-F238E27FC236}">
                  <a16:creationId xmlns:a16="http://schemas.microsoft.com/office/drawing/2014/main" id="{351354AC-E54A-068A-2DBD-AED01EDDD951}"/>
                </a:ext>
              </a:extLst>
            </p:cNvPr>
            <p:cNvSpPr>
              <a:spLocks noChangeAspect="1"/>
            </p:cNvSpPr>
            <p:nvPr/>
          </p:nvSpPr>
          <p:spPr>
            <a:xfrm>
              <a:off x="7729795" y="4416853"/>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60" name="Rechteck 59">
              <a:extLst>
                <a:ext uri="{FF2B5EF4-FFF2-40B4-BE49-F238E27FC236}">
                  <a16:creationId xmlns:a16="http://schemas.microsoft.com/office/drawing/2014/main" id="{6CB1AD5B-890B-E293-B368-228BC956B694}"/>
                </a:ext>
              </a:extLst>
            </p:cNvPr>
            <p:cNvSpPr>
              <a:spLocks noChangeAspect="1"/>
            </p:cNvSpPr>
            <p:nvPr/>
          </p:nvSpPr>
          <p:spPr>
            <a:xfrm>
              <a:off x="7786945" y="447546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Predict</a:t>
              </a:r>
            </a:p>
          </p:txBody>
        </p:sp>
        <p:sp>
          <p:nvSpPr>
            <p:cNvPr id="61" name="Rechteck 60">
              <a:extLst>
                <a:ext uri="{FF2B5EF4-FFF2-40B4-BE49-F238E27FC236}">
                  <a16:creationId xmlns:a16="http://schemas.microsoft.com/office/drawing/2014/main" id="{53BD4357-C125-63CC-CC41-ED19623D734A}"/>
                </a:ext>
              </a:extLst>
            </p:cNvPr>
            <p:cNvSpPr>
              <a:spLocks noChangeAspect="1"/>
            </p:cNvSpPr>
            <p:nvPr/>
          </p:nvSpPr>
          <p:spPr>
            <a:xfrm>
              <a:off x="7844095" y="453261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Request Prediction</a:t>
              </a:r>
            </a:p>
          </p:txBody>
        </p:sp>
      </p:grpSp>
      <p:sp>
        <p:nvSpPr>
          <p:cNvPr id="62" name="Ellipse 61">
            <a:extLst>
              <a:ext uri="{FF2B5EF4-FFF2-40B4-BE49-F238E27FC236}">
                <a16:creationId xmlns:a16="http://schemas.microsoft.com/office/drawing/2014/main" id="{67D00765-390B-25EF-D93F-2AA914B15FF4}"/>
              </a:ext>
            </a:extLst>
          </p:cNvPr>
          <p:cNvSpPr>
            <a:spLocks noChangeAspect="1"/>
          </p:cNvSpPr>
          <p:nvPr/>
        </p:nvSpPr>
        <p:spPr>
          <a:xfrm>
            <a:off x="11434842" y="2526486"/>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a:extLst>
              <a:ext uri="{FF2B5EF4-FFF2-40B4-BE49-F238E27FC236}">
                <a16:creationId xmlns:a16="http://schemas.microsoft.com/office/drawing/2014/main" id="{78A46E16-D3B8-9B89-ECF9-71CFFC812124}"/>
              </a:ext>
            </a:extLst>
          </p:cNvPr>
          <p:cNvSpPr>
            <a:spLocks noChangeAspect="1"/>
          </p:cNvSpPr>
          <p:nvPr/>
        </p:nvSpPr>
        <p:spPr>
          <a:xfrm>
            <a:off x="9904005" y="2506468"/>
            <a:ext cx="1080000" cy="40809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Training</a:t>
            </a:r>
          </a:p>
        </p:txBody>
      </p:sp>
      <p:sp>
        <p:nvSpPr>
          <p:cNvPr id="64" name="Flussdiagramm: Dokument 63">
            <a:extLst>
              <a:ext uri="{FF2B5EF4-FFF2-40B4-BE49-F238E27FC236}">
                <a16:creationId xmlns:a16="http://schemas.microsoft.com/office/drawing/2014/main" id="{CA8A8B70-1D5B-D2FC-B383-B5FE6B5FE038}"/>
              </a:ext>
            </a:extLst>
          </p:cNvPr>
          <p:cNvSpPr/>
          <p:nvPr/>
        </p:nvSpPr>
        <p:spPr>
          <a:xfrm>
            <a:off x="8580626" y="2487852"/>
            <a:ext cx="921472" cy="445323"/>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Artefacts</a:t>
            </a:r>
          </a:p>
        </p:txBody>
      </p:sp>
      <p:cxnSp>
        <p:nvCxnSpPr>
          <p:cNvPr id="65" name="Gerade Verbindung mit Pfeil 64">
            <a:extLst>
              <a:ext uri="{FF2B5EF4-FFF2-40B4-BE49-F238E27FC236}">
                <a16:creationId xmlns:a16="http://schemas.microsoft.com/office/drawing/2014/main" id="{780F7D3A-F979-BB4C-E211-F0A6B1DEEEA7}"/>
              </a:ext>
            </a:extLst>
          </p:cNvPr>
          <p:cNvCxnSpPr>
            <a:cxnSpLocks/>
          </p:cNvCxnSpPr>
          <p:nvPr/>
        </p:nvCxnSpPr>
        <p:spPr>
          <a:xfrm flipH="1">
            <a:off x="9502098" y="2710513"/>
            <a:ext cx="40190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Gerade Verbindung mit Pfeil 65">
            <a:extLst>
              <a:ext uri="{FF2B5EF4-FFF2-40B4-BE49-F238E27FC236}">
                <a16:creationId xmlns:a16="http://schemas.microsoft.com/office/drawing/2014/main" id="{5657227E-D25A-FE6F-8D05-FBA3235ED159}"/>
              </a:ext>
            </a:extLst>
          </p:cNvPr>
          <p:cNvCxnSpPr>
            <a:cxnSpLocks/>
          </p:cNvCxnSpPr>
          <p:nvPr/>
        </p:nvCxnSpPr>
        <p:spPr>
          <a:xfrm flipH="1" flipV="1">
            <a:off x="10984005" y="2710513"/>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grpSp>
        <p:nvGrpSpPr>
          <p:cNvPr id="67" name="Gruppieren 66">
            <a:extLst>
              <a:ext uri="{FF2B5EF4-FFF2-40B4-BE49-F238E27FC236}">
                <a16:creationId xmlns:a16="http://schemas.microsoft.com/office/drawing/2014/main" id="{27EDED3F-2CF6-41C8-93C0-3F0689E8A6B6}"/>
              </a:ext>
            </a:extLst>
          </p:cNvPr>
          <p:cNvGrpSpPr/>
          <p:nvPr/>
        </p:nvGrpSpPr>
        <p:grpSpPr>
          <a:xfrm>
            <a:off x="282797" y="2441338"/>
            <a:ext cx="3268593" cy="2963955"/>
            <a:chOff x="353400" y="2538983"/>
            <a:chExt cx="3268593" cy="2963955"/>
          </a:xfrm>
        </p:grpSpPr>
        <p:sp>
          <p:nvSpPr>
            <p:cNvPr id="68" name="Ellipse 67">
              <a:extLst>
                <a:ext uri="{FF2B5EF4-FFF2-40B4-BE49-F238E27FC236}">
                  <a16:creationId xmlns:a16="http://schemas.microsoft.com/office/drawing/2014/main" id="{E0A6F030-F0E6-D910-A94A-6377E4519EEE}"/>
                </a:ext>
              </a:extLst>
            </p:cNvPr>
            <p:cNvSpPr>
              <a:spLocks noChangeAspect="1"/>
            </p:cNvSpPr>
            <p:nvPr/>
          </p:nvSpPr>
          <p:spPr>
            <a:xfrm>
              <a:off x="353400" y="3531550"/>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ihandform: Form 68">
              <a:extLst>
                <a:ext uri="{FF2B5EF4-FFF2-40B4-BE49-F238E27FC236}">
                  <a16:creationId xmlns:a16="http://schemas.microsoft.com/office/drawing/2014/main" id="{5827314D-A1A1-03EB-E1B1-BAAC2A8663CD}"/>
                </a:ext>
              </a:extLst>
            </p:cNvPr>
            <p:cNvSpPr>
              <a:spLocks noChangeAspect="1"/>
            </p:cNvSpPr>
            <p:nvPr/>
          </p:nvSpPr>
          <p:spPr>
            <a:xfrm>
              <a:off x="1109994" y="3533519"/>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X</a:t>
              </a:r>
              <a:endParaRPr lang="en-US" sz="1600">
                <a:solidFill>
                  <a:schemeClr val="tx1"/>
                </a:solidFill>
              </a:endParaRPr>
            </a:p>
          </p:txBody>
        </p:sp>
        <p:sp>
          <p:nvSpPr>
            <p:cNvPr id="70" name="Rechteck 69">
              <a:extLst>
                <a:ext uri="{FF2B5EF4-FFF2-40B4-BE49-F238E27FC236}">
                  <a16:creationId xmlns:a16="http://schemas.microsoft.com/office/drawing/2014/main" id="{1E6A1DA1-483D-96FE-02CA-A2A7B65923CE}"/>
                </a:ext>
              </a:extLst>
            </p:cNvPr>
            <p:cNvSpPr>
              <a:spLocks noChangeAspect="1"/>
            </p:cNvSpPr>
            <p:nvPr/>
          </p:nvSpPr>
          <p:spPr>
            <a:xfrm>
              <a:off x="1016443" y="2538983"/>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User Login</a:t>
              </a:r>
            </a:p>
          </p:txBody>
        </p:sp>
        <p:sp>
          <p:nvSpPr>
            <p:cNvPr id="71" name="Rechteck 70">
              <a:extLst>
                <a:ext uri="{FF2B5EF4-FFF2-40B4-BE49-F238E27FC236}">
                  <a16:creationId xmlns:a16="http://schemas.microsoft.com/office/drawing/2014/main" id="{2341EB83-5FEC-8A5F-34EF-78E97BE1CA28}"/>
                </a:ext>
              </a:extLst>
            </p:cNvPr>
            <p:cNvSpPr>
              <a:spLocks noChangeAspect="1"/>
            </p:cNvSpPr>
            <p:nvPr/>
          </p:nvSpPr>
          <p:spPr>
            <a:xfrm>
              <a:off x="2541993" y="2538983"/>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Provide URL</a:t>
              </a:r>
            </a:p>
          </p:txBody>
        </p:sp>
        <p:sp>
          <p:nvSpPr>
            <p:cNvPr id="72" name="Rechteck 71">
              <a:extLst>
                <a:ext uri="{FF2B5EF4-FFF2-40B4-BE49-F238E27FC236}">
                  <a16:creationId xmlns:a16="http://schemas.microsoft.com/office/drawing/2014/main" id="{7FBF44EA-80E1-464F-8678-99ADF31EBFC9}"/>
                </a:ext>
              </a:extLst>
            </p:cNvPr>
            <p:cNvSpPr>
              <a:spLocks noChangeAspect="1"/>
            </p:cNvSpPr>
            <p:nvPr/>
          </p:nvSpPr>
          <p:spPr>
            <a:xfrm>
              <a:off x="1016443" y="4393088"/>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Download Templates</a:t>
              </a:r>
            </a:p>
          </p:txBody>
        </p:sp>
        <p:sp>
          <p:nvSpPr>
            <p:cNvPr id="73" name="Rechteck 72">
              <a:extLst>
                <a:ext uri="{FF2B5EF4-FFF2-40B4-BE49-F238E27FC236}">
                  <a16:creationId xmlns:a16="http://schemas.microsoft.com/office/drawing/2014/main" id="{DAF59D1A-3B52-1EC6-D522-C20D0A3F9B76}"/>
                </a:ext>
              </a:extLst>
            </p:cNvPr>
            <p:cNvSpPr>
              <a:spLocks noChangeAspect="1"/>
            </p:cNvSpPr>
            <p:nvPr/>
          </p:nvSpPr>
          <p:spPr>
            <a:xfrm>
              <a:off x="1016443" y="5097938"/>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Fill out Templates</a:t>
              </a:r>
            </a:p>
          </p:txBody>
        </p:sp>
        <p:sp>
          <p:nvSpPr>
            <p:cNvPr id="74" name="Rechteck 73">
              <a:extLst>
                <a:ext uri="{FF2B5EF4-FFF2-40B4-BE49-F238E27FC236}">
                  <a16:creationId xmlns:a16="http://schemas.microsoft.com/office/drawing/2014/main" id="{ABE1B24B-2024-6F7C-928F-3D67DB2A951E}"/>
                </a:ext>
              </a:extLst>
            </p:cNvPr>
            <p:cNvSpPr>
              <a:spLocks noChangeAspect="1"/>
            </p:cNvSpPr>
            <p:nvPr/>
          </p:nvSpPr>
          <p:spPr>
            <a:xfrm>
              <a:off x="2541993" y="5097938"/>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Upload Templates</a:t>
              </a:r>
            </a:p>
          </p:txBody>
        </p:sp>
        <p:cxnSp>
          <p:nvCxnSpPr>
            <p:cNvPr id="75" name="Gerade Verbindung mit Pfeil 74">
              <a:extLst>
                <a:ext uri="{FF2B5EF4-FFF2-40B4-BE49-F238E27FC236}">
                  <a16:creationId xmlns:a16="http://schemas.microsoft.com/office/drawing/2014/main" id="{CC87CBEC-E16F-A0D2-46F7-84236C5BCEC9}"/>
                </a:ext>
              </a:extLst>
            </p:cNvPr>
            <p:cNvCxnSpPr>
              <a:cxnSpLocks/>
              <a:stCxn id="68" idx="6"/>
              <a:endCxn id="69" idx="1"/>
            </p:cNvCxnSpPr>
            <p:nvPr/>
          </p:nvCxnSpPr>
          <p:spPr>
            <a:xfrm flipV="1">
              <a:off x="721455" y="3715370"/>
              <a:ext cx="388539" cy="208"/>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6" name="Gerade Verbindung mit Pfeil 75">
              <a:extLst>
                <a:ext uri="{FF2B5EF4-FFF2-40B4-BE49-F238E27FC236}">
                  <a16:creationId xmlns:a16="http://schemas.microsoft.com/office/drawing/2014/main" id="{D8C689C6-ECEF-6D91-70E7-1FCE3214E7BA}"/>
                </a:ext>
              </a:extLst>
            </p:cNvPr>
            <p:cNvCxnSpPr>
              <a:cxnSpLocks/>
            </p:cNvCxnSpPr>
            <p:nvPr/>
          </p:nvCxnSpPr>
          <p:spPr>
            <a:xfrm flipH="1" flipV="1">
              <a:off x="1556385" y="2943231"/>
              <a:ext cx="117" cy="573784"/>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7" name="Gerade Verbindung mit Pfeil 76">
              <a:extLst>
                <a:ext uri="{FF2B5EF4-FFF2-40B4-BE49-F238E27FC236}">
                  <a16:creationId xmlns:a16="http://schemas.microsoft.com/office/drawing/2014/main" id="{67B34909-272A-2195-D8E3-AC6471C290E2}"/>
                </a:ext>
              </a:extLst>
            </p:cNvPr>
            <p:cNvCxnSpPr>
              <a:cxnSpLocks/>
            </p:cNvCxnSpPr>
            <p:nvPr/>
          </p:nvCxnSpPr>
          <p:spPr>
            <a:xfrm flipH="1">
              <a:off x="1553982" y="3881132"/>
              <a:ext cx="4923" cy="511956"/>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8" name="Gerade Verbindung mit Pfeil 77">
              <a:extLst>
                <a:ext uri="{FF2B5EF4-FFF2-40B4-BE49-F238E27FC236}">
                  <a16:creationId xmlns:a16="http://schemas.microsoft.com/office/drawing/2014/main" id="{401DACC9-ADA8-0A26-FE48-446347FEC2F3}"/>
                </a:ext>
              </a:extLst>
            </p:cNvPr>
            <p:cNvCxnSpPr>
              <a:cxnSpLocks/>
            </p:cNvCxnSpPr>
            <p:nvPr/>
          </p:nvCxnSpPr>
          <p:spPr>
            <a:xfrm>
              <a:off x="2096443" y="2741483"/>
              <a:ext cx="445550"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9" name="Gerade Verbindung mit Pfeil 78">
              <a:extLst>
                <a:ext uri="{FF2B5EF4-FFF2-40B4-BE49-F238E27FC236}">
                  <a16:creationId xmlns:a16="http://schemas.microsoft.com/office/drawing/2014/main" id="{67C3C5EF-6DA7-32D5-D80A-D8E9C3D71F14}"/>
                </a:ext>
              </a:extLst>
            </p:cNvPr>
            <p:cNvCxnSpPr>
              <a:cxnSpLocks/>
            </p:cNvCxnSpPr>
            <p:nvPr/>
          </p:nvCxnSpPr>
          <p:spPr>
            <a:xfrm>
              <a:off x="1556443" y="4798088"/>
              <a:ext cx="0" cy="29985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sp>
          <p:nvSpPr>
            <p:cNvPr id="80" name="Textfeld 79">
              <a:extLst>
                <a:ext uri="{FF2B5EF4-FFF2-40B4-BE49-F238E27FC236}">
                  <a16:creationId xmlns:a16="http://schemas.microsoft.com/office/drawing/2014/main" id="{5EFF4B78-5882-4438-DFA6-6113CF10EB15}"/>
                </a:ext>
              </a:extLst>
            </p:cNvPr>
            <p:cNvSpPr txBox="1"/>
            <p:nvPr/>
          </p:nvSpPr>
          <p:spPr>
            <a:xfrm>
              <a:off x="1618236" y="3095169"/>
              <a:ext cx="1215047" cy="276999"/>
            </a:xfrm>
            <a:prstGeom prst="rect">
              <a:avLst/>
            </a:prstGeom>
            <a:noFill/>
          </p:spPr>
          <p:txBody>
            <a:bodyPr wrap="square" rtlCol="0">
              <a:spAutoFit/>
            </a:bodyPr>
            <a:lstStyle/>
            <a:p>
              <a:r>
                <a:rPr lang="de-DE" sz="1200"/>
                <a:t>Login + URL</a:t>
              </a:r>
            </a:p>
          </p:txBody>
        </p:sp>
        <p:sp>
          <p:nvSpPr>
            <p:cNvPr id="81" name="Textfeld 80">
              <a:extLst>
                <a:ext uri="{FF2B5EF4-FFF2-40B4-BE49-F238E27FC236}">
                  <a16:creationId xmlns:a16="http://schemas.microsoft.com/office/drawing/2014/main" id="{F59D03CF-209C-EA09-61E6-D1CE5D39A0F5}"/>
                </a:ext>
              </a:extLst>
            </p:cNvPr>
            <p:cNvSpPr txBox="1"/>
            <p:nvPr/>
          </p:nvSpPr>
          <p:spPr>
            <a:xfrm>
              <a:off x="768216" y="3367558"/>
              <a:ext cx="1215047" cy="276999"/>
            </a:xfrm>
            <a:prstGeom prst="rect">
              <a:avLst/>
            </a:prstGeom>
            <a:noFill/>
          </p:spPr>
          <p:txBody>
            <a:bodyPr wrap="square" rtlCol="0">
              <a:spAutoFit/>
            </a:bodyPr>
            <a:lstStyle/>
            <a:p>
              <a:r>
                <a:rPr lang="de-DE" sz="1200" err="1"/>
                <a:t>Provide</a:t>
              </a:r>
              <a:endParaRPr lang="de-DE" sz="1200"/>
            </a:p>
          </p:txBody>
        </p:sp>
        <p:sp>
          <p:nvSpPr>
            <p:cNvPr id="82" name="Textfeld 81">
              <a:extLst>
                <a:ext uri="{FF2B5EF4-FFF2-40B4-BE49-F238E27FC236}">
                  <a16:creationId xmlns:a16="http://schemas.microsoft.com/office/drawing/2014/main" id="{9D766EFF-324E-D8D8-931D-A7544ED74A94}"/>
                </a:ext>
              </a:extLst>
            </p:cNvPr>
            <p:cNvSpPr txBox="1"/>
            <p:nvPr/>
          </p:nvSpPr>
          <p:spPr>
            <a:xfrm>
              <a:off x="1618236" y="4084463"/>
              <a:ext cx="1215047" cy="276999"/>
            </a:xfrm>
            <a:prstGeom prst="rect">
              <a:avLst/>
            </a:prstGeom>
            <a:noFill/>
          </p:spPr>
          <p:txBody>
            <a:bodyPr wrap="square" rtlCol="0">
              <a:spAutoFit/>
            </a:bodyPr>
            <a:lstStyle/>
            <a:p>
              <a:r>
                <a:rPr lang="de-DE" sz="1200"/>
                <a:t>Files</a:t>
              </a:r>
            </a:p>
          </p:txBody>
        </p:sp>
        <p:sp>
          <p:nvSpPr>
            <p:cNvPr id="83" name="Freihandform: Form 82">
              <a:extLst>
                <a:ext uri="{FF2B5EF4-FFF2-40B4-BE49-F238E27FC236}">
                  <a16:creationId xmlns:a16="http://schemas.microsoft.com/office/drawing/2014/main" id="{BA05F6DE-FBBD-AF8C-2A5A-9D0C358B985F}"/>
                </a:ext>
              </a:extLst>
            </p:cNvPr>
            <p:cNvSpPr>
              <a:spLocks noChangeAspect="1"/>
            </p:cNvSpPr>
            <p:nvPr/>
          </p:nvSpPr>
          <p:spPr>
            <a:xfrm>
              <a:off x="2635544" y="3533519"/>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X</a:t>
              </a:r>
              <a:endParaRPr lang="en-US" sz="1600">
                <a:solidFill>
                  <a:schemeClr val="tx1"/>
                </a:solidFill>
              </a:endParaRPr>
            </a:p>
          </p:txBody>
        </p:sp>
        <p:cxnSp>
          <p:nvCxnSpPr>
            <p:cNvPr id="84" name="Gerade Verbindung mit Pfeil 83">
              <a:extLst>
                <a:ext uri="{FF2B5EF4-FFF2-40B4-BE49-F238E27FC236}">
                  <a16:creationId xmlns:a16="http://schemas.microsoft.com/office/drawing/2014/main" id="{AFD8DA38-203E-B061-FFA9-A7E90F0E99BF}"/>
                </a:ext>
              </a:extLst>
            </p:cNvPr>
            <p:cNvCxnSpPr>
              <a:cxnSpLocks/>
            </p:cNvCxnSpPr>
            <p:nvPr/>
          </p:nvCxnSpPr>
          <p:spPr>
            <a:xfrm>
              <a:off x="2096443" y="5300438"/>
              <a:ext cx="445550"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85" name="Gerade Verbindung mit Pfeil 84">
              <a:extLst>
                <a:ext uri="{FF2B5EF4-FFF2-40B4-BE49-F238E27FC236}">
                  <a16:creationId xmlns:a16="http://schemas.microsoft.com/office/drawing/2014/main" id="{773774F5-3BB5-1624-3F86-DDC24249FA45}"/>
                </a:ext>
              </a:extLst>
            </p:cNvPr>
            <p:cNvCxnSpPr>
              <a:cxnSpLocks/>
            </p:cNvCxnSpPr>
            <p:nvPr/>
          </p:nvCxnSpPr>
          <p:spPr>
            <a:xfrm flipV="1">
              <a:off x="3068895" y="3881132"/>
              <a:ext cx="4923" cy="1216806"/>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86" name="Gerade Verbindung mit Pfeil 85">
              <a:extLst>
                <a:ext uri="{FF2B5EF4-FFF2-40B4-BE49-F238E27FC236}">
                  <a16:creationId xmlns:a16="http://schemas.microsoft.com/office/drawing/2014/main" id="{E232DBC9-4074-CFFF-CE0D-4B3102624393}"/>
                </a:ext>
              </a:extLst>
            </p:cNvPr>
            <p:cNvCxnSpPr>
              <a:cxnSpLocks/>
            </p:cNvCxnSpPr>
            <p:nvPr/>
          </p:nvCxnSpPr>
          <p:spPr>
            <a:xfrm>
              <a:off x="3066492" y="2943983"/>
              <a:ext cx="117" cy="573032"/>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grpSp>
      <p:cxnSp>
        <p:nvCxnSpPr>
          <p:cNvPr id="87" name="Gerade Verbindung mit Pfeil 86">
            <a:extLst>
              <a:ext uri="{FF2B5EF4-FFF2-40B4-BE49-F238E27FC236}">
                <a16:creationId xmlns:a16="http://schemas.microsoft.com/office/drawing/2014/main" id="{2C36C222-6577-3E7A-95F4-554223DAC84A}"/>
              </a:ext>
            </a:extLst>
          </p:cNvPr>
          <p:cNvCxnSpPr>
            <a:cxnSpLocks/>
            <a:stCxn id="83" idx="3"/>
            <a:endCxn id="22" idx="1"/>
          </p:cNvCxnSpPr>
          <p:nvPr/>
        </p:nvCxnSpPr>
        <p:spPr>
          <a:xfrm>
            <a:off x="3457839" y="3615374"/>
            <a:ext cx="447164" cy="2558"/>
          </a:xfrm>
          <a:prstGeom prst="straightConnector1">
            <a:avLst/>
          </a:prstGeom>
          <a:ln>
            <a:solidFill>
              <a:srgbClr val="3A60B2"/>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88" name="Gerade Verbindung mit Pfeil 87">
            <a:extLst>
              <a:ext uri="{FF2B5EF4-FFF2-40B4-BE49-F238E27FC236}">
                <a16:creationId xmlns:a16="http://schemas.microsoft.com/office/drawing/2014/main" id="{078E9758-907D-22E2-6E9B-FDDFABAFE59F}"/>
              </a:ext>
            </a:extLst>
          </p:cNvPr>
          <p:cNvCxnSpPr>
            <a:cxnSpLocks/>
            <a:stCxn id="53" idx="0"/>
            <a:endCxn id="61" idx="2"/>
          </p:cNvCxnSpPr>
          <p:nvPr/>
        </p:nvCxnSpPr>
        <p:spPr>
          <a:xfrm flipH="1" flipV="1">
            <a:off x="7124132" y="2922596"/>
            <a:ext cx="116" cy="513278"/>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89" name="Gerade Verbindung mit Pfeil 88">
            <a:extLst>
              <a:ext uri="{FF2B5EF4-FFF2-40B4-BE49-F238E27FC236}">
                <a16:creationId xmlns:a16="http://schemas.microsoft.com/office/drawing/2014/main" id="{44CF352D-AB60-0942-054B-DF09F2EFD4A4}"/>
              </a:ext>
            </a:extLst>
          </p:cNvPr>
          <p:cNvCxnSpPr>
            <a:cxnSpLocks/>
            <a:stCxn id="53" idx="2"/>
            <a:endCxn id="57" idx="0"/>
          </p:cNvCxnSpPr>
          <p:nvPr/>
        </p:nvCxnSpPr>
        <p:spPr>
          <a:xfrm flipH="1">
            <a:off x="7124132" y="3799991"/>
            <a:ext cx="4922" cy="994193"/>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0" name="Gerade Verbindung mit Pfeil 89">
            <a:extLst>
              <a:ext uri="{FF2B5EF4-FFF2-40B4-BE49-F238E27FC236}">
                <a16:creationId xmlns:a16="http://schemas.microsoft.com/office/drawing/2014/main" id="{5DEF7738-0761-FE0C-8860-87820B076265}"/>
              </a:ext>
            </a:extLst>
          </p:cNvPr>
          <p:cNvCxnSpPr>
            <a:cxnSpLocks/>
            <a:stCxn id="57" idx="2"/>
            <a:endCxn id="27" idx="0"/>
          </p:cNvCxnSpPr>
          <p:nvPr/>
        </p:nvCxnSpPr>
        <p:spPr>
          <a:xfrm>
            <a:off x="7124132" y="5211796"/>
            <a:ext cx="0" cy="241316"/>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sp>
        <p:nvSpPr>
          <p:cNvPr id="91" name="Freihandform: Form 90">
            <a:extLst>
              <a:ext uri="{FF2B5EF4-FFF2-40B4-BE49-F238E27FC236}">
                <a16:creationId xmlns:a16="http://schemas.microsoft.com/office/drawing/2014/main" id="{CF1D141C-4C8E-26AF-8BFD-419547DCA868}"/>
              </a:ext>
            </a:extLst>
          </p:cNvPr>
          <p:cNvSpPr>
            <a:spLocks noChangeAspect="1"/>
          </p:cNvSpPr>
          <p:nvPr/>
        </p:nvSpPr>
        <p:spPr>
          <a:xfrm>
            <a:off x="5294238" y="5859788"/>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X</a:t>
            </a:r>
            <a:endParaRPr lang="en-US" sz="1600">
              <a:solidFill>
                <a:schemeClr val="tx1"/>
              </a:solidFill>
            </a:endParaRPr>
          </a:p>
        </p:txBody>
      </p:sp>
      <p:cxnSp>
        <p:nvCxnSpPr>
          <p:cNvPr id="92" name="Gerade Verbindung mit Pfeil 1054">
            <a:extLst>
              <a:ext uri="{FF2B5EF4-FFF2-40B4-BE49-F238E27FC236}">
                <a16:creationId xmlns:a16="http://schemas.microsoft.com/office/drawing/2014/main" id="{B2DC57F2-2607-096E-2AD4-5AE79B77D98C}"/>
              </a:ext>
            </a:extLst>
          </p:cNvPr>
          <p:cNvCxnSpPr>
            <a:cxnSpLocks/>
            <a:stCxn id="61" idx="3"/>
            <a:endCxn id="91" idx="2"/>
          </p:cNvCxnSpPr>
          <p:nvPr/>
        </p:nvCxnSpPr>
        <p:spPr>
          <a:xfrm flipH="1">
            <a:off x="5745610" y="2713790"/>
            <a:ext cx="2066555" cy="3510115"/>
          </a:xfrm>
          <a:prstGeom prst="bentConnector3">
            <a:avLst>
              <a:gd name="adj1" fmla="val -14844"/>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3" name="Gerade Verbindung mit Pfeil 92">
            <a:extLst>
              <a:ext uri="{FF2B5EF4-FFF2-40B4-BE49-F238E27FC236}">
                <a16:creationId xmlns:a16="http://schemas.microsoft.com/office/drawing/2014/main" id="{8FC2903E-3983-BFA4-7CFF-C5A1A8B7629F}"/>
              </a:ext>
            </a:extLst>
          </p:cNvPr>
          <p:cNvCxnSpPr>
            <a:cxnSpLocks/>
            <a:stCxn id="91" idx="1"/>
            <a:endCxn id="28" idx="3"/>
          </p:cNvCxnSpPr>
          <p:nvPr/>
        </p:nvCxnSpPr>
        <p:spPr>
          <a:xfrm flipH="1">
            <a:off x="4985003" y="6041639"/>
            <a:ext cx="309235" cy="207"/>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4" name="Gerade Verbindung mit Pfeil 93">
            <a:extLst>
              <a:ext uri="{FF2B5EF4-FFF2-40B4-BE49-F238E27FC236}">
                <a16:creationId xmlns:a16="http://schemas.microsoft.com/office/drawing/2014/main" id="{FF870D20-9E3B-AB2F-A1AD-5A0FE2BBB9BD}"/>
              </a:ext>
            </a:extLst>
          </p:cNvPr>
          <p:cNvCxnSpPr>
            <a:cxnSpLocks/>
            <a:stCxn id="28" idx="1"/>
            <a:endCxn id="35" idx="3"/>
          </p:cNvCxnSpPr>
          <p:nvPr/>
        </p:nvCxnSpPr>
        <p:spPr>
          <a:xfrm flipH="1">
            <a:off x="3551390" y="6041846"/>
            <a:ext cx="353613" cy="0"/>
          </a:xfrm>
          <a:prstGeom prst="straightConnector1">
            <a:avLst/>
          </a:prstGeom>
          <a:ln>
            <a:solidFill>
              <a:srgbClr val="3A60B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8" name="Rechteck 7">
            <a:extLst>
              <a:ext uri="{FF2B5EF4-FFF2-40B4-BE49-F238E27FC236}">
                <a16:creationId xmlns:a16="http://schemas.microsoft.com/office/drawing/2014/main" id="{74F70153-65CD-27DF-7954-8D22A94E71A8}"/>
              </a:ext>
            </a:extLst>
          </p:cNvPr>
          <p:cNvSpPr/>
          <p:nvPr/>
        </p:nvSpPr>
        <p:spPr>
          <a:xfrm>
            <a:off x="3698645" y="5266691"/>
            <a:ext cx="4604868" cy="1128539"/>
          </a:xfrm>
          <a:prstGeom prst="rect">
            <a:avLst/>
          </a:prstGeom>
          <a:solidFill>
            <a:schemeClr val="accent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9" name="Ellipse 8">
            <a:extLst>
              <a:ext uri="{FF2B5EF4-FFF2-40B4-BE49-F238E27FC236}">
                <a16:creationId xmlns:a16="http://schemas.microsoft.com/office/drawing/2014/main" id="{EC32B8B4-8702-800F-CAF8-E5879B3A7426}"/>
              </a:ext>
            </a:extLst>
          </p:cNvPr>
          <p:cNvSpPr>
            <a:spLocks noChangeAspect="1"/>
          </p:cNvSpPr>
          <p:nvPr/>
        </p:nvSpPr>
        <p:spPr>
          <a:xfrm>
            <a:off x="11413702" y="3115231"/>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a:extLst>
              <a:ext uri="{FF2B5EF4-FFF2-40B4-BE49-F238E27FC236}">
                <a16:creationId xmlns:a16="http://schemas.microsoft.com/office/drawing/2014/main" id="{8670CD26-4616-D868-6894-FB41768E5C8C}"/>
              </a:ext>
            </a:extLst>
          </p:cNvPr>
          <p:cNvSpPr>
            <a:spLocks noChangeAspect="1"/>
          </p:cNvSpPr>
          <p:nvPr/>
        </p:nvSpPr>
        <p:spPr>
          <a:xfrm>
            <a:off x="9882865" y="3095213"/>
            <a:ext cx="1080000" cy="40809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Training</a:t>
            </a:r>
          </a:p>
        </p:txBody>
      </p:sp>
      <p:sp>
        <p:nvSpPr>
          <p:cNvPr id="20" name="Flussdiagramm: Dokument 19">
            <a:extLst>
              <a:ext uri="{FF2B5EF4-FFF2-40B4-BE49-F238E27FC236}">
                <a16:creationId xmlns:a16="http://schemas.microsoft.com/office/drawing/2014/main" id="{C6C32D02-6750-3026-DD15-375EB8ECE0C6}"/>
              </a:ext>
            </a:extLst>
          </p:cNvPr>
          <p:cNvSpPr/>
          <p:nvPr/>
        </p:nvSpPr>
        <p:spPr>
          <a:xfrm>
            <a:off x="8559486" y="3076597"/>
            <a:ext cx="921472" cy="445323"/>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Model Artefacts</a:t>
            </a:r>
          </a:p>
        </p:txBody>
      </p:sp>
      <p:cxnSp>
        <p:nvCxnSpPr>
          <p:cNvPr id="21" name="Gerade Verbindung mit Pfeil 20">
            <a:extLst>
              <a:ext uri="{FF2B5EF4-FFF2-40B4-BE49-F238E27FC236}">
                <a16:creationId xmlns:a16="http://schemas.microsoft.com/office/drawing/2014/main" id="{4EBCFBCC-BFD3-39D6-8163-9221E8E1BCB9}"/>
              </a:ext>
            </a:extLst>
          </p:cNvPr>
          <p:cNvCxnSpPr>
            <a:cxnSpLocks/>
          </p:cNvCxnSpPr>
          <p:nvPr/>
        </p:nvCxnSpPr>
        <p:spPr>
          <a:xfrm flipH="1">
            <a:off x="9480958" y="3299258"/>
            <a:ext cx="40190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FCD241F1-E2AE-9EEE-146C-58B97BB1F005}"/>
              </a:ext>
            </a:extLst>
          </p:cNvPr>
          <p:cNvCxnSpPr>
            <a:cxnSpLocks/>
          </p:cNvCxnSpPr>
          <p:nvPr/>
        </p:nvCxnSpPr>
        <p:spPr>
          <a:xfrm flipH="1" flipV="1">
            <a:off x="10962865" y="3299258"/>
            <a:ext cx="450837" cy="1"/>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31" name="Verbinder: gewinkelt 30">
            <a:extLst>
              <a:ext uri="{FF2B5EF4-FFF2-40B4-BE49-F238E27FC236}">
                <a16:creationId xmlns:a16="http://schemas.microsoft.com/office/drawing/2014/main" id="{41ACC021-2404-8FB0-6108-8E6C72CB5483}"/>
              </a:ext>
            </a:extLst>
          </p:cNvPr>
          <p:cNvCxnSpPr>
            <a:cxnSpLocks/>
            <a:stCxn id="20" idx="1"/>
          </p:cNvCxnSpPr>
          <p:nvPr/>
        </p:nvCxnSpPr>
        <p:spPr>
          <a:xfrm rot="10800000">
            <a:off x="7812166" y="2712863"/>
            <a:ext cx="747321" cy="586396"/>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881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7EC06-4C24-AC49-AE36-65E576CD7C3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92CBE5C-093C-5954-C791-E0DA95CA08F7}"/>
              </a:ext>
            </a:extLst>
          </p:cNvPr>
          <p:cNvSpPr>
            <a:spLocks noGrp="1"/>
          </p:cNvSpPr>
          <p:nvPr>
            <p:ph type="title"/>
          </p:nvPr>
        </p:nvSpPr>
        <p:spPr/>
        <p:txBody>
          <a:bodyPr vert="horz" lIns="0" tIns="0" rIns="0" bIns="0" rtlCol="0" anchor="t" anchorCtr="0">
            <a:normAutofit/>
          </a:bodyPr>
          <a:lstStyle/>
          <a:p>
            <a:r>
              <a:rPr lang="en-US" dirty="0">
                <a:latin typeface="Arial Black"/>
              </a:rPr>
              <a:t>Model Analysis</a:t>
            </a:r>
            <a:endParaRPr lang="en-US" dirty="0"/>
          </a:p>
        </p:txBody>
      </p:sp>
      <p:sp>
        <p:nvSpPr>
          <p:cNvPr id="4" name="Datumsplatzhalter 3">
            <a:extLst>
              <a:ext uri="{FF2B5EF4-FFF2-40B4-BE49-F238E27FC236}">
                <a16:creationId xmlns:a16="http://schemas.microsoft.com/office/drawing/2014/main" id="{539D7CE1-307E-E845-662C-E11E60BA4C23}"/>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DC52A29E-DD36-B1BD-02CD-B0351DBC8E53}"/>
              </a:ext>
            </a:extLst>
          </p:cNvPr>
          <p:cNvSpPr>
            <a:spLocks noGrp="1"/>
          </p:cNvSpPr>
          <p:nvPr>
            <p:ph type="ftr" sz="quarter" idx="15"/>
          </p:nvPr>
        </p:nvSpPr>
        <p:spPr/>
        <p:txBody>
          <a:bodyPr/>
          <a:lstStyle/>
          <a:p>
            <a:r>
              <a:rPr lang="en-US" dirty="0"/>
              <a:t>DASP Review Overview </a:t>
            </a:r>
            <a:r>
              <a:rPr lang="en-US" dirty="0" err="1"/>
              <a:t>GeneratioN</a:t>
            </a:r>
            <a:endParaRPr lang="en-US" dirty="0"/>
          </a:p>
        </p:txBody>
      </p:sp>
      <p:sp>
        <p:nvSpPr>
          <p:cNvPr id="6" name="Foliennummernplatzhalter 5">
            <a:extLst>
              <a:ext uri="{FF2B5EF4-FFF2-40B4-BE49-F238E27FC236}">
                <a16:creationId xmlns:a16="http://schemas.microsoft.com/office/drawing/2014/main" id="{2E3C2C64-132D-3FEF-514F-3D7EA551438E}"/>
              </a:ext>
            </a:extLst>
          </p:cNvPr>
          <p:cNvSpPr>
            <a:spLocks noGrp="1"/>
          </p:cNvSpPr>
          <p:nvPr>
            <p:ph type="sldNum" sz="quarter" idx="16"/>
          </p:nvPr>
        </p:nvSpPr>
        <p:spPr/>
        <p:txBody>
          <a:bodyPr/>
          <a:lstStyle/>
          <a:p>
            <a:fld id="{DD2F4C09-65E4-4AD7-8D55-83CBD210ED85}" type="slidenum">
              <a:rPr lang="en-US" smtClean="0"/>
              <a:pPr/>
              <a:t>22</a:t>
            </a:fld>
            <a:endParaRPr lang="en-US" dirty="0"/>
          </a:p>
        </p:txBody>
      </p:sp>
      <p:grpSp>
        <p:nvGrpSpPr>
          <p:cNvPr id="10" name="Gruppieren 9">
            <a:extLst>
              <a:ext uri="{FF2B5EF4-FFF2-40B4-BE49-F238E27FC236}">
                <a16:creationId xmlns:a16="http://schemas.microsoft.com/office/drawing/2014/main" id="{7A7C72EB-CAD0-75A3-E005-80F8E674280D}"/>
              </a:ext>
            </a:extLst>
          </p:cNvPr>
          <p:cNvGrpSpPr/>
          <p:nvPr/>
        </p:nvGrpSpPr>
        <p:grpSpPr>
          <a:xfrm>
            <a:off x="204450" y="2002566"/>
            <a:ext cx="3500496" cy="4392664"/>
            <a:chOff x="382956" y="1429577"/>
            <a:chExt cx="4023943" cy="5063298"/>
          </a:xfrm>
        </p:grpSpPr>
        <p:sp>
          <p:nvSpPr>
            <p:cNvPr id="11" name="Rechteck 10">
              <a:extLst>
                <a:ext uri="{FF2B5EF4-FFF2-40B4-BE49-F238E27FC236}">
                  <a16:creationId xmlns:a16="http://schemas.microsoft.com/office/drawing/2014/main" id="{8AB0EF48-B630-47FD-E5CC-23E71F132F60}"/>
                </a:ext>
              </a:extLst>
            </p:cNvPr>
            <p:cNvSpPr/>
            <p:nvPr/>
          </p:nvSpPr>
          <p:spPr>
            <a:xfrm>
              <a:off x="382956" y="1429577"/>
              <a:ext cx="4022445" cy="5063298"/>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hteck 11">
              <a:extLst>
                <a:ext uri="{FF2B5EF4-FFF2-40B4-BE49-F238E27FC236}">
                  <a16:creationId xmlns:a16="http://schemas.microsoft.com/office/drawing/2014/main" id="{82E6D669-8535-3840-55CA-C1290ECCB033}"/>
                </a:ext>
              </a:extLst>
            </p:cNvPr>
            <p:cNvSpPr/>
            <p:nvPr/>
          </p:nvSpPr>
          <p:spPr>
            <a:xfrm>
              <a:off x="382956" y="1429578"/>
              <a:ext cx="4023943" cy="300604"/>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Frontend</a:t>
              </a:r>
            </a:p>
          </p:txBody>
        </p:sp>
      </p:grpSp>
      <p:grpSp>
        <p:nvGrpSpPr>
          <p:cNvPr id="13" name="Gruppieren 12">
            <a:extLst>
              <a:ext uri="{FF2B5EF4-FFF2-40B4-BE49-F238E27FC236}">
                <a16:creationId xmlns:a16="http://schemas.microsoft.com/office/drawing/2014/main" id="{C15097C9-613D-60F6-7CBE-ADA2DA7430B3}"/>
              </a:ext>
            </a:extLst>
          </p:cNvPr>
          <p:cNvGrpSpPr/>
          <p:nvPr/>
        </p:nvGrpSpPr>
        <p:grpSpPr>
          <a:xfrm>
            <a:off x="3703568" y="2002565"/>
            <a:ext cx="4599944" cy="4392665"/>
            <a:chOff x="4406899" y="1429576"/>
            <a:chExt cx="4953001" cy="5063299"/>
          </a:xfrm>
        </p:grpSpPr>
        <p:sp>
          <p:nvSpPr>
            <p:cNvPr id="14" name="Rechteck 13">
              <a:extLst>
                <a:ext uri="{FF2B5EF4-FFF2-40B4-BE49-F238E27FC236}">
                  <a16:creationId xmlns:a16="http://schemas.microsoft.com/office/drawing/2014/main" id="{DB8C7F23-0A86-F77B-413F-08DCC3857211}"/>
                </a:ext>
              </a:extLst>
            </p:cNvPr>
            <p:cNvSpPr/>
            <p:nvPr/>
          </p:nvSpPr>
          <p:spPr>
            <a:xfrm>
              <a:off x="4406899" y="1429577"/>
              <a:ext cx="4953001" cy="5063298"/>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hteck 14">
              <a:extLst>
                <a:ext uri="{FF2B5EF4-FFF2-40B4-BE49-F238E27FC236}">
                  <a16:creationId xmlns:a16="http://schemas.microsoft.com/office/drawing/2014/main" id="{F71CB94F-A4AC-2DD4-ADCD-B82531468B1C}"/>
                </a:ext>
              </a:extLst>
            </p:cNvPr>
            <p:cNvSpPr/>
            <p:nvPr/>
          </p:nvSpPr>
          <p:spPr>
            <a:xfrm>
              <a:off x="4406899" y="1429576"/>
              <a:ext cx="4953001" cy="302043"/>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Backend</a:t>
              </a:r>
            </a:p>
          </p:txBody>
        </p:sp>
      </p:grpSp>
      <p:grpSp>
        <p:nvGrpSpPr>
          <p:cNvPr id="16" name="Gruppieren 15">
            <a:extLst>
              <a:ext uri="{FF2B5EF4-FFF2-40B4-BE49-F238E27FC236}">
                <a16:creationId xmlns:a16="http://schemas.microsoft.com/office/drawing/2014/main" id="{61AB2916-AE24-3F13-EBFD-F180DB4059AF}"/>
              </a:ext>
            </a:extLst>
          </p:cNvPr>
          <p:cNvGrpSpPr/>
          <p:nvPr/>
        </p:nvGrpSpPr>
        <p:grpSpPr>
          <a:xfrm>
            <a:off x="8297157" y="2002565"/>
            <a:ext cx="3717765" cy="4392665"/>
            <a:chOff x="9359900" y="1429576"/>
            <a:chExt cx="2519138" cy="5063299"/>
          </a:xfrm>
        </p:grpSpPr>
        <p:sp>
          <p:nvSpPr>
            <p:cNvPr id="17" name="Rechteck 16">
              <a:extLst>
                <a:ext uri="{FF2B5EF4-FFF2-40B4-BE49-F238E27FC236}">
                  <a16:creationId xmlns:a16="http://schemas.microsoft.com/office/drawing/2014/main" id="{9E1E55BE-7BA3-A822-4563-C14B327C5638}"/>
                </a:ext>
              </a:extLst>
            </p:cNvPr>
            <p:cNvSpPr/>
            <p:nvPr/>
          </p:nvSpPr>
          <p:spPr>
            <a:xfrm>
              <a:off x="9359900" y="1429577"/>
              <a:ext cx="2519138" cy="5063298"/>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Rechteck 17">
              <a:extLst>
                <a:ext uri="{FF2B5EF4-FFF2-40B4-BE49-F238E27FC236}">
                  <a16:creationId xmlns:a16="http://schemas.microsoft.com/office/drawing/2014/main" id="{E17402F4-3118-3FD6-A634-88B844A2A8AA}"/>
                </a:ext>
              </a:extLst>
            </p:cNvPr>
            <p:cNvSpPr/>
            <p:nvPr/>
          </p:nvSpPr>
          <p:spPr>
            <a:xfrm>
              <a:off x="9359900" y="1429576"/>
              <a:ext cx="2519138" cy="302400"/>
            </a:xfrm>
            <a:prstGeom prst="rect">
              <a:avLst/>
            </a:prstGeom>
            <a:noFill/>
            <a:ln>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 Training</a:t>
              </a:r>
            </a:p>
          </p:txBody>
        </p:sp>
      </p:grpSp>
      <p:sp>
        <p:nvSpPr>
          <p:cNvPr id="22" name="Flussdiagramm: Dokument 21">
            <a:extLst>
              <a:ext uri="{FF2B5EF4-FFF2-40B4-BE49-F238E27FC236}">
                <a16:creationId xmlns:a16="http://schemas.microsoft.com/office/drawing/2014/main" id="{3CD7E256-9611-A7A7-F9D0-68F69D0D0AF8}"/>
              </a:ext>
            </a:extLst>
          </p:cNvPr>
          <p:cNvSpPr/>
          <p:nvPr/>
        </p:nvSpPr>
        <p:spPr>
          <a:xfrm>
            <a:off x="3905003" y="3415432"/>
            <a:ext cx="1080000" cy="405000"/>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Reviews</a:t>
            </a:r>
          </a:p>
        </p:txBody>
      </p:sp>
      <p:sp>
        <p:nvSpPr>
          <p:cNvPr id="23" name="Rechteck 22">
            <a:extLst>
              <a:ext uri="{FF2B5EF4-FFF2-40B4-BE49-F238E27FC236}">
                <a16:creationId xmlns:a16="http://schemas.microsoft.com/office/drawing/2014/main" id="{6E449C3A-3799-B9E9-82A7-C4565FC403B1}"/>
              </a:ext>
            </a:extLst>
          </p:cNvPr>
          <p:cNvSpPr>
            <a:spLocks noChangeAspect="1"/>
          </p:cNvSpPr>
          <p:nvPr/>
        </p:nvSpPr>
        <p:spPr>
          <a:xfrm>
            <a:off x="5174848" y="3415432"/>
            <a:ext cx="1131678"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Formatting/</a:t>
            </a:r>
          </a:p>
          <a:p>
            <a:pPr algn="ctr"/>
            <a:r>
              <a:rPr lang="en-US" sz="1200" dirty="0">
                <a:solidFill>
                  <a:schemeClr val="tx1"/>
                </a:solidFill>
              </a:rPr>
              <a:t>Segmentation</a:t>
            </a:r>
          </a:p>
        </p:txBody>
      </p:sp>
      <p:grpSp>
        <p:nvGrpSpPr>
          <p:cNvPr id="24" name="Gruppieren 23">
            <a:extLst>
              <a:ext uri="{FF2B5EF4-FFF2-40B4-BE49-F238E27FC236}">
                <a16:creationId xmlns:a16="http://schemas.microsoft.com/office/drawing/2014/main" id="{383A41B9-D134-3814-EF7A-0CB3CB393702}"/>
              </a:ext>
            </a:extLst>
          </p:cNvPr>
          <p:cNvGrpSpPr/>
          <p:nvPr/>
        </p:nvGrpSpPr>
        <p:grpSpPr>
          <a:xfrm>
            <a:off x="6265410" y="5313208"/>
            <a:ext cx="1546755" cy="557516"/>
            <a:chOff x="7729795" y="4416853"/>
            <a:chExt cx="1035772" cy="461315"/>
          </a:xfrm>
        </p:grpSpPr>
        <p:sp>
          <p:nvSpPr>
            <p:cNvPr id="25" name="Rechteck 24">
              <a:extLst>
                <a:ext uri="{FF2B5EF4-FFF2-40B4-BE49-F238E27FC236}">
                  <a16:creationId xmlns:a16="http://schemas.microsoft.com/office/drawing/2014/main" id="{B7CE399F-417C-E165-AA43-1A32B3C705E6}"/>
                </a:ext>
              </a:extLst>
            </p:cNvPr>
            <p:cNvSpPr>
              <a:spLocks noChangeAspect="1"/>
            </p:cNvSpPr>
            <p:nvPr/>
          </p:nvSpPr>
          <p:spPr>
            <a:xfrm>
              <a:off x="7729795" y="4416853"/>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a:t>
              </a:r>
            </a:p>
          </p:txBody>
        </p:sp>
        <p:sp>
          <p:nvSpPr>
            <p:cNvPr id="26" name="Rechteck 25">
              <a:extLst>
                <a:ext uri="{FF2B5EF4-FFF2-40B4-BE49-F238E27FC236}">
                  <a16:creationId xmlns:a16="http://schemas.microsoft.com/office/drawing/2014/main" id="{E00AA30E-A5E3-F07A-1CA4-1C756499E639}"/>
                </a:ext>
              </a:extLst>
            </p:cNvPr>
            <p:cNvSpPr>
              <a:spLocks noChangeAspect="1"/>
            </p:cNvSpPr>
            <p:nvPr/>
          </p:nvSpPr>
          <p:spPr>
            <a:xfrm>
              <a:off x="7786945" y="447546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a:t>
              </a:r>
            </a:p>
          </p:txBody>
        </p:sp>
        <p:sp>
          <p:nvSpPr>
            <p:cNvPr id="27" name="Rechteck 26">
              <a:extLst>
                <a:ext uri="{FF2B5EF4-FFF2-40B4-BE49-F238E27FC236}">
                  <a16:creationId xmlns:a16="http://schemas.microsoft.com/office/drawing/2014/main" id="{95210A95-C459-F9C4-A99C-69809D47999D}"/>
                </a:ext>
              </a:extLst>
            </p:cNvPr>
            <p:cNvSpPr>
              <a:spLocks noChangeAspect="1"/>
            </p:cNvSpPr>
            <p:nvPr/>
          </p:nvSpPr>
          <p:spPr>
            <a:xfrm>
              <a:off x="7844095" y="453261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Description Mapping</a:t>
              </a:r>
            </a:p>
          </p:txBody>
        </p:sp>
      </p:grpSp>
      <p:sp>
        <p:nvSpPr>
          <p:cNvPr id="28" name="Flussdiagramm: Dokument 27">
            <a:extLst>
              <a:ext uri="{FF2B5EF4-FFF2-40B4-BE49-F238E27FC236}">
                <a16:creationId xmlns:a16="http://schemas.microsoft.com/office/drawing/2014/main" id="{484D27C9-A8D9-FD70-2D34-07DDD0D10ECA}"/>
              </a:ext>
            </a:extLst>
          </p:cNvPr>
          <p:cNvSpPr/>
          <p:nvPr/>
        </p:nvSpPr>
        <p:spPr>
          <a:xfrm>
            <a:off x="3905003" y="5827599"/>
            <a:ext cx="1080000" cy="428494"/>
          </a:xfrm>
          <a:prstGeom prst="flowChartDocumen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Classified Sentences</a:t>
            </a:r>
          </a:p>
        </p:txBody>
      </p:sp>
      <p:sp>
        <p:nvSpPr>
          <p:cNvPr id="29" name="Ellipse 28">
            <a:extLst>
              <a:ext uri="{FF2B5EF4-FFF2-40B4-BE49-F238E27FC236}">
                <a16:creationId xmlns:a16="http://schemas.microsoft.com/office/drawing/2014/main" id="{D09DA079-BB07-1613-6844-3FFBB0F03E6C}"/>
              </a:ext>
            </a:extLst>
          </p:cNvPr>
          <p:cNvSpPr>
            <a:spLocks noChangeAspect="1"/>
          </p:cNvSpPr>
          <p:nvPr/>
        </p:nvSpPr>
        <p:spPr>
          <a:xfrm>
            <a:off x="11434842" y="4355200"/>
            <a:ext cx="368055" cy="368055"/>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A60B2"/>
              </a:solidFill>
            </a:endParaRPr>
          </a:p>
        </p:txBody>
      </p:sp>
      <p:sp>
        <p:nvSpPr>
          <p:cNvPr id="33" name="Rechteck 32">
            <a:extLst>
              <a:ext uri="{FF2B5EF4-FFF2-40B4-BE49-F238E27FC236}">
                <a16:creationId xmlns:a16="http://schemas.microsoft.com/office/drawing/2014/main" id="{FFFA55CB-66DA-7E46-53B1-CED71184DDC7}"/>
              </a:ext>
            </a:extLst>
          </p:cNvPr>
          <p:cNvSpPr>
            <a:spLocks noChangeAspect="1"/>
          </p:cNvSpPr>
          <p:nvPr/>
        </p:nvSpPr>
        <p:spPr>
          <a:xfrm>
            <a:off x="9904005" y="4335182"/>
            <a:ext cx="1080000" cy="408090"/>
          </a:xfrm>
          <a:prstGeom prst="rect">
            <a:avLst/>
          </a:prstGeom>
          <a:noFill/>
          <a:ln w="285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A60B2"/>
                </a:solidFill>
              </a:rPr>
              <a:t>Model Training</a:t>
            </a:r>
          </a:p>
        </p:txBody>
      </p:sp>
      <p:sp>
        <p:nvSpPr>
          <p:cNvPr id="34" name="Flussdiagramm: Dokument 33">
            <a:extLst>
              <a:ext uri="{FF2B5EF4-FFF2-40B4-BE49-F238E27FC236}">
                <a16:creationId xmlns:a16="http://schemas.microsoft.com/office/drawing/2014/main" id="{72CAE1A1-D428-2550-E865-722488DC667A}"/>
              </a:ext>
            </a:extLst>
          </p:cNvPr>
          <p:cNvSpPr/>
          <p:nvPr/>
        </p:nvSpPr>
        <p:spPr>
          <a:xfrm>
            <a:off x="8580626" y="4316566"/>
            <a:ext cx="921472" cy="445323"/>
          </a:xfrm>
          <a:prstGeom prst="flowChartDocument">
            <a:avLst/>
          </a:prstGeom>
          <a:noFill/>
          <a:ln w="285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A60B2"/>
                </a:solidFill>
              </a:rPr>
              <a:t>Model Artefacts</a:t>
            </a:r>
          </a:p>
        </p:txBody>
      </p:sp>
      <p:sp>
        <p:nvSpPr>
          <p:cNvPr id="35" name="Rechteck 34">
            <a:extLst>
              <a:ext uri="{FF2B5EF4-FFF2-40B4-BE49-F238E27FC236}">
                <a16:creationId xmlns:a16="http://schemas.microsoft.com/office/drawing/2014/main" id="{4314E23F-69FD-C2BB-C6D4-3C12997EAE8B}"/>
              </a:ext>
            </a:extLst>
          </p:cNvPr>
          <p:cNvSpPr>
            <a:spLocks noChangeAspect="1"/>
          </p:cNvSpPr>
          <p:nvPr/>
        </p:nvSpPr>
        <p:spPr>
          <a:xfrm>
            <a:off x="2471390" y="5839346"/>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Receive Output</a:t>
            </a:r>
          </a:p>
        </p:txBody>
      </p:sp>
      <p:grpSp>
        <p:nvGrpSpPr>
          <p:cNvPr id="36" name="Gruppieren 35">
            <a:extLst>
              <a:ext uri="{FF2B5EF4-FFF2-40B4-BE49-F238E27FC236}">
                <a16:creationId xmlns:a16="http://schemas.microsoft.com/office/drawing/2014/main" id="{870695CD-AE16-3E54-4E6D-AB9EB2AD7576}"/>
              </a:ext>
            </a:extLst>
          </p:cNvPr>
          <p:cNvGrpSpPr/>
          <p:nvPr/>
        </p:nvGrpSpPr>
        <p:grpSpPr>
          <a:xfrm>
            <a:off x="1301813" y="5857819"/>
            <a:ext cx="368055" cy="368055"/>
            <a:chOff x="1651264" y="5879890"/>
            <a:chExt cx="368055" cy="368055"/>
          </a:xfrm>
        </p:grpSpPr>
        <p:sp>
          <p:nvSpPr>
            <p:cNvPr id="37" name="Ellipse 36">
              <a:extLst>
                <a:ext uri="{FF2B5EF4-FFF2-40B4-BE49-F238E27FC236}">
                  <a16:creationId xmlns:a16="http://schemas.microsoft.com/office/drawing/2014/main" id="{F863B0E6-99EF-DB18-47FD-31F1681F72A2}"/>
                </a:ext>
              </a:extLst>
            </p:cNvPr>
            <p:cNvSpPr>
              <a:spLocks noChangeAspect="1"/>
            </p:cNvSpPr>
            <p:nvPr/>
          </p:nvSpPr>
          <p:spPr>
            <a:xfrm>
              <a:off x="1651264" y="5879890"/>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Ellipse 37">
              <a:extLst>
                <a:ext uri="{FF2B5EF4-FFF2-40B4-BE49-F238E27FC236}">
                  <a16:creationId xmlns:a16="http://schemas.microsoft.com/office/drawing/2014/main" id="{943D0C9F-78CA-9B3F-ED03-5097D0279879}"/>
                </a:ext>
              </a:extLst>
            </p:cNvPr>
            <p:cNvSpPr>
              <a:spLocks noChangeAspect="1"/>
            </p:cNvSpPr>
            <p:nvPr/>
          </p:nvSpPr>
          <p:spPr>
            <a:xfrm>
              <a:off x="1691291" y="5919917"/>
              <a:ext cx="288000" cy="288000"/>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9" name="Gerade Verbindung mit Pfeil 38">
            <a:extLst>
              <a:ext uri="{FF2B5EF4-FFF2-40B4-BE49-F238E27FC236}">
                <a16:creationId xmlns:a16="http://schemas.microsoft.com/office/drawing/2014/main" id="{0ABDE173-7FFD-68B0-15C8-7F48565DDA52}"/>
              </a:ext>
            </a:extLst>
          </p:cNvPr>
          <p:cNvCxnSpPr>
            <a:cxnSpLocks/>
            <a:stCxn id="22" idx="3"/>
            <a:endCxn id="23" idx="1"/>
          </p:cNvCxnSpPr>
          <p:nvPr/>
        </p:nvCxnSpPr>
        <p:spPr>
          <a:xfrm>
            <a:off x="4985003" y="3617932"/>
            <a:ext cx="189845"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0" name="Gerade Verbindung mit Pfeil 39">
            <a:extLst>
              <a:ext uri="{FF2B5EF4-FFF2-40B4-BE49-F238E27FC236}">
                <a16:creationId xmlns:a16="http://schemas.microsoft.com/office/drawing/2014/main" id="{EE05566C-529E-868C-0FE3-FC56539830FA}"/>
              </a:ext>
            </a:extLst>
          </p:cNvPr>
          <p:cNvCxnSpPr>
            <a:cxnSpLocks/>
            <a:stCxn id="23" idx="3"/>
            <a:endCxn id="53" idx="1"/>
          </p:cNvCxnSpPr>
          <p:nvPr/>
        </p:nvCxnSpPr>
        <p:spPr>
          <a:xfrm flipV="1">
            <a:off x="6306526" y="3617725"/>
            <a:ext cx="371156" cy="207"/>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Verbinder: gewinkelt 40">
            <a:extLst>
              <a:ext uri="{FF2B5EF4-FFF2-40B4-BE49-F238E27FC236}">
                <a16:creationId xmlns:a16="http://schemas.microsoft.com/office/drawing/2014/main" id="{725F0406-FE91-C965-68E8-BF7E29D9D111}"/>
              </a:ext>
            </a:extLst>
          </p:cNvPr>
          <p:cNvCxnSpPr>
            <a:cxnSpLocks/>
            <a:stCxn id="34" idx="1"/>
            <a:endCxn id="57" idx="3"/>
          </p:cNvCxnSpPr>
          <p:nvPr/>
        </p:nvCxnSpPr>
        <p:spPr>
          <a:xfrm rot="10800000" flipV="1">
            <a:off x="7812166" y="4539228"/>
            <a:ext cx="768461" cy="463762"/>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42" name="Gerade Verbindung mit Pfeil 41">
            <a:extLst>
              <a:ext uri="{FF2B5EF4-FFF2-40B4-BE49-F238E27FC236}">
                <a16:creationId xmlns:a16="http://schemas.microsoft.com/office/drawing/2014/main" id="{9FCE0779-2931-FD28-62ED-93AFC7C1A280}"/>
              </a:ext>
            </a:extLst>
          </p:cNvPr>
          <p:cNvCxnSpPr>
            <a:cxnSpLocks/>
          </p:cNvCxnSpPr>
          <p:nvPr/>
        </p:nvCxnSpPr>
        <p:spPr>
          <a:xfrm flipH="1">
            <a:off x="9502098" y="4529919"/>
            <a:ext cx="401907" cy="1"/>
          </a:xfrm>
          <a:prstGeom prst="straightConnector1">
            <a:avLst/>
          </a:prstGeom>
          <a:ln w="28575">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Gerade Verbindung mit Pfeil 42">
            <a:extLst>
              <a:ext uri="{FF2B5EF4-FFF2-40B4-BE49-F238E27FC236}">
                <a16:creationId xmlns:a16="http://schemas.microsoft.com/office/drawing/2014/main" id="{8D100C27-9809-68CF-AFCC-F0694BCD5CCA}"/>
              </a:ext>
            </a:extLst>
          </p:cNvPr>
          <p:cNvCxnSpPr>
            <a:cxnSpLocks/>
          </p:cNvCxnSpPr>
          <p:nvPr/>
        </p:nvCxnSpPr>
        <p:spPr>
          <a:xfrm flipH="1" flipV="1">
            <a:off x="10984005" y="4527056"/>
            <a:ext cx="450837" cy="1"/>
          </a:xfrm>
          <a:prstGeom prst="straightConnector1">
            <a:avLst/>
          </a:prstGeom>
          <a:ln w="28575">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Verbinder: gewinkelt 43">
            <a:extLst>
              <a:ext uri="{FF2B5EF4-FFF2-40B4-BE49-F238E27FC236}">
                <a16:creationId xmlns:a16="http://schemas.microsoft.com/office/drawing/2014/main" id="{D62FFFF6-DD94-1BBF-D991-0DCBAC0AF981}"/>
              </a:ext>
            </a:extLst>
          </p:cNvPr>
          <p:cNvCxnSpPr>
            <a:cxnSpLocks/>
            <a:stCxn id="27" idx="2"/>
            <a:endCxn id="91" idx="3"/>
          </p:cNvCxnSpPr>
          <p:nvPr/>
        </p:nvCxnSpPr>
        <p:spPr>
          <a:xfrm rot="5400000">
            <a:off x="6571352" y="5486508"/>
            <a:ext cx="168564" cy="936996"/>
          </a:xfrm>
          <a:prstGeom prst="bentConnector2">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45" name="Gerade Verbindung mit Pfeil 44">
            <a:extLst>
              <a:ext uri="{FF2B5EF4-FFF2-40B4-BE49-F238E27FC236}">
                <a16:creationId xmlns:a16="http://schemas.microsoft.com/office/drawing/2014/main" id="{8E034053-09D2-77AC-D3E6-056D69F504AB}"/>
              </a:ext>
            </a:extLst>
          </p:cNvPr>
          <p:cNvCxnSpPr>
            <a:cxnSpLocks/>
            <a:stCxn id="35" idx="1"/>
          </p:cNvCxnSpPr>
          <p:nvPr/>
        </p:nvCxnSpPr>
        <p:spPr>
          <a:xfrm flipH="1">
            <a:off x="1669868" y="6041846"/>
            <a:ext cx="801522" cy="6122"/>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sp>
        <p:nvSpPr>
          <p:cNvPr id="46" name="Ellipse 45">
            <a:extLst>
              <a:ext uri="{FF2B5EF4-FFF2-40B4-BE49-F238E27FC236}">
                <a16:creationId xmlns:a16="http://schemas.microsoft.com/office/drawing/2014/main" id="{6496A5DA-4DC0-F367-87A3-437B7D9B5E1E}"/>
              </a:ext>
            </a:extLst>
          </p:cNvPr>
          <p:cNvSpPr>
            <a:spLocks noChangeAspect="1"/>
          </p:cNvSpPr>
          <p:nvPr/>
        </p:nvSpPr>
        <p:spPr>
          <a:xfrm>
            <a:off x="11413702" y="5234698"/>
            <a:ext cx="368055" cy="368055"/>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A60B2"/>
              </a:solidFill>
            </a:endParaRPr>
          </a:p>
        </p:txBody>
      </p:sp>
      <p:sp>
        <p:nvSpPr>
          <p:cNvPr id="47" name="Rechteck 46">
            <a:extLst>
              <a:ext uri="{FF2B5EF4-FFF2-40B4-BE49-F238E27FC236}">
                <a16:creationId xmlns:a16="http://schemas.microsoft.com/office/drawing/2014/main" id="{ABEC9223-26E3-788B-050E-CD76333088EE}"/>
              </a:ext>
            </a:extLst>
          </p:cNvPr>
          <p:cNvSpPr>
            <a:spLocks noChangeAspect="1"/>
          </p:cNvSpPr>
          <p:nvPr/>
        </p:nvSpPr>
        <p:spPr>
          <a:xfrm>
            <a:off x="9882865" y="5212835"/>
            <a:ext cx="1080000" cy="411780"/>
          </a:xfrm>
          <a:prstGeom prst="rect">
            <a:avLst/>
          </a:prstGeom>
          <a:noFill/>
          <a:ln w="285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A60B2"/>
                </a:solidFill>
              </a:rPr>
              <a:t>Model Training</a:t>
            </a:r>
          </a:p>
        </p:txBody>
      </p:sp>
      <p:sp>
        <p:nvSpPr>
          <p:cNvPr id="48" name="Flussdiagramm: Dokument 47">
            <a:extLst>
              <a:ext uri="{FF2B5EF4-FFF2-40B4-BE49-F238E27FC236}">
                <a16:creationId xmlns:a16="http://schemas.microsoft.com/office/drawing/2014/main" id="{0A64FAE2-C0E6-0A6E-493B-95D221E59BF9}"/>
              </a:ext>
            </a:extLst>
          </p:cNvPr>
          <p:cNvSpPr/>
          <p:nvPr/>
        </p:nvSpPr>
        <p:spPr>
          <a:xfrm>
            <a:off x="8559486" y="5189958"/>
            <a:ext cx="921472" cy="457534"/>
          </a:xfrm>
          <a:prstGeom prst="flowChartDocument">
            <a:avLst/>
          </a:prstGeom>
          <a:noFill/>
          <a:ln w="285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A60B2"/>
                </a:solidFill>
              </a:rPr>
              <a:t>Model Artefacts</a:t>
            </a:r>
          </a:p>
        </p:txBody>
      </p:sp>
      <p:cxnSp>
        <p:nvCxnSpPr>
          <p:cNvPr id="49" name="Gerade Verbindung mit Pfeil 48">
            <a:extLst>
              <a:ext uri="{FF2B5EF4-FFF2-40B4-BE49-F238E27FC236}">
                <a16:creationId xmlns:a16="http://schemas.microsoft.com/office/drawing/2014/main" id="{A4A76850-ED00-93C3-81A8-65B28561F400}"/>
              </a:ext>
            </a:extLst>
          </p:cNvPr>
          <p:cNvCxnSpPr>
            <a:cxnSpLocks/>
          </p:cNvCxnSpPr>
          <p:nvPr/>
        </p:nvCxnSpPr>
        <p:spPr>
          <a:xfrm flipH="1">
            <a:off x="9480958" y="5407667"/>
            <a:ext cx="401907" cy="0"/>
          </a:xfrm>
          <a:prstGeom prst="straightConnector1">
            <a:avLst/>
          </a:prstGeom>
          <a:ln w="28575">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50" name="Gerade Verbindung mit Pfeil 49">
            <a:extLst>
              <a:ext uri="{FF2B5EF4-FFF2-40B4-BE49-F238E27FC236}">
                <a16:creationId xmlns:a16="http://schemas.microsoft.com/office/drawing/2014/main" id="{CD906CE5-FB48-5F00-8098-C894984DDE49}"/>
              </a:ext>
            </a:extLst>
          </p:cNvPr>
          <p:cNvCxnSpPr>
            <a:cxnSpLocks/>
          </p:cNvCxnSpPr>
          <p:nvPr/>
        </p:nvCxnSpPr>
        <p:spPr>
          <a:xfrm flipH="1" flipV="1">
            <a:off x="10962865" y="5407477"/>
            <a:ext cx="450837" cy="1"/>
          </a:xfrm>
          <a:prstGeom prst="straightConnector1">
            <a:avLst/>
          </a:prstGeom>
          <a:ln w="28575">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51" name="Verbinder: gewinkelt 50">
            <a:extLst>
              <a:ext uri="{FF2B5EF4-FFF2-40B4-BE49-F238E27FC236}">
                <a16:creationId xmlns:a16="http://schemas.microsoft.com/office/drawing/2014/main" id="{DB3109B1-B2A6-4A14-E556-76FE9AE107DA}"/>
              </a:ext>
            </a:extLst>
          </p:cNvPr>
          <p:cNvCxnSpPr>
            <a:cxnSpLocks/>
            <a:stCxn id="48" idx="1"/>
            <a:endCxn id="57" idx="3"/>
          </p:cNvCxnSpPr>
          <p:nvPr/>
        </p:nvCxnSpPr>
        <p:spPr>
          <a:xfrm rot="10800000">
            <a:off x="7812166" y="5002991"/>
            <a:ext cx="747321" cy="415735"/>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52" name="Verbinder: gewinkelt 51">
            <a:extLst>
              <a:ext uri="{FF2B5EF4-FFF2-40B4-BE49-F238E27FC236}">
                <a16:creationId xmlns:a16="http://schemas.microsoft.com/office/drawing/2014/main" id="{6063DFAA-843B-CA78-733C-8EB3891C63B1}"/>
              </a:ext>
            </a:extLst>
          </p:cNvPr>
          <p:cNvCxnSpPr>
            <a:cxnSpLocks/>
            <a:stCxn id="64" idx="1"/>
            <a:endCxn id="61" idx="3"/>
          </p:cNvCxnSpPr>
          <p:nvPr/>
        </p:nvCxnSpPr>
        <p:spPr>
          <a:xfrm rot="10800000" flipV="1">
            <a:off x="7812166" y="2710514"/>
            <a:ext cx="768461" cy="3276"/>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53" name="Freihandform: Form 52">
            <a:extLst>
              <a:ext uri="{FF2B5EF4-FFF2-40B4-BE49-F238E27FC236}">
                <a16:creationId xmlns:a16="http://schemas.microsoft.com/office/drawing/2014/main" id="{82652D64-BB3E-A401-06B1-8A0D2C99D55C}"/>
              </a:ext>
            </a:extLst>
          </p:cNvPr>
          <p:cNvSpPr>
            <a:spLocks noChangeAspect="1"/>
          </p:cNvSpPr>
          <p:nvPr/>
        </p:nvSpPr>
        <p:spPr>
          <a:xfrm>
            <a:off x="6677682" y="3435874"/>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a:t>
            </a:r>
            <a:endParaRPr lang="en-US" sz="1600" dirty="0">
              <a:solidFill>
                <a:schemeClr val="tx1"/>
              </a:solidFill>
            </a:endParaRPr>
          </a:p>
        </p:txBody>
      </p:sp>
      <p:grpSp>
        <p:nvGrpSpPr>
          <p:cNvPr id="54" name="Gruppieren 53">
            <a:extLst>
              <a:ext uri="{FF2B5EF4-FFF2-40B4-BE49-F238E27FC236}">
                <a16:creationId xmlns:a16="http://schemas.microsoft.com/office/drawing/2014/main" id="{6F987DEE-B921-30FE-DA3D-EC82E1411B42}"/>
              </a:ext>
            </a:extLst>
          </p:cNvPr>
          <p:cNvGrpSpPr/>
          <p:nvPr/>
        </p:nvGrpSpPr>
        <p:grpSpPr>
          <a:xfrm>
            <a:off x="6265410" y="4654280"/>
            <a:ext cx="1546755" cy="557516"/>
            <a:chOff x="7729795" y="4416853"/>
            <a:chExt cx="1035772" cy="461315"/>
          </a:xfrm>
        </p:grpSpPr>
        <p:sp>
          <p:nvSpPr>
            <p:cNvPr id="55" name="Rechteck 54">
              <a:extLst>
                <a:ext uri="{FF2B5EF4-FFF2-40B4-BE49-F238E27FC236}">
                  <a16:creationId xmlns:a16="http://schemas.microsoft.com/office/drawing/2014/main" id="{883BC786-0970-502C-F133-770DB4CABA5B}"/>
                </a:ext>
              </a:extLst>
            </p:cNvPr>
            <p:cNvSpPr>
              <a:spLocks noChangeAspect="1"/>
            </p:cNvSpPr>
            <p:nvPr/>
          </p:nvSpPr>
          <p:spPr>
            <a:xfrm>
              <a:off x="7729795" y="4416853"/>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a:t>
              </a:r>
            </a:p>
          </p:txBody>
        </p:sp>
        <p:sp>
          <p:nvSpPr>
            <p:cNvPr id="56" name="Rechteck 55">
              <a:extLst>
                <a:ext uri="{FF2B5EF4-FFF2-40B4-BE49-F238E27FC236}">
                  <a16:creationId xmlns:a16="http://schemas.microsoft.com/office/drawing/2014/main" id="{D707B52D-F8A8-066E-DD6D-0A38EE958CE4}"/>
                </a:ext>
              </a:extLst>
            </p:cNvPr>
            <p:cNvSpPr>
              <a:spLocks noChangeAspect="1"/>
            </p:cNvSpPr>
            <p:nvPr/>
          </p:nvSpPr>
          <p:spPr>
            <a:xfrm>
              <a:off x="7786945" y="447546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a:t>
              </a:r>
            </a:p>
          </p:txBody>
        </p:sp>
        <p:sp>
          <p:nvSpPr>
            <p:cNvPr id="57" name="Rechteck 56">
              <a:extLst>
                <a:ext uri="{FF2B5EF4-FFF2-40B4-BE49-F238E27FC236}">
                  <a16:creationId xmlns:a16="http://schemas.microsoft.com/office/drawing/2014/main" id="{EC4F2E38-AFA4-E90D-FE88-D5BC37DAD7DA}"/>
                </a:ext>
              </a:extLst>
            </p:cNvPr>
            <p:cNvSpPr>
              <a:spLocks noChangeAspect="1"/>
            </p:cNvSpPr>
            <p:nvPr/>
          </p:nvSpPr>
          <p:spPr>
            <a:xfrm>
              <a:off x="7844095" y="453261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Attitude/ Theme Prediction</a:t>
              </a:r>
            </a:p>
          </p:txBody>
        </p:sp>
      </p:grpSp>
      <p:grpSp>
        <p:nvGrpSpPr>
          <p:cNvPr id="58" name="Gruppieren 57">
            <a:extLst>
              <a:ext uri="{FF2B5EF4-FFF2-40B4-BE49-F238E27FC236}">
                <a16:creationId xmlns:a16="http://schemas.microsoft.com/office/drawing/2014/main" id="{AF1B3B4C-AF3E-8158-32CD-3F924C8276E6}"/>
              </a:ext>
            </a:extLst>
          </p:cNvPr>
          <p:cNvGrpSpPr/>
          <p:nvPr/>
        </p:nvGrpSpPr>
        <p:grpSpPr>
          <a:xfrm>
            <a:off x="6265410" y="2365080"/>
            <a:ext cx="1546755" cy="557516"/>
            <a:chOff x="7729795" y="4416853"/>
            <a:chExt cx="1035772" cy="461315"/>
          </a:xfrm>
        </p:grpSpPr>
        <p:sp>
          <p:nvSpPr>
            <p:cNvPr id="59" name="Rechteck 58">
              <a:extLst>
                <a:ext uri="{FF2B5EF4-FFF2-40B4-BE49-F238E27FC236}">
                  <a16:creationId xmlns:a16="http://schemas.microsoft.com/office/drawing/2014/main" id="{351354AC-E54A-068A-2DBD-AED01EDDD951}"/>
                </a:ext>
              </a:extLst>
            </p:cNvPr>
            <p:cNvSpPr>
              <a:spLocks noChangeAspect="1"/>
            </p:cNvSpPr>
            <p:nvPr/>
          </p:nvSpPr>
          <p:spPr>
            <a:xfrm>
              <a:off x="7729795" y="4416853"/>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a:t>
              </a:r>
            </a:p>
          </p:txBody>
        </p:sp>
        <p:sp>
          <p:nvSpPr>
            <p:cNvPr id="60" name="Rechteck 59">
              <a:extLst>
                <a:ext uri="{FF2B5EF4-FFF2-40B4-BE49-F238E27FC236}">
                  <a16:creationId xmlns:a16="http://schemas.microsoft.com/office/drawing/2014/main" id="{6CB1AD5B-890B-E293-B368-228BC956B694}"/>
                </a:ext>
              </a:extLst>
            </p:cNvPr>
            <p:cNvSpPr>
              <a:spLocks noChangeAspect="1"/>
            </p:cNvSpPr>
            <p:nvPr/>
          </p:nvSpPr>
          <p:spPr>
            <a:xfrm>
              <a:off x="7786945" y="447546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a:t>
              </a:r>
            </a:p>
          </p:txBody>
        </p:sp>
        <p:sp>
          <p:nvSpPr>
            <p:cNvPr id="61" name="Rechteck 60">
              <a:extLst>
                <a:ext uri="{FF2B5EF4-FFF2-40B4-BE49-F238E27FC236}">
                  <a16:creationId xmlns:a16="http://schemas.microsoft.com/office/drawing/2014/main" id="{53BD4357-C125-63CC-CC41-ED19623D734A}"/>
                </a:ext>
              </a:extLst>
            </p:cNvPr>
            <p:cNvSpPr>
              <a:spLocks noChangeAspect="1"/>
            </p:cNvSpPr>
            <p:nvPr/>
          </p:nvSpPr>
          <p:spPr>
            <a:xfrm>
              <a:off x="7844095" y="4532616"/>
              <a:ext cx="921472" cy="345552"/>
            </a:xfrm>
            <a:prstGeom prst="rect">
              <a:avLst/>
            </a:prstGeom>
            <a:solidFill>
              <a:schemeClr val="bg1"/>
            </a:solid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Request Prediction</a:t>
              </a:r>
            </a:p>
          </p:txBody>
        </p:sp>
      </p:grpSp>
      <p:sp>
        <p:nvSpPr>
          <p:cNvPr id="62" name="Ellipse 61">
            <a:extLst>
              <a:ext uri="{FF2B5EF4-FFF2-40B4-BE49-F238E27FC236}">
                <a16:creationId xmlns:a16="http://schemas.microsoft.com/office/drawing/2014/main" id="{67D00765-390B-25EF-D93F-2AA914B15FF4}"/>
              </a:ext>
            </a:extLst>
          </p:cNvPr>
          <p:cNvSpPr>
            <a:spLocks noChangeAspect="1"/>
          </p:cNvSpPr>
          <p:nvPr/>
        </p:nvSpPr>
        <p:spPr>
          <a:xfrm>
            <a:off x="11434842" y="2526486"/>
            <a:ext cx="368055" cy="368055"/>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A60B2"/>
              </a:solidFill>
            </a:endParaRPr>
          </a:p>
        </p:txBody>
      </p:sp>
      <p:sp>
        <p:nvSpPr>
          <p:cNvPr id="63" name="Rechteck 62">
            <a:extLst>
              <a:ext uri="{FF2B5EF4-FFF2-40B4-BE49-F238E27FC236}">
                <a16:creationId xmlns:a16="http://schemas.microsoft.com/office/drawing/2014/main" id="{78A46E16-D3B8-9B89-ECF9-71CFFC812124}"/>
              </a:ext>
            </a:extLst>
          </p:cNvPr>
          <p:cNvSpPr>
            <a:spLocks noChangeAspect="1"/>
          </p:cNvSpPr>
          <p:nvPr/>
        </p:nvSpPr>
        <p:spPr>
          <a:xfrm>
            <a:off x="9904005" y="2506468"/>
            <a:ext cx="1080000" cy="408090"/>
          </a:xfrm>
          <a:prstGeom prst="rect">
            <a:avLst/>
          </a:prstGeom>
          <a:noFill/>
          <a:ln w="285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A60B2"/>
                </a:solidFill>
              </a:rPr>
              <a:t>Model Training</a:t>
            </a:r>
          </a:p>
        </p:txBody>
      </p:sp>
      <p:sp>
        <p:nvSpPr>
          <p:cNvPr id="64" name="Flussdiagramm: Dokument 63">
            <a:extLst>
              <a:ext uri="{FF2B5EF4-FFF2-40B4-BE49-F238E27FC236}">
                <a16:creationId xmlns:a16="http://schemas.microsoft.com/office/drawing/2014/main" id="{CA8A8B70-1D5B-D2FC-B383-B5FE6B5FE038}"/>
              </a:ext>
            </a:extLst>
          </p:cNvPr>
          <p:cNvSpPr/>
          <p:nvPr/>
        </p:nvSpPr>
        <p:spPr>
          <a:xfrm>
            <a:off x="8580626" y="2487852"/>
            <a:ext cx="921472" cy="445323"/>
          </a:xfrm>
          <a:prstGeom prst="flowChartDocument">
            <a:avLst/>
          </a:prstGeom>
          <a:noFill/>
          <a:ln w="285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A60B2"/>
                </a:solidFill>
              </a:rPr>
              <a:t>Model Artefacts</a:t>
            </a:r>
          </a:p>
        </p:txBody>
      </p:sp>
      <p:cxnSp>
        <p:nvCxnSpPr>
          <p:cNvPr id="65" name="Gerade Verbindung mit Pfeil 64">
            <a:extLst>
              <a:ext uri="{FF2B5EF4-FFF2-40B4-BE49-F238E27FC236}">
                <a16:creationId xmlns:a16="http://schemas.microsoft.com/office/drawing/2014/main" id="{780F7D3A-F979-BB4C-E211-F0A6B1DEEEA7}"/>
              </a:ext>
            </a:extLst>
          </p:cNvPr>
          <p:cNvCxnSpPr>
            <a:cxnSpLocks/>
          </p:cNvCxnSpPr>
          <p:nvPr/>
        </p:nvCxnSpPr>
        <p:spPr>
          <a:xfrm flipH="1">
            <a:off x="9502098" y="2710513"/>
            <a:ext cx="401907" cy="1"/>
          </a:xfrm>
          <a:prstGeom prst="straightConnector1">
            <a:avLst/>
          </a:prstGeom>
          <a:ln w="28575">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Gerade Verbindung mit Pfeil 65">
            <a:extLst>
              <a:ext uri="{FF2B5EF4-FFF2-40B4-BE49-F238E27FC236}">
                <a16:creationId xmlns:a16="http://schemas.microsoft.com/office/drawing/2014/main" id="{5657227E-D25A-FE6F-8D05-FBA3235ED159}"/>
              </a:ext>
            </a:extLst>
          </p:cNvPr>
          <p:cNvCxnSpPr>
            <a:cxnSpLocks/>
          </p:cNvCxnSpPr>
          <p:nvPr/>
        </p:nvCxnSpPr>
        <p:spPr>
          <a:xfrm flipH="1" flipV="1">
            <a:off x="10984005" y="2710513"/>
            <a:ext cx="450837" cy="1"/>
          </a:xfrm>
          <a:prstGeom prst="straightConnector1">
            <a:avLst/>
          </a:prstGeom>
          <a:ln w="28575">
            <a:solidFill>
              <a:srgbClr val="3A60B2"/>
            </a:solidFill>
            <a:tailEnd type="triangle"/>
          </a:ln>
        </p:spPr>
        <p:style>
          <a:lnRef idx="2">
            <a:schemeClr val="accent1"/>
          </a:lnRef>
          <a:fillRef idx="0">
            <a:schemeClr val="accent1"/>
          </a:fillRef>
          <a:effectRef idx="1">
            <a:schemeClr val="accent1"/>
          </a:effectRef>
          <a:fontRef idx="minor">
            <a:schemeClr val="tx1"/>
          </a:fontRef>
        </p:style>
      </p:cxnSp>
      <p:grpSp>
        <p:nvGrpSpPr>
          <p:cNvPr id="67" name="Gruppieren 66">
            <a:extLst>
              <a:ext uri="{FF2B5EF4-FFF2-40B4-BE49-F238E27FC236}">
                <a16:creationId xmlns:a16="http://schemas.microsoft.com/office/drawing/2014/main" id="{27EDED3F-2CF6-41C8-93C0-3F0689E8A6B6}"/>
              </a:ext>
            </a:extLst>
          </p:cNvPr>
          <p:cNvGrpSpPr/>
          <p:nvPr/>
        </p:nvGrpSpPr>
        <p:grpSpPr>
          <a:xfrm>
            <a:off x="282797" y="2441338"/>
            <a:ext cx="3268593" cy="2963955"/>
            <a:chOff x="353400" y="2538983"/>
            <a:chExt cx="3268593" cy="2963955"/>
          </a:xfrm>
        </p:grpSpPr>
        <p:sp>
          <p:nvSpPr>
            <p:cNvPr id="68" name="Ellipse 67">
              <a:extLst>
                <a:ext uri="{FF2B5EF4-FFF2-40B4-BE49-F238E27FC236}">
                  <a16:creationId xmlns:a16="http://schemas.microsoft.com/office/drawing/2014/main" id="{E0A6F030-F0E6-D910-A94A-6377E4519EEE}"/>
                </a:ext>
              </a:extLst>
            </p:cNvPr>
            <p:cNvSpPr>
              <a:spLocks noChangeAspect="1"/>
            </p:cNvSpPr>
            <p:nvPr/>
          </p:nvSpPr>
          <p:spPr>
            <a:xfrm>
              <a:off x="353400" y="3531550"/>
              <a:ext cx="368055" cy="368055"/>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ihandform: Form 68">
              <a:extLst>
                <a:ext uri="{FF2B5EF4-FFF2-40B4-BE49-F238E27FC236}">
                  <a16:creationId xmlns:a16="http://schemas.microsoft.com/office/drawing/2014/main" id="{5827314D-A1A1-03EB-E1B1-BAAC2A8663CD}"/>
                </a:ext>
              </a:extLst>
            </p:cNvPr>
            <p:cNvSpPr>
              <a:spLocks noChangeAspect="1"/>
            </p:cNvSpPr>
            <p:nvPr/>
          </p:nvSpPr>
          <p:spPr>
            <a:xfrm>
              <a:off x="1109994" y="3533519"/>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a:t>
              </a:r>
              <a:endParaRPr lang="en-US" sz="1600" dirty="0">
                <a:solidFill>
                  <a:schemeClr val="tx1"/>
                </a:solidFill>
              </a:endParaRPr>
            </a:p>
          </p:txBody>
        </p:sp>
        <p:sp>
          <p:nvSpPr>
            <p:cNvPr id="70" name="Rechteck 69">
              <a:extLst>
                <a:ext uri="{FF2B5EF4-FFF2-40B4-BE49-F238E27FC236}">
                  <a16:creationId xmlns:a16="http://schemas.microsoft.com/office/drawing/2014/main" id="{1E6A1DA1-483D-96FE-02CA-A2A7B65923CE}"/>
                </a:ext>
              </a:extLst>
            </p:cNvPr>
            <p:cNvSpPr>
              <a:spLocks noChangeAspect="1"/>
            </p:cNvSpPr>
            <p:nvPr/>
          </p:nvSpPr>
          <p:spPr>
            <a:xfrm>
              <a:off x="1016443" y="2538983"/>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User Login</a:t>
              </a:r>
            </a:p>
          </p:txBody>
        </p:sp>
        <p:sp>
          <p:nvSpPr>
            <p:cNvPr id="71" name="Rechteck 70">
              <a:extLst>
                <a:ext uri="{FF2B5EF4-FFF2-40B4-BE49-F238E27FC236}">
                  <a16:creationId xmlns:a16="http://schemas.microsoft.com/office/drawing/2014/main" id="{2341EB83-5FEC-8A5F-34EF-78E97BE1CA28}"/>
                </a:ext>
              </a:extLst>
            </p:cNvPr>
            <p:cNvSpPr>
              <a:spLocks noChangeAspect="1"/>
            </p:cNvSpPr>
            <p:nvPr/>
          </p:nvSpPr>
          <p:spPr>
            <a:xfrm>
              <a:off x="2541993" y="2538983"/>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Provide URL</a:t>
              </a:r>
            </a:p>
          </p:txBody>
        </p:sp>
        <p:sp>
          <p:nvSpPr>
            <p:cNvPr id="72" name="Rechteck 71">
              <a:extLst>
                <a:ext uri="{FF2B5EF4-FFF2-40B4-BE49-F238E27FC236}">
                  <a16:creationId xmlns:a16="http://schemas.microsoft.com/office/drawing/2014/main" id="{7FBF44EA-80E1-464F-8678-99ADF31EBFC9}"/>
                </a:ext>
              </a:extLst>
            </p:cNvPr>
            <p:cNvSpPr>
              <a:spLocks noChangeAspect="1"/>
            </p:cNvSpPr>
            <p:nvPr/>
          </p:nvSpPr>
          <p:spPr>
            <a:xfrm>
              <a:off x="1016443" y="4393088"/>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Download Templates</a:t>
              </a:r>
            </a:p>
          </p:txBody>
        </p:sp>
        <p:sp>
          <p:nvSpPr>
            <p:cNvPr id="73" name="Rechteck 72">
              <a:extLst>
                <a:ext uri="{FF2B5EF4-FFF2-40B4-BE49-F238E27FC236}">
                  <a16:creationId xmlns:a16="http://schemas.microsoft.com/office/drawing/2014/main" id="{DAF59D1A-3B52-1EC6-D522-C20D0A3F9B76}"/>
                </a:ext>
              </a:extLst>
            </p:cNvPr>
            <p:cNvSpPr>
              <a:spLocks noChangeAspect="1"/>
            </p:cNvSpPr>
            <p:nvPr/>
          </p:nvSpPr>
          <p:spPr>
            <a:xfrm>
              <a:off x="1016443" y="5097938"/>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Fill out Templates</a:t>
              </a:r>
            </a:p>
          </p:txBody>
        </p:sp>
        <p:sp>
          <p:nvSpPr>
            <p:cNvPr id="74" name="Rechteck 73">
              <a:extLst>
                <a:ext uri="{FF2B5EF4-FFF2-40B4-BE49-F238E27FC236}">
                  <a16:creationId xmlns:a16="http://schemas.microsoft.com/office/drawing/2014/main" id="{ABE1B24B-2024-6F7C-928F-3D67DB2A951E}"/>
                </a:ext>
              </a:extLst>
            </p:cNvPr>
            <p:cNvSpPr>
              <a:spLocks noChangeAspect="1"/>
            </p:cNvSpPr>
            <p:nvPr/>
          </p:nvSpPr>
          <p:spPr>
            <a:xfrm>
              <a:off x="2541993" y="5097938"/>
              <a:ext cx="1080000" cy="405000"/>
            </a:xfrm>
            <a:prstGeom prst="rect">
              <a:avLst/>
            </a:pr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Upload Templates</a:t>
              </a:r>
            </a:p>
          </p:txBody>
        </p:sp>
        <p:cxnSp>
          <p:nvCxnSpPr>
            <p:cNvPr id="75" name="Gerade Verbindung mit Pfeil 74">
              <a:extLst>
                <a:ext uri="{FF2B5EF4-FFF2-40B4-BE49-F238E27FC236}">
                  <a16:creationId xmlns:a16="http://schemas.microsoft.com/office/drawing/2014/main" id="{CC87CBEC-E16F-A0D2-46F7-84236C5BCEC9}"/>
                </a:ext>
              </a:extLst>
            </p:cNvPr>
            <p:cNvCxnSpPr>
              <a:cxnSpLocks/>
              <a:stCxn id="68" idx="6"/>
              <a:endCxn id="69" idx="1"/>
            </p:cNvCxnSpPr>
            <p:nvPr/>
          </p:nvCxnSpPr>
          <p:spPr>
            <a:xfrm flipV="1">
              <a:off x="721455" y="3715370"/>
              <a:ext cx="388539" cy="208"/>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6" name="Gerade Verbindung mit Pfeil 75">
              <a:extLst>
                <a:ext uri="{FF2B5EF4-FFF2-40B4-BE49-F238E27FC236}">
                  <a16:creationId xmlns:a16="http://schemas.microsoft.com/office/drawing/2014/main" id="{D8C689C6-ECEF-6D91-70E7-1FCE3214E7BA}"/>
                </a:ext>
              </a:extLst>
            </p:cNvPr>
            <p:cNvCxnSpPr>
              <a:cxnSpLocks/>
            </p:cNvCxnSpPr>
            <p:nvPr/>
          </p:nvCxnSpPr>
          <p:spPr>
            <a:xfrm flipH="1" flipV="1">
              <a:off x="1556385" y="2943231"/>
              <a:ext cx="117" cy="573784"/>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7" name="Gerade Verbindung mit Pfeil 76">
              <a:extLst>
                <a:ext uri="{FF2B5EF4-FFF2-40B4-BE49-F238E27FC236}">
                  <a16:creationId xmlns:a16="http://schemas.microsoft.com/office/drawing/2014/main" id="{67B34909-272A-2195-D8E3-AC6471C290E2}"/>
                </a:ext>
              </a:extLst>
            </p:cNvPr>
            <p:cNvCxnSpPr>
              <a:cxnSpLocks/>
            </p:cNvCxnSpPr>
            <p:nvPr/>
          </p:nvCxnSpPr>
          <p:spPr>
            <a:xfrm flipH="1">
              <a:off x="1553982" y="3881132"/>
              <a:ext cx="4923" cy="511956"/>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8" name="Gerade Verbindung mit Pfeil 77">
              <a:extLst>
                <a:ext uri="{FF2B5EF4-FFF2-40B4-BE49-F238E27FC236}">
                  <a16:creationId xmlns:a16="http://schemas.microsoft.com/office/drawing/2014/main" id="{401DACC9-ADA8-0A26-FE48-446347FEC2F3}"/>
                </a:ext>
              </a:extLst>
            </p:cNvPr>
            <p:cNvCxnSpPr>
              <a:cxnSpLocks/>
            </p:cNvCxnSpPr>
            <p:nvPr/>
          </p:nvCxnSpPr>
          <p:spPr>
            <a:xfrm>
              <a:off x="2096443" y="2741483"/>
              <a:ext cx="445550"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79" name="Gerade Verbindung mit Pfeil 78">
              <a:extLst>
                <a:ext uri="{FF2B5EF4-FFF2-40B4-BE49-F238E27FC236}">
                  <a16:creationId xmlns:a16="http://schemas.microsoft.com/office/drawing/2014/main" id="{67C3C5EF-6DA7-32D5-D80A-D8E9C3D71F14}"/>
                </a:ext>
              </a:extLst>
            </p:cNvPr>
            <p:cNvCxnSpPr>
              <a:cxnSpLocks/>
            </p:cNvCxnSpPr>
            <p:nvPr/>
          </p:nvCxnSpPr>
          <p:spPr>
            <a:xfrm>
              <a:off x="1556443" y="4798088"/>
              <a:ext cx="0" cy="29985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sp>
          <p:nvSpPr>
            <p:cNvPr id="80" name="Textfeld 79">
              <a:extLst>
                <a:ext uri="{FF2B5EF4-FFF2-40B4-BE49-F238E27FC236}">
                  <a16:creationId xmlns:a16="http://schemas.microsoft.com/office/drawing/2014/main" id="{5EFF4B78-5882-4438-DFA6-6113CF10EB15}"/>
                </a:ext>
              </a:extLst>
            </p:cNvPr>
            <p:cNvSpPr txBox="1"/>
            <p:nvPr/>
          </p:nvSpPr>
          <p:spPr>
            <a:xfrm>
              <a:off x="1618236" y="3095169"/>
              <a:ext cx="1215047" cy="276999"/>
            </a:xfrm>
            <a:prstGeom prst="rect">
              <a:avLst/>
            </a:prstGeom>
            <a:noFill/>
          </p:spPr>
          <p:txBody>
            <a:bodyPr wrap="square" rtlCol="0">
              <a:spAutoFit/>
            </a:bodyPr>
            <a:lstStyle/>
            <a:p>
              <a:r>
                <a:rPr lang="en-US" sz="1200" dirty="0"/>
                <a:t>Login + URL</a:t>
              </a:r>
            </a:p>
          </p:txBody>
        </p:sp>
        <p:sp>
          <p:nvSpPr>
            <p:cNvPr id="81" name="Textfeld 80">
              <a:extLst>
                <a:ext uri="{FF2B5EF4-FFF2-40B4-BE49-F238E27FC236}">
                  <a16:creationId xmlns:a16="http://schemas.microsoft.com/office/drawing/2014/main" id="{F59D03CF-209C-EA09-61E6-D1CE5D39A0F5}"/>
                </a:ext>
              </a:extLst>
            </p:cNvPr>
            <p:cNvSpPr txBox="1"/>
            <p:nvPr/>
          </p:nvSpPr>
          <p:spPr>
            <a:xfrm>
              <a:off x="768216" y="3367558"/>
              <a:ext cx="1215047" cy="276999"/>
            </a:xfrm>
            <a:prstGeom prst="rect">
              <a:avLst/>
            </a:prstGeom>
            <a:noFill/>
          </p:spPr>
          <p:txBody>
            <a:bodyPr wrap="square" rtlCol="0">
              <a:spAutoFit/>
            </a:bodyPr>
            <a:lstStyle/>
            <a:p>
              <a:r>
                <a:rPr lang="en-US" sz="1200" dirty="0"/>
                <a:t>Provide</a:t>
              </a:r>
            </a:p>
          </p:txBody>
        </p:sp>
        <p:sp>
          <p:nvSpPr>
            <p:cNvPr id="82" name="Textfeld 81">
              <a:extLst>
                <a:ext uri="{FF2B5EF4-FFF2-40B4-BE49-F238E27FC236}">
                  <a16:creationId xmlns:a16="http://schemas.microsoft.com/office/drawing/2014/main" id="{9D766EFF-324E-D8D8-931D-A7544ED74A94}"/>
                </a:ext>
              </a:extLst>
            </p:cNvPr>
            <p:cNvSpPr txBox="1"/>
            <p:nvPr/>
          </p:nvSpPr>
          <p:spPr>
            <a:xfrm>
              <a:off x="1618236" y="4084463"/>
              <a:ext cx="1215047" cy="276999"/>
            </a:xfrm>
            <a:prstGeom prst="rect">
              <a:avLst/>
            </a:prstGeom>
            <a:noFill/>
          </p:spPr>
          <p:txBody>
            <a:bodyPr wrap="square" rtlCol="0">
              <a:spAutoFit/>
            </a:bodyPr>
            <a:lstStyle/>
            <a:p>
              <a:r>
                <a:rPr lang="en-US" sz="1200" dirty="0"/>
                <a:t>Files</a:t>
              </a:r>
            </a:p>
          </p:txBody>
        </p:sp>
        <p:sp>
          <p:nvSpPr>
            <p:cNvPr id="83" name="Freihandform: Form 82">
              <a:extLst>
                <a:ext uri="{FF2B5EF4-FFF2-40B4-BE49-F238E27FC236}">
                  <a16:creationId xmlns:a16="http://schemas.microsoft.com/office/drawing/2014/main" id="{BA05F6DE-FBBD-AF8C-2A5A-9D0C358B985F}"/>
                </a:ext>
              </a:extLst>
            </p:cNvPr>
            <p:cNvSpPr>
              <a:spLocks noChangeAspect="1"/>
            </p:cNvSpPr>
            <p:nvPr/>
          </p:nvSpPr>
          <p:spPr>
            <a:xfrm>
              <a:off x="2635544" y="3533519"/>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a:t>
              </a:r>
              <a:endParaRPr lang="en-US" sz="1600" dirty="0">
                <a:solidFill>
                  <a:schemeClr val="tx1"/>
                </a:solidFill>
              </a:endParaRPr>
            </a:p>
          </p:txBody>
        </p:sp>
        <p:cxnSp>
          <p:nvCxnSpPr>
            <p:cNvPr id="84" name="Gerade Verbindung mit Pfeil 83">
              <a:extLst>
                <a:ext uri="{FF2B5EF4-FFF2-40B4-BE49-F238E27FC236}">
                  <a16:creationId xmlns:a16="http://schemas.microsoft.com/office/drawing/2014/main" id="{AFD8DA38-203E-B061-FFA9-A7E90F0E99BF}"/>
                </a:ext>
              </a:extLst>
            </p:cNvPr>
            <p:cNvCxnSpPr>
              <a:cxnSpLocks/>
            </p:cNvCxnSpPr>
            <p:nvPr/>
          </p:nvCxnSpPr>
          <p:spPr>
            <a:xfrm>
              <a:off x="2096443" y="5300438"/>
              <a:ext cx="445550" cy="0"/>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85" name="Gerade Verbindung mit Pfeil 84">
              <a:extLst>
                <a:ext uri="{FF2B5EF4-FFF2-40B4-BE49-F238E27FC236}">
                  <a16:creationId xmlns:a16="http://schemas.microsoft.com/office/drawing/2014/main" id="{773774F5-3BB5-1624-3F86-DDC24249FA45}"/>
                </a:ext>
              </a:extLst>
            </p:cNvPr>
            <p:cNvCxnSpPr>
              <a:cxnSpLocks/>
            </p:cNvCxnSpPr>
            <p:nvPr/>
          </p:nvCxnSpPr>
          <p:spPr>
            <a:xfrm flipV="1">
              <a:off x="3068895" y="3881132"/>
              <a:ext cx="4923" cy="1216806"/>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86" name="Gerade Verbindung mit Pfeil 85">
              <a:extLst>
                <a:ext uri="{FF2B5EF4-FFF2-40B4-BE49-F238E27FC236}">
                  <a16:creationId xmlns:a16="http://schemas.microsoft.com/office/drawing/2014/main" id="{E232DBC9-4074-CFFF-CE0D-4B3102624393}"/>
                </a:ext>
              </a:extLst>
            </p:cNvPr>
            <p:cNvCxnSpPr>
              <a:cxnSpLocks/>
            </p:cNvCxnSpPr>
            <p:nvPr/>
          </p:nvCxnSpPr>
          <p:spPr>
            <a:xfrm>
              <a:off x="3066492" y="2943983"/>
              <a:ext cx="117" cy="573032"/>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grpSp>
      <p:cxnSp>
        <p:nvCxnSpPr>
          <p:cNvPr id="87" name="Gerade Verbindung mit Pfeil 86">
            <a:extLst>
              <a:ext uri="{FF2B5EF4-FFF2-40B4-BE49-F238E27FC236}">
                <a16:creationId xmlns:a16="http://schemas.microsoft.com/office/drawing/2014/main" id="{2C36C222-6577-3E7A-95F4-554223DAC84A}"/>
              </a:ext>
            </a:extLst>
          </p:cNvPr>
          <p:cNvCxnSpPr>
            <a:cxnSpLocks/>
            <a:stCxn id="83" idx="3"/>
            <a:endCxn id="22" idx="1"/>
          </p:cNvCxnSpPr>
          <p:nvPr/>
        </p:nvCxnSpPr>
        <p:spPr>
          <a:xfrm>
            <a:off x="3457839" y="3615374"/>
            <a:ext cx="447164" cy="2558"/>
          </a:xfrm>
          <a:prstGeom prst="straightConnector1">
            <a:avLst/>
          </a:prstGeom>
          <a:ln>
            <a:solidFill>
              <a:srgbClr val="3A60B2"/>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88" name="Gerade Verbindung mit Pfeil 87">
            <a:extLst>
              <a:ext uri="{FF2B5EF4-FFF2-40B4-BE49-F238E27FC236}">
                <a16:creationId xmlns:a16="http://schemas.microsoft.com/office/drawing/2014/main" id="{078E9758-907D-22E2-6E9B-FDDFABAFE59F}"/>
              </a:ext>
            </a:extLst>
          </p:cNvPr>
          <p:cNvCxnSpPr>
            <a:cxnSpLocks/>
            <a:stCxn id="53" idx="0"/>
            <a:endCxn id="61" idx="2"/>
          </p:cNvCxnSpPr>
          <p:nvPr/>
        </p:nvCxnSpPr>
        <p:spPr>
          <a:xfrm flipH="1" flipV="1">
            <a:off x="7124132" y="2922596"/>
            <a:ext cx="116" cy="513278"/>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89" name="Gerade Verbindung mit Pfeil 88">
            <a:extLst>
              <a:ext uri="{FF2B5EF4-FFF2-40B4-BE49-F238E27FC236}">
                <a16:creationId xmlns:a16="http://schemas.microsoft.com/office/drawing/2014/main" id="{44CF352D-AB60-0942-054B-DF09F2EFD4A4}"/>
              </a:ext>
            </a:extLst>
          </p:cNvPr>
          <p:cNvCxnSpPr>
            <a:cxnSpLocks/>
            <a:stCxn id="53" idx="2"/>
            <a:endCxn id="57" idx="0"/>
          </p:cNvCxnSpPr>
          <p:nvPr/>
        </p:nvCxnSpPr>
        <p:spPr>
          <a:xfrm flipH="1">
            <a:off x="7124132" y="3799991"/>
            <a:ext cx="4922" cy="994193"/>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0" name="Gerade Verbindung mit Pfeil 89">
            <a:extLst>
              <a:ext uri="{FF2B5EF4-FFF2-40B4-BE49-F238E27FC236}">
                <a16:creationId xmlns:a16="http://schemas.microsoft.com/office/drawing/2014/main" id="{5DEF7738-0761-FE0C-8860-87820B076265}"/>
              </a:ext>
            </a:extLst>
          </p:cNvPr>
          <p:cNvCxnSpPr>
            <a:cxnSpLocks/>
            <a:stCxn id="57" idx="2"/>
            <a:endCxn id="27" idx="0"/>
          </p:cNvCxnSpPr>
          <p:nvPr/>
        </p:nvCxnSpPr>
        <p:spPr>
          <a:xfrm>
            <a:off x="7124132" y="5211796"/>
            <a:ext cx="0" cy="241316"/>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sp>
        <p:nvSpPr>
          <p:cNvPr id="91" name="Freihandform: Form 90">
            <a:extLst>
              <a:ext uri="{FF2B5EF4-FFF2-40B4-BE49-F238E27FC236}">
                <a16:creationId xmlns:a16="http://schemas.microsoft.com/office/drawing/2014/main" id="{CF1D141C-4C8E-26AF-8BFD-419547DCA868}"/>
              </a:ext>
            </a:extLst>
          </p:cNvPr>
          <p:cNvSpPr>
            <a:spLocks noChangeAspect="1"/>
          </p:cNvSpPr>
          <p:nvPr/>
        </p:nvSpPr>
        <p:spPr>
          <a:xfrm>
            <a:off x="5294238" y="5859788"/>
            <a:ext cx="892898" cy="364117"/>
          </a:xfrm>
          <a:custGeom>
            <a:avLst/>
            <a:gdLst>
              <a:gd name="connsiteX0" fmla="*/ 805430 w 1696141"/>
              <a:gd name="connsiteY0" fmla="*/ 0 h 701198"/>
              <a:gd name="connsiteX1" fmla="*/ 0 w 1696141"/>
              <a:gd name="connsiteY1" fmla="*/ 426405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96141"/>
              <a:gd name="connsiteY0" fmla="*/ 0 h 701198"/>
              <a:gd name="connsiteX1" fmla="*/ 0 w 1696141"/>
              <a:gd name="connsiteY1" fmla="*/ 335918 h 701198"/>
              <a:gd name="connsiteX2" fmla="*/ 881235 w 1696141"/>
              <a:gd name="connsiteY2" fmla="*/ 701198 h 701198"/>
              <a:gd name="connsiteX3" fmla="*/ 1696141 w 1696141"/>
              <a:gd name="connsiteY3" fmla="*/ 369551 h 701198"/>
              <a:gd name="connsiteX4" fmla="*/ 805430 w 1696141"/>
              <a:gd name="connsiteY4" fmla="*/ 0 h 701198"/>
              <a:gd name="connsiteX0" fmla="*/ 805430 w 1686616"/>
              <a:gd name="connsiteY0" fmla="*/ 0 h 701198"/>
              <a:gd name="connsiteX1" fmla="*/ 0 w 1686616"/>
              <a:gd name="connsiteY1" fmla="*/ 335918 h 701198"/>
              <a:gd name="connsiteX2" fmla="*/ 881235 w 1686616"/>
              <a:gd name="connsiteY2" fmla="*/ 701198 h 701198"/>
              <a:gd name="connsiteX3" fmla="*/ 1686616 w 1686616"/>
              <a:gd name="connsiteY3" fmla="*/ 369551 h 701198"/>
              <a:gd name="connsiteX4" fmla="*/ 805430 w 1686616"/>
              <a:gd name="connsiteY4" fmla="*/ 0 h 701198"/>
              <a:gd name="connsiteX0" fmla="*/ 895917 w 1686616"/>
              <a:gd name="connsiteY0" fmla="*/ 0 h 672623"/>
              <a:gd name="connsiteX1" fmla="*/ 0 w 1686616"/>
              <a:gd name="connsiteY1" fmla="*/ 307343 h 672623"/>
              <a:gd name="connsiteX2" fmla="*/ 881235 w 1686616"/>
              <a:gd name="connsiteY2" fmla="*/ 672623 h 672623"/>
              <a:gd name="connsiteX3" fmla="*/ 1686616 w 1686616"/>
              <a:gd name="connsiteY3" fmla="*/ 340976 h 672623"/>
              <a:gd name="connsiteX4" fmla="*/ 895917 w 1686616"/>
              <a:gd name="connsiteY4" fmla="*/ 0 h 672623"/>
              <a:gd name="connsiteX0" fmla="*/ 895917 w 1686616"/>
              <a:gd name="connsiteY0" fmla="*/ 0 h 682148"/>
              <a:gd name="connsiteX1" fmla="*/ 0 w 1686616"/>
              <a:gd name="connsiteY1" fmla="*/ 307343 h 682148"/>
              <a:gd name="connsiteX2" fmla="*/ 881235 w 1686616"/>
              <a:gd name="connsiteY2" fmla="*/ 682148 h 682148"/>
              <a:gd name="connsiteX3" fmla="*/ 1686616 w 1686616"/>
              <a:gd name="connsiteY3" fmla="*/ 340976 h 682148"/>
              <a:gd name="connsiteX4" fmla="*/ 895917 w 1686616"/>
              <a:gd name="connsiteY4" fmla="*/ 0 h 682148"/>
              <a:gd name="connsiteX0" fmla="*/ 914967 w 1686616"/>
              <a:gd name="connsiteY0" fmla="*/ 0 h 701198"/>
              <a:gd name="connsiteX1" fmla="*/ 0 w 1686616"/>
              <a:gd name="connsiteY1" fmla="*/ 326393 h 701198"/>
              <a:gd name="connsiteX2" fmla="*/ 881235 w 1686616"/>
              <a:gd name="connsiteY2" fmla="*/ 701198 h 701198"/>
              <a:gd name="connsiteX3" fmla="*/ 1686616 w 1686616"/>
              <a:gd name="connsiteY3" fmla="*/ 360026 h 701198"/>
              <a:gd name="connsiteX4" fmla="*/ 914967 w 1686616"/>
              <a:gd name="connsiteY4" fmla="*/ 0 h 701198"/>
              <a:gd name="connsiteX0" fmla="*/ 914967 w 1686616"/>
              <a:gd name="connsiteY0" fmla="*/ 0 h 691673"/>
              <a:gd name="connsiteX1" fmla="*/ 0 w 1686616"/>
              <a:gd name="connsiteY1" fmla="*/ 326393 h 691673"/>
              <a:gd name="connsiteX2" fmla="*/ 924097 w 1686616"/>
              <a:gd name="connsiteY2" fmla="*/ 691673 h 691673"/>
              <a:gd name="connsiteX3" fmla="*/ 1686616 w 1686616"/>
              <a:gd name="connsiteY3" fmla="*/ 360026 h 691673"/>
              <a:gd name="connsiteX4" fmla="*/ 914967 w 1686616"/>
              <a:gd name="connsiteY4" fmla="*/ 0 h 691673"/>
              <a:gd name="connsiteX0" fmla="*/ 914967 w 1762816"/>
              <a:gd name="connsiteY0" fmla="*/ 0 h 691673"/>
              <a:gd name="connsiteX1" fmla="*/ 0 w 1762816"/>
              <a:gd name="connsiteY1" fmla="*/ 326393 h 691673"/>
              <a:gd name="connsiteX2" fmla="*/ 924097 w 1762816"/>
              <a:gd name="connsiteY2" fmla="*/ 691673 h 691673"/>
              <a:gd name="connsiteX3" fmla="*/ 1762816 w 1762816"/>
              <a:gd name="connsiteY3" fmla="*/ 340976 h 691673"/>
              <a:gd name="connsiteX4" fmla="*/ 914967 w 1762816"/>
              <a:gd name="connsiteY4" fmla="*/ 0 h 691673"/>
              <a:gd name="connsiteX0" fmla="*/ 810192 w 1658041"/>
              <a:gd name="connsiteY0" fmla="*/ 0 h 691673"/>
              <a:gd name="connsiteX1" fmla="*/ 0 w 1658041"/>
              <a:gd name="connsiteY1" fmla="*/ 345443 h 691673"/>
              <a:gd name="connsiteX2" fmla="*/ 819322 w 1658041"/>
              <a:gd name="connsiteY2" fmla="*/ 691673 h 691673"/>
              <a:gd name="connsiteX3" fmla="*/ 1658041 w 1658041"/>
              <a:gd name="connsiteY3" fmla="*/ 340976 h 691673"/>
              <a:gd name="connsiteX4" fmla="*/ 810192 w 1658041"/>
              <a:gd name="connsiteY4" fmla="*/ 0 h 691673"/>
              <a:gd name="connsiteX0" fmla="*/ 848292 w 1696141"/>
              <a:gd name="connsiteY0" fmla="*/ 0 h 691673"/>
              <a:gd name="connsiteX1" fmla="*/ 0 w 1696141"/>
              <a:gd name="connsiteY1" fmla="*/ 345443 h 691673"/>
              <a:gd name="connsiteX2" fmla="*/ 857422 w 1696141"/>
              <a:gd name="connsiteY2" fmla="*/ 691673 h 691673"/>
              <a:gd name="connsiteX3" fmla="*/ 1696141 w 1696141"/>
              <a:gd name="connsiteY3" fmla="*/ 340976 h 691673"/>
              <a:gd name="connsiteX4" fmla="*/ 848292 w 1696141"/>
              <a:gd name="connsiteY4" fmla="*/ 0 h 6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141" h="691673">
                <a:moveTo>
                  <a:pt x="848292" y="0"/>
                </a:moveTo>
                <a:lnTo>
                  <a:pt x="0" y="345443"/>
                </a:lnTo>
                <a:lnTo>
                  <a:pt x="857422" y="691673"/>
                </a:lnTo>
                <a:lnTo>
                  <a:pt x="1696141" y="340976"/>
                </a:lnTo>
                <a:lnTo>
                  <a:pt x="848292" y="0"/>
                </a:lnTo>
                <a:close/>
              </a:path>
            </a:pathLst>
          </a:custGeom>
          <a:noFill/>
          <a:ln w="158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a:t>
            </a:r>
            <a:endParaRPr lang="en-US" sz="1600" dirty="0">
              <a:solidFill>
                <a:schemeClr val="tx1"/>
              </a:solidFill>
            </a:endParaRPr>
          </a:p>
        </p:txBody>
      </p:sp>
      <p:cxnSp>
        <p:nvCxnSpPr>
          <p:cNvPr id="92" name="Gerade Verbindung mit Pfeil 1054">
            <a:extLst>
              <a:ext uri="{FF2B5EF4-FFF2-40B4-BE49-F238E27FC236}">
                <a16:creationId xmlns:a16="http://schemas.microsoft.com/office/drawing/2014/main" id="{B2DC57F2-2607-096E-2AD4-5AE79B77D98C}"/>
              </a:ext>
            </a:extLst>
          </p:cNvPr>
          <p:cNvCxnSpPr>
            <a:cxnSpLocks/>
            <a:stCxn id="61" idx="3"/>
            <a:endCxn id="91" idx="2"/>
          </p:cNvCxnSpPr>
          <p:nvPr/>
        </p:nvCxnSpPr>
        <p:spPr>
          <a:xfrm flipH="1">
            <a:off x="5745610" y="2713790"/>
            <a:ext cx="2066555" cy="3510115"/>
          </a:xfrm>
          <a:prstGeom prst="bentConnector3">
            <a:avLst>
              <a:gd name="adj1" fmla="val -14844"/>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3" name="Gerade Verbindung mit Pfeil 92">
            <a:extLst>
              <a:ext uri="{FF2B5EF4-FFF2-40B4-BE49-F238E27FC236}">
                <a16:creationId xmlns:a16="http://schemas.microsoft.com/office/drawing/2014/main" id="{8FC2903E-3983-BFA4-7CFF-C5A1A8B7629F}"/>
              </a:ext>
            </a:extLst>
          </p:cNvPr>
          <p:cNvCxnSpPr>
            <a:cxnSpLocks/>
            <a:stCxn id="91" idx="1"/>
            <a:endCxn id="28" idx="3"/>
          </p:cNvCxnSpPr>
          <p:nvPr/>
        </p:nvCxnSpPr>
        <p:spPr>
          <a:xfrm flipH="1">
            <a:off x="4985003" y="6041639"/>
            <a:ext cx="309235" cy="207"/>
          </a:xfrm>
          <a:prstGeom prst="straightConnector1">
            <a:avLst/>
          </a:prstGeom>
          <a:ln>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94" name="Gerade Verbindung mit Pfeil 93">
            <a:extLst>
              <a:ext uri="{FF2B5EF4-FFF2-40B4-BE49-F238E27FC236}">
                <a16:creationId xmlns:a16="http://schemas.microsoft.com/office/drawing/2014/main" id="{FF870D20-9E3B-AB2F-A1AD-5A0FE2BBB9BD}"/>
              </a:ext>
            </a:extLst>
          </p:cNvPr>
          <p:cNvCxnSpPr>
            <a:cxnSpLocks/>
            <a:stCxn id="28" idx="1"/>
            <a:endCxn id="35" idx="3"/>
          </p:cNvCxnSpPr>
          <p:nvPr/>
        </p:nvCxnSpPr>
        <p:spPr>
          <a:xfrm flipH="1">
            <a:off x="3551390" y="6041846"/>
            <a:ext cx="353613" cy="0"/>
          </a:xfrm>
          <a:prstGeom prst="straightConnector1">
            <a:avLst/>
          </a:prstGeom>
          <a:ln>
            <a:solidFill>
              <a:srgbClr val="3A60B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9" name="Flussdiagramm: Dokument 8">
            <a:extLst>
              <a:ext uri="{FF2B5EF4-FFF2-40B4-BE49-F238E27FC236}">
                <a16:creationId xmlns:a16="http://schemas.microsoft.com/office/drawing/2014/main" id="{0047EC07-3A3D-063A-E80D-0050607125BB}"/>
              </a:ext>
            </a:extLst>
          </p:cNvPr>
          <p:cNvSpPr/>
          <p:nvPr/>
        </p:nvSpPr>
        <p:spPr>
          <a:xfrm>
            <a:off x="8580626" y="4316565"/>
            <a:ext cx="921472" cy="445323"/>
          </a:xfrm>
          <a:prstGeom prst="flowChartDocument">
            <a:avLst/>
          </a:prstGeom>
          <a:noFill/>
          <a:ln w="285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A60B2"/>
                </a:solidFill>
              </a:rPr>
              <a:t>Model Artefacts</a:t>
            </a:r>
          </a:p>
        </p:txBody>
      </p:sp>
      <p:sp>
        <p:nvSpPr>
          <p:cNvPr id="19" name="Flussdiagramm: Dokument 18">
            <a:extLst>
              <a:ext uri="{FF2B5EF4-FFF2-40B4-BE49-F238E27FC236}">
                <a16:creationId xmlns:a16="http://schemas.microsoft.com/office/drawing/2014/main" id="{C1151029-F61A-8055-2740-6073CCC8FBA6}"/>
              </a:ext>
            </a:extLst>
          </p:cNvPr>
          <p:cNvSpPr/>
          <p:nvPr/>
        </p:nvSpPr>
        <p:spPr>
          <a:xfrm>
            <a:off x="8559485" y="5189957"/>
            <a:ext cx="921472" cy="457534"/>
          </a:xfrm>
          <a:prstGeom prst="flowChartDocument">
            <a:avLst/>
          </a:prstGeom>
          <a:noFill/>
          <a:ln w="285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A60B2"/>
                </a:solidFill>
              </a:rPr>
              <a:t>Model Artefacts</a:t>
            </a:r>
          </a:p>
        </p:txBody>
      </p:sp>
      <p:sp>
        <p:nvSpPr>
          <p:cNvPr id="20" name="Flussdiagramm: Dokument 19">
            <a:extLst>
              <a:ext uri="{FF2B5EF4-FFF2-40B4-BE49-F238E27FC236}">
                <a16:creationId xmlns:a16="http://schemas.microsoft.com/office/drawing/2014/main" id="{F51D93A0-606C-6B31-3988-90A062BDBDB8}"/>
              </a:ext>
            </a:extLst>
          </p:cNvPr>
          <p:cNvSpPr/>
          <p:nvPr/>
        </p:nvSpPr>
        <p:spPr>
          <a:xfrm>
            <a:off x="8580626" y="2487852"/>
            <a:ext cx="921472" cy="445323"/>
          </a:xfrm>
          <a:prstGeom prst="flowChartDocument">
            <a:avLst/>
          </a:prstGeom>
          <a:noFill/>
          <a:ln w="285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A60B2"/>
                </a:solidFill>
              </a:rPr>
              <a:t>Model Artefacts</a:t>
            </a:r>
          </a:p>
        </p:txBody>
      </p:sp>
      <p:sp>
        <p:nvSpPr>
          <p:cNvPr id="3" name="Ellipse 2">
            <a:extLst>
              <a:ext uri="{FF2B5EF4-FFF2-40B4-BE49-F238E27FC236}">
                <a16:creationId xmlns:a16="http://schemas.microsoft.com/office/drawing/2014/main" id="{B35E6A57-9F99-9BC2-529C-87DC0D0E7256}"/>
              </a:ext>
            </a:extLst>
          </p:cNvPr>
          <p:cNvSpPr>
            <a:spLocks noChangeAspect="1"/>
          </p:cNvSpPr>
          <p:nvPr/>
        </p:nvSpPr>
        <p:spPr>
          <a:xfrm>
            <a:off x="11413702" y="3115231"/>
            <a:ext cx="368055" cy="368055"/>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A60B2"/>
              </a:solidFill>
            </a:endParaRPr>
          </a:p>
        </p:txBody>
      </p:sp>
      <p:sp>
        <p:nvSpPr>
          <p:cNvPr id="7" name="Rechteck 6">
            <a:extLst>
              <a:ext uri="{FF2B5EF4-FFF2-40B4-BE49-F238E27FC236}">
                <a16:creationId xmlns:a16="http://schemas.microsoft.com/office/drawing/2014/main" id="{0498CAC7-0150-0877-7722-B231484B119D}"/>
              </a:ext>
            </a:extLst>
          </p:cNvPr>
          <p:cNvSpPr>
            <a:spLocks noChangeAspect="1"/>
          </p:cNvSpPr>
          <p:nvPr/>
        </p:nvSpPr>
        <p:spPr>
          <a:xfrm>
            <a:off x="9882865" y="3095213"/>
            <a:ext cx="1080000" cy="408090"/>
          </a:xfrm>
          <a:prstGeom prst="rect">
            <a:avLst/>
          </a:prstGeom>
          <a:noFill/>
          <a:ln w="285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A60B2"/>
                </a:solidFill>
              </a:rPr>
              <a:t>Model Training</a:t>
            </a:r>
          </a:p>
        </p:txBody>
      </p:sp>
      <p:sp>
        <p:nvSpPr>
          <p:cNvPr id="8" name="Flussdiagramm: Dokument 7">
            <a:extLst>
              <a:ext uri="{FF2B5EF4-FFF2-40B4-BE49-F238E27FC236}">
                <a16:creationId xmlns:a16="http://schemas.microsoft.com/office/drawing/2014/main" id="{52AF33BF-BFDC-064F-1999-3FCC7FB87F23}"/>
              </a:ext>
            </a:extLst>
          </p:cNvPr>
          <p:cNvSpPr/>
          <p:nvPr/>
        </p:nvSpPr>
        <p:spPr>
          <a:xfrm>
            <a:off x="8559486" y="3076597"/>
            <a:ext cx="921472" cy="445323"/>
          </a:xfrm>
          <a:prstGeom prst="flowChartDocument">
            <a:avLst/>
          </a:prstGeom>
          <a:noFill/>
          <a:ln w="28575">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A60B2"/>
                </a:solidFill>
              </a:rPr>
              <a:t>Model Artefacts</a:t>
            </a:r>
          </a:p>
        </p:txBody>
      </p:sp>
      <p:cxnSp>
        <p:nvCxnSpPr>
          <p:cNvPr id="21" name="Gerade Verbindung mit Pfeil 20">
            <a:extLst>
              <a:ext uri="{FF2B5EF4-FFF2-40B4-BE49-F238E27FC236}">
                <a16:creationId xmlns:a16="http://schemas.microsoft.com/office/drawing/2014/main" id="{83897DAF-F1B4-7581-AEB8-0D78A0B20435}"/>
              </a:ext>
            </a:extLst>
          </p:cNvPr>
          <p:cNvCxnSpPr>
            <a:cxnSpLocks/>
          </p:cNvCxnSpPr>
          <p:nvPr/>
        </p:nvCxnSpPr>
        <p:spPr>
          <a:xfrm flipH="1">
            <a:off x="9480958" y="3299258"/>
            <a:ext cx="401907" cy="1"/>
          </a:xfrm>
          <a:prstGeom prst="straightConnector1">
            <a:avLst/>
          </a:prstGeom>
          <a:ln w="28575">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3D4534BD-7AFF-01A4-B6C9-E40C552E7652}"/>
              </a:ext>
            </a:extLst>
          </p:cNvPr>
          <p:cNvCxnSpPr>
            <a:cxnSpLocks/>
          </p:cNvCxnSpPr>
          <p:nvPr/>
        </p:nvCxnSpPr>
        <p:spPr>
          <a:xfrm flipH="1" flipV="1">
            <a:off x="10962865" y="3299258"/>
            <a:ext cx="450837" cy="1"/>
          </a:xfrm>
          <a:prstGeom prst="straightConnector1">
            <a:avLst/>
          </a:prstGeom>
          <a:ln w="28575">
            <a:solidFill>
              <a:srgbClr val="3A60B2"/>
            </a:solidFill>
            <a:tailEnd type="triangle"/>
          </a:ln>
        </p:spPr>
        <p:style>
          <a:lnRef idx="2">
            <a:schemeClr val="accent1"/>
          </a:lnRef>
          <a:fillRef idx="0">
            <a:schemeClr val="accent1"/>
          </a:fillRef>
          <a:effectRef idx="1">
            <a:schemeClr val="accent1"/>
          </a:effectRef>
          <a:fontRef idx="minor">
            <a:schemeClr val="tx1"/>
          </a:fontRef>
        </p:style>
      </p:cxnSp>
      <p:cxnSp>
        <p:nvCxnSpPr>
          <p:cNvPr id="31" name="Verbinder: gewinkelt 30">
            <a:extLst>
              <a:ext uri="{FF2B5EF4-FFF2-40B4-BE49-F238E27FC236}">
                <a16:creationId xmlns:a16="http://schemas.microsoft.com/office/drawing/2014/main" id="{93A28A36-123A-C34A-BBE5-27ECBA08A4C2}"/>
              </a:ext>
            </a:extLst>
          </p:cNvPr>
          <p:cNvCxnSpPr>
            <a:cxnSpLocks/>
            <a:stCxn id="8" idx="1"/>
          </p:cNvCxnSpPr>
          <p:nvPr/>
        </p:nvCxnSpPr>
        <p:spPr>
          <a:xfrm rot="10800000">
            <a:off x="7812166" y="2712863"/>
            <a:ext cx="747321" cy="586396"/>
          </a:xfrm>
          <a:prstGeom prst="bentConnector3">
            <a:avLst>
              <a:gd name="adj1" fmla="val 50000"/>
            </a:avLst>
          </a:prstGeom>
          <a:ln>
            <a:solidFill>
              <a:srgbClr val="3A60B2"/>
            </a:solidFill>
            <a:prstDash val="sys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1540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el 1">
            <a:extLst>
              <a:ext uri="{FF2B5EF4-FFF2-40B4-BE49-F238E27FC236}">
                <a16:creationId xmlns:a16="http://schemas.microsoft.com/office/drawing/2014/main" id="{3ADD4D09-339B-9481-283A-EE5B2B211370}"/>
              </a:ext>
            </a:extLst>
          </p:cNvPr>
          <p:cNvSpPr>
            <a:spLocks noGrp="1"/>
          </p:cNvSpPr>
          <p:nvPr>
            <p:ph type="title"/>
          </p:nvPr>
        </p:nvSpPr>
        <p:spPr>
          <a:xfrm>
            <a:off x="1162594" y="736682"/>
            <a:ext cx="8173406" cy="1080000"/>
          </a:xfrm>
        </p:spPr>
        <p:txBody>
          <a:bodyPr vert="horz" lIns="0" tIns="0" rIns="0" bIns="0" rtlCol="0" anchor="t" anchorCtr="0">
            <a:normAutofit/>
          </a:bodyPr>
          <a:lstStyle/>
          <a:p>
            <a:r>
              <a:rPr lang="en-US" dirty="0">
                <a:latin typeface="Arial Black"/>
              </a:rPr>
              <a:t>Model Analysis</a:t>
            </a:r>
            <a:endParaRPr lang="en-US" dirty="0"/>
          </a:p>
        </p:txBody>
      </p:sp>
      <p:sp>
        <p:nvSpPr>
          <p:cNvPr id="4" name="Datumsplatzhalter 3">
            <a:extLst>
              <a:ext uri="{FF2B5EF4-FFF2-40B4-BE49-F238E27FC236}">
                <a16:creationId xmlns:a16="http://schemas.microsoft.com/office/drawing/2014/main" id="{E72EC0BD-3BA2-777E-5DA6-19614E64C426}"/>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82A36EFD-7D81-3054-BF57-F97184BD75C8}"/>
              </a:ext>
            </a:extLst>
          </p:cNvPr>
          <p:cNvSpPr>
            <a:spLocks noGrp="1"/>
          </p:cNvSpPr>
          <p:nvPr>
            <p:ph type="ftr" sz="quarter" idx="15"/>
          </p:nvPr>
        </p:nvSpPr>
        <p:spPr/>
        <p:txBody>
          <a:bodyPr/>
          <a:lstStyle/>
          <a:p>
            <a:r>
              <a:rPr lang="en-US" dirty="0"/>
              <a:t>DASP Review Overview </a:t>
            </a:r>
            <a:r>
              <a:rPr lang="en-US" dirty="0" err="1"/>
              <a:t>GeneratioN</a:t>
            </a:r>
            <a:endParaRPr lang="en-US" dirty="0"/>
          </a:p>
        </p:txBody>
      </p:sp>
      <p:sp>
        <p:nvSpPr>
          <p:cNvPr id="6" name="Foliennummernplatzhalter 5">
            <a:extLst>
              <a:ext uri="{FF2B5EF4-FFF2-40B4-BE49-F238E27FC236}">
                <a16:creationId xmlns:a16="http://schemas.microsoft.com/office/drawing/2014/main" id="{5359200E-42FB-6C20-7CD5-6D60460B614A}"/>
              </a:ext>
            </a:extLst>
          </p:cNvPr>
          <p:cNvSpPr>
            <a:spLocks noGrp="1"/>
          </p:cNvSpPr>
          <p:nvPr>
            <p:ph type="sldNum" sz="quarter" idx="16"/>
          </p:nvPr>
        </p:nvSpPr>
        <p:spPr/>
        <p:txBody>
          <a:bodyPr/>
          <a:lstStyle/>
          <a:p>
            <a:fld id="{DD2F4C09-65E4-4AD7-8D55-83CBD210ED85}" type="slidenum">
              <a:rPr lang="en-US" smtClean="0"/>
              <a:pPr/>
              <a:t>23</a:t>
            </a:fld>
            <a:endParaRPr lang="en-US" dirty="0"/>
          </a:p>
        </p:txBody>
      </p:sp>
      <p:grpSp>
        <p:nvGrpSpPr>
          <p:cNvPr id="19" name="Gruppieren 18">
            <a:extLst>
              <a:ext uri="{FF2B5EF4-FFF2-40B4-BE49-F238E27FC236}">
                <a16:creationId xmlns:a16="http://schemas.microsoft.com/office/drawing/2014/main" id="{FA4CD5BD-B15F-FEE8-08E1-0B7C7AAE0A80}"/>
              </a:ext>
            </a:extLst>
          </p:cNvPr>
          <p:cNvGrpSpPr/>
          <p:nvPr/>
        </p:nvGrpSpPr>
        <p:grpSpPr>
          <a:xfrm>
            <a:off x="3859029" y="2950260"/>
            <a:ext cx="7596057" cy="3651415"/>
            <a:chOff x="1692322" y="2127650"/>
            <a:chExt cx="9705504" cy="4431010"/>
          </a:xfrm>
        </p:grpSpPr>
        <p:pic>
          <p:nvPicPr>
            <p:cNvPr id="10" name="Grafik 9">
              <a:extLst>
                <a:ext uri="{FF2B5EF4-FFF2-40B4-BE49-F238E27FC236}">
                  <a16:creationId xmlns:a16="http://schemas.microsoft.com/office/drawing/2014/main" id="{842BFDA3-ED46-143D-86AC-84EA5256C2F4}"/>
                </a:ext>
              </a:extLst>
            </p:cNvPr>
            <p:cNvPicPr>
              <a:picLocks noChangeAspect="1"/>
            </p:cNvPicPr>
            <p:nvPr/>
          </p:nvPicPr>
          <p:blipFill>
            <a:blip r:embed="rId3"/>
            <a:srcRect l="33555" t="18075" r="35273" b="13634"/>
            <a:stretch/>
          </p:blipFill>
          <p:spPr>
            <a:xfrm>
              <a:off x="1692322" y="2127650"/>
              <a:ext cx="4244602" cy="3768183"/>
            </a:xfrm>
            <a:prstGeom prst="rect">
              <a:avLst/>
            </a:prstGeom>
          </p:spPr>
        </p:pic>
        <p:sp>
          <p:nvSpPr>
            <p:cNvPr id="11" name="Rechteck 10">
              <a:extLst>
                <a:ext uri="{FF2B5EF4-FFF2-40B4-BE49-F238E27FC236}">
                  <a16:creationId xmlns:a16="http://schemas.microsoft.com/office/drawing/2014/main" id="{EED1635C-6BAC-D6ED-8C4C-D0D9D8C19D02}"/>
                </a:ext>
              </a:extLst>
            </p:cNvPr>
            <p:cNvSpPr/>
            <p:nvPr/>
          </p:nvSpPr>
          <p:spPr>
            <a:xfrm>
              <a:off x="3143703" y="2249837"/>
              <a:ext cx="451557" cy="26092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pic>
          <p:nvPicPr>
            <p:cNvPr id="17" name="Grafik 16">
              <a:extLst>
                <a:ext uri="{FF2B5EF4-FFF2-40B4-BE49-F238E27FC236}">
                  <a16:creationId xmlns:a16="http://schemas.microsoft.com/office/drawing/2014/main" id="{2362F4D4-76EF-D441-3A12-503B67D02090}"/>
                </a:ext>
              </a:extLst>
            </p:cNvPr>
            <p:cNvPicPr>
              <a:picLocks noChangeAspect="1"/>
            </p:cNvPicPr>
            <p:nvPr/>
          </p:nvPicPr>
          <p:blipFill>
            <a:blip r:embed="rId4"/>
            <a:srcRect t="6984"/>
            <a:stretch/>
          </p:blipFill>
          <p:spPr>
            <a:xfrm>
              <a:off x="6466652" y="2320770"/>
              <a:ext cx="4931174" cy="4237890"/>
            </a:xfrm>
            <a:prstGeom prst="rect">
              <a:avLst/>
            </a:prstGeom>
          </p:spPr>
        </p:pic>
        <p:sp>
          <p:nvSpPr>
            <p:cNvPr id="12" name="Rechteck 11">
              <a:extLst>
                <a:ext uri="{FF2B5EF4-FFF2-40B4-BE49-F238E27FC236}">
                  <a16:creationId xmlns:a16="http://schemas.microsoft.com/office/drawing/2014/main" id="{E07CDF9F-F4A7-DB6F-A442-A861C9B0C43D}"/>
                </a:ext>
              </a:extLst>
            </p:cNvPr>
            <p:cNvSpPr/>
            <p:nvPr/>
          </p:nvSpPr>
          <p:spPr>
            <a:xfrm>
              <a:off x="7154071" y="2320772"/>
              <a:ext cx="1948985" cy="26092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grpSp>
      <p:graphicFrame>
        <p:nvGraphicFramePr>
          <p:cNvPr id="21" name="Table 27">
            <a:extLst>
              <a:ext uri="{FF2B5EF4-FFF2-40B4-BE49-F238E27FC236}">
                <a16:creationId xmlns:a16="http://schemas.microsoft.com/office/drawing/2014/main" id="{739BFB54-2CB8-FDEF-84E1-27A92028D9D8}"/>
              </a:ext>
            </a:extLst>
          </p:cNvPr>
          <p:cNvGraphicFramePr>
            <a:graphicFrameLocks noGrp="1"/>
          </p:cNvGraphicFramePr>
          <p:nvPr>
            <p:extLst>
              <p:ext uri="{D42A27DB-BD31-4B8C-83A1-F6EECF244321}">
                <p14:modId xmlns:p14="http://schemas.microsoft.com/office/powerpoint/2010/main" val="1220994928"/>
              </p:ext>
            </p:extLst>
          </p:nvPr>
        </p:nvGraphicFramePr>
        <p:xfrm>
          <a:off x="360000" y="2040538"/>
          <a:ext cx="11095086" cy="915187"/>
        </p:xfrm>
        <a:graphic>
          <a:graphicData uri="http://schemas.openxmlformats.org/drawingml/2006/table">
            <a:tbl>
              <a:tblPr firstRow="1" bandRow="1">
                <a:tableStyleId>{0E3FDE45-AF77-4B5C-9715-49D594BDF05E}</a:tableStyleId>
              </a:tblPr>
              <a:tblGrid>
                <a:gridCol w="2013986">
                  <a:extLst>
                    <a:ext uri="{9D8B030D-6E8A-4147-A177-3AD203B41FA5}">
                      <a16:colId xmlns:a16="http://schemas.microsoft.com/office/drawing/2014/main" val="1094300276"/>
                    </a:ext>
                  </a:extLst>
                </a:gridCol>
                <a:gridCol w="1981981">
                  <a:extLst>
                    <a:ext uri="{9D8B030D-6E8A-4147-A177-3AD203B41FA5}">
                      <a16:colId xmlns:a16="http://schemas.microsoft.com/office/drawing/2014/main" val="582308527"/>
                    </a:ext>
                  </a:extLst>
                </a:gridCol>
                <a:gridCol w="3730277">
                  <a:extLst>
                    <a:ext uri="{9D8B030D-6E8A-4147-A177-3AD203B41FA5}">
                      <a16:colId xmlns:a16="http://schemas.microsoft.com/office/drawing/2014/main" val="1766606293"/>
                    </a:ext>
                  </a:extLst>
                </a:gridCol>
                <a:gridCol w="3368842">
                  <a:extLst>
                    <a:ext uri="{9D8B030D-6E8A-4147-A177-3AD203B41FA5}">
                      <a16:colId xmlns:a16="http://schemas.microsoft.com/office/drawing/2014/main" val="2675366744"/>
                    </a:ext>
                  </a:extLst>
                </a:gridCol>
              </a:tblGrid>
              <a:tr h="397027">
                <a:tc>
                  <a:txBody>
                    <a:bodyPr/>
                    <a:lstStyle/>
                    <a:p>
                      <a:pPr lvl="0">
                        <a:buNone/>
                      </a:pPr>
                      <a:r>
                        <a:rPr lang="en-US" sz="1400"/>
                        <a:t>Reviewer</a:t>
                      </a:r>
                    </a:p>
                  </a:txBody>
                  <a:tcPr/>
                </a:tc>
                <a:tc>
                  <a:txBody>
                    <a:bodyPr/>
                    <a:lstStyle/>
                    <a:p>
                      <a:pPr lvl="0">
                        <a:buNone/>
                      </a:pPr>
                      <a:r>
                        <a:rPr lang="en-US" sz="1400"/>
                        <a:t>Sentence</a:t>
                      </a:r>
                    </a:p>
                  </a:txBody>
                  <a:tcPr/>
                </a:tc>
                <a:tc>
                  <a:txBody>
                    <a:bodyPr/>
                    <a:lstStyle/>
                    <a:p>
                      <a:pPr lvl="0">
                        <a:buNone/>
                      </a:pPr>
                      <a:r>
                        <a:rPr lang="en-US" sz="1400"/>
                        <a:t>Review Action</a:t>
                      </a:r>
                    </a:p>
                  </a:txBody>
                  <a:tcPr/>
                </a:tc>
                <a:tc>
                  <a:txBody>
                    <a:bodyPr/>
                    <a:lstStyle/>
                    <a:p>
                      <a:pPr lvl="0">
                        <a:buNone/>
                      </a:pPr>
                      <a:r>
                        <a:rPr lang="en-US" sz="1400"/>
                        <a:t>Fine Review Action </a:t>
                      </a:r>
                    </a:p>
                  </a:txBody>
                  <a:tcPr/>
                </a:tc>
                <a:extLst>
                  <a:ext uri="{0D108BD9-81ED-4DB2-BD59-A6C34878D82A}">
                    <a16:rowId xmlns:a16="http://schemas.microsoft.com/office/drawing/2014/main" val="388090053"/>
                  </a:ext>
                </a:extLst>
              </a:tr>
              <a:tr h="397027">
                <a:tc>
                  <a:txBody>
                    <a:bodyPr/>
                    <a:lstStyle/>
                    <a:p>
                      <a:r>
                        <a:rPr lang="en-US" sz="1400"/>
                        <a:t>Reviewer vnao9</a:t>
                      </a:r>
                    </a:p>
                  </a:txBody>
                  <a:tcPr/>
                </a:tc>
                <a:tc>
                  <a:txBody>
                    <a:bodyPr/>
                    <a:lstStyle/>
                    <a:p>
                      <a:pPr lvl="0">
                        <a:buNone/>
                      </a:pPr>
                      <a:r>
                        <a:rPr lang="en-US" sz="1400"/>
                        <a:t>This paper is appropriate.</a:t>
                      </a:r>
                      <a:endParaRPr lang="en-US"/>
                    </a:p>
                  </a:txBody>
                  <a:tcPr/>
                </a:tc>
                <a:tc>
                  <a:txBody>
                    <a:bodyPr/>
                    <a:lstStyle/>
                    <a:p>
                      <a:r>
                        <a:rPr lang="en-US" sz="1400"/>
                        <a:t>Arg_evaluative </a:t>
                      </a:r>
                    </a:p>
                  </a:txBody>
                  <a:tcPr/>
                </a:tc>
                <a:tc>
                  <a:txBody>
                    <a:bodyPr/>
                    <a:lstStyle/>
                    <a:p>
                      <a:r>
                        <a:rPr lang="en-US" sz="1400"/>
                        <a:t>none</a:t>
                      </a:r>
                    </a:p>
                  </a:txBody>
                  <a:tcPr/>
                </a:tc>
                <a:extLst>
                  <a:ext uri="{0D108BD9-81ED-4DB2-BD59-A6C34878D82A}">
                    <a16:rowId xmlns:a16="http://schemas.microsoft.com/office/drawing/2014/main" val="2827347625"/>
                  </a:ext>
                </a:extLst>
              </a:tr>
            </a:tbl>
          </a:graphicData>
        </a:graphic>
      </p:graphicFrame>
      <p:sp>
        <p:nvSpPr>
          <p:cNvPr id="23" name="Rectangle: Rounded Corners 32">
            <a:extLst>
              <a:ext uri="{FF2B5EF4-FFF2-40B4-BE49-F238E27FC236}">
                <a16:creationId xmlns:a16="http://schemas.microsoft.com/office/drawing/2014/main" id="{F0270266-41F3-9A44-DCA6-7192DCC9FF0E}"/>
              </a:ext>
            </a:extLst>
          </p:cNvPr>
          <p:cNvSpPr/>
          <p:nvPr/>
        </p:nvSpPr>
        <p:spPr>
          <a:xfrm>
            <a:off x="4545992" y="1603378"/>
            <a:ext cx="1256835" cy="297481"/>
          </a:xfrm>
          <a:prstGeom prst="roundRect">
            <a:avLst/>
          </a:prstGeom>
          <a:solidFill>
            <a:srgbClr val="3A60B2"/>
          </a:solidFill>
          <a:ln w="57150">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6 + None</a:t>
            </a:r>
          </a:p>
        </p:txBody>
      </p:sp>
      <p:sp>
        <p:nvSpPr>
          <p:cNvPr id="27" name="Rectangle: Rounded Corners 32">
            <a:extLst>
              <a:ext uri="{FF2B5EF4-FFF2-40B4-BE49-F238E27FC236}">
                <a16:creationId xmlns:a16="http://schemas.microsoft.com/office/drawing/2014/main" id="{3CE1656D-3E01-D101-A8FE-DEBE18A552E5}"/>
              </a:ext>
            </a:extLst>
          </p:cNvPr>
          <p:cNvSpPr/>
          <p:nvPr/>
        </p:nvSpPr>
        <p:spPr>
          <a:xfrm>
            <a:off x="8393693" y="1603378"/>
            <a:ext cx="1256835" cy="297481"/>
          </a:xfrm>
          <a:prstGeom prst="roundRect">
            <a:avLst/>
          </a:prstGeom>
          <a:solidFill>
            <a:srgbClr val="3A60B2"/>
          </a:solidFill>
          <a:ln w="57150">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9 + None</a:t>
            </a:r>
          </a:p>
        </p:txBody>
      </p:sp>
    </p:spTree>
    <p:extLst>
      <p:ext uri="{BB962C8B-B14F-4D97-AF65-F5344CB8AC3E}">
        <p14:creationId xmlns:p14="http://schemas.microsoft.com/office/powerpoint/2010/main" val="3019966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C5F61-BE97-2864-41BD-965122D0FA3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F4374DE-4395-BF28-17C2-395B0863D1C9}"/>
              </a:ext>
            </a:extLst>
          </p:cNvPr>
          <p:cNvSpPr>
            <a:spLocks noGrp="1"/>
          </p:cNvSpPr>
          <p:nvPr>
            <p:ph type="title"/>
          </p:nvPr>
        </p:nvSpPr>
        <p:spPr/>
        <p:txBody>
          <a:bodyPr vert="horz" lIns="0" tIns="0" rIns="0" bIns="0" rtlCol="0" anchor="t" anchorCtr="0">
            <a:normAutofit/>
          </a:bodyPr>
          <a:lstStyle/>
          <a:p>
            <a:r>
              <a:rPr lang="en-US" dirty="0">
                <a:latin typeface="Arial Black"/>
              </a:rPr>
              <a:t>Model ANALYSIS  </a:t>
            </a:r>
            <a:endParaRPr lang="en-US" dirty="0"/>
          </a:p>
        </p:txBody>
      </p:sp>
      <p:sp>
        <p:nvSpPr>
          <p:cNvPr id="4" name="Datumsplatzhalter 3">
            <a:extLst>
              <a:ext uri="{FF2B5EF4-FFF2-40B4-BE49-F238E27FC236}">
                <a16:creationId xmlns:a16="http://schemas.microsoft.com/office/drawing/2014/main" id="{8935B445-415C-4F26-568E-51853D5430F0}"/>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77D82149-58B6-E57C-3599-067F2761EF01}"/>
              </a:ext>
            </a:extLst>
          </p:cNvPr>
          <p:cNvSpPr>
            <a:spLocks noGrp="1"/>
          </p:cNvSpPr>
          <p:nvPr>
            <p:ph type="ftr" sz="quarter" idx="15"/>
          </p:nvPr>
        </p:nvSpPr>
        <p:spPr/>
        <p:txBody>
          <a:bodyPr/>
          <a:lstStyle/>
          <a:p>
            <a:r>
              <a:rPr lang="en-US" dirty="0"/>
              <a:t>DASP Review Overview </a:t>
            </a:r>
            <a:r>
              <a:rPr lang="en-US" dirty="0" err="1"/>
              <a:t>GeneratioN</a:t>
            </a:r>
            <a:endParaRPr lang="en-US" dirty="0"/>
          </a:p>
        </p:txBody>
      </p:sp>
      <p:sp>
        <p:nvSpPr>
          <p:cNvPr id="6" name="Foliennummernplatzhalter 5">
            <a:extLst>
              <a:ext uri="{FF2B5EF4-FFF2-40B4-BE49-F238E27FC236}">
                <a16:creationId xmlns:a16="http://schemas.microsoft.com/office/drawing/2014/main" id="{78B2EEEE-0FE1-DF08-8B2E-16212311D112}"/>
              </a:ext>
            </a:extLst>
          </p:cNvPr>
          <p:cNvSpPr>
            <a:spLocks noGrp="1"/>
          </p:cNvSpPr>
          <p:nvPr>
            <p:ph type="sldNum" sz="quarter" idx="16"/>
          </p:nvPr>
        </p:nvSpPr>
        <p:spPr/>
        <p:txBody>
          <a:bodyPr/>
          <a:lstStyle/>
          <a:p>
            <a:fld id="{DD2F4C09-65E4-4AD7-8D55-83CBD210ED85}" type="slidenum">
              <a:rPr lang="en-US" smtClean="0"/>
              <a:pPr/>
              <a:t>24</a:t>
            </a:fld>
            <a:endParaRPr lang="en-US" dirty="0"/>
          </a:p>
        </p:txBody>
      </p:sp>
      <p:grpSp>
        <p:nvGrpSpPr>
          <p:cNvPr id="37" name="Group 36">
            <a:extLst>
              <a:ext uri="{FF2B5EF4-FFF2-40B4-BE49-F238E27FC236}">
                <a16:creationId xmlns:a16="http://schemas.microsoft.com/office/drawing/2014/main" id="{D134C344-E5B9-CB62-9ED9-330A94F752D0}"/>
              </a:ext>
            </a:extLst>
          </p:cNvPr>
          <p:cNvGrpSpPr/>
          <p:nvPr/>
        </p:nvGrpSpPr>
        <p:grpSpPr>
          <a:xfrm>
            <a:off x="355684" y="1603893"/>
            <a:ext cx="6295698" cy="4954246"/>
            <a:chOff x="5094952" y="2142869"/>
            <a:chExt cx="6295698" cy="4954246"/>
          </a:xfrm>
        </p:grpSpPr>
        <p:sp>
          <p:nvSpPr>
            <p:cNvPr id="16" name="Rechteck 16">
              <a:extLst>
                <a:ext uri="{FF2B5EF4-FFF2-40B4-BE49-F238E27FC236}">
                  <a16:creationId xmlns:a16="http://schemas.microsoft.com/office/drawing/2014/main" id="{0F207E9E-7764-6B0A-F646-DBB76AAE2EC8}"/>
                </a:ext>
              </a:extLst>
            </p:cNvPr>
            <p:cNvSpPr/>
            <p:nvPr/>
          </p:nvSpPr>
          <p:spPr>
            <a:xfrm>
              <a:off x="5094952" y="2671449"/>
              <a:ext cx="6295698" cy="189293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hteck: abgerundete Ecken 10">
              <a:extLst>
                <a:ext uri="{FF2B5EF4-FFF2-40B4-BE49-F238E27FC236}">
                  <a16:creationId xmlns:a16="http://schemas.microsoft.com/office/drawing/2014/main" id="{F0FF3BAF-DAD8-CEA6-7B2D-FC1F41D1872C}"/>
                </a:ext>
              </a:extLst>
            </p:cNvPr>
            <p:cNvSpPr/>
            <p:nvPr/>
          </p:nvSpPr>
          <p:spPr>
            <a:xfrm>
              <a:off x="5247355" y="2865036"/>
              <a:ext cx="2796494" cy="419105"/>
            </a:xfrm>
            <a:prstGeom prst="roundRect">
              <a:avLst/>
            </a:prstGeom>
            <a:solidFill>
              <a:srgbClr val="3A60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spc="40" dirty="0">
                  <a:solidFill>
                    <a:schemeClr val="tx1"/>
                  </a:solidFill>
                </a:rPr>
                <a:t>Base Model</a:t>
              </a:r>
              <a:endParaRPr lang="en-US" dirty="0"/>
            </a:p>
          </p:txBody>
        </p:sp>
        <p:sp>
          <p:nvSpPr>
            <p:cNvPr id="20" name="Rechteck: abgerundete Ecken 11">
              <a:extLst>
                <a:ext uri="{FF2B5EF4-FFF2-40B4-BE49-F238E27FC236}">
                  <a16:creationId xmlns:a16="http://schemas.microsoft.com/office/drawing/2014/main" id="{96EFF84D-1C88-A75B-6B64-82EBF48AAD98}"/>
                </a:ext>
              </a:extLst>
            </p:cNvPr>
            <p:cNvSpPr/>
            <p:nvPr/>
          </p:nvSpPr>
          <p:spPr>
            <a:xfrm>
              <a:off x="8457523" y="2865035"/>
              <a:ext cx="2796493" cy="419105"/>
            </a:xfrm>
            <a:prstGeom prst="roundRect">
              <a:avLst/>
            </a:prstGeom>
            <a:solidFill>
              <a:srgbClr val="3A60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spc="40" dirty="0">
                  <a:solidFill>
                    <a:schemeClr val="tx1"/>
                  </a:solidFill>
                </a:rPr>
                <a:t>Training method</a:t>
              </a:r>
              <a:endParaRPr lang="en-US" dirty="0"/>
            </a:p>
          </p:txBody>
        </p:sp>
        <p:sp>
          <p:nvSpPr>
            <p:cNvPr id="22" name="Textfeld 13">
              <a:extLst>
                <a:ext uri="{FF2B5EF4-FFF2-40B4-BE49-F238E27FC236}">
                  <a16:creationId xmlns:a16="http://schemas.microsoft.com/office/drawing/2014/main" id="{2421771F-022A-45C1-FF5B-AEFFE6C3E229}"/>
                </a:ext>
              </a:extLst>
            </p:cNvPr>
            <p:cNvSpPr txBox="1"/>
            <p:nvPr/>
          </p:nvSpPr>
          <p:spPr>
            <a:xfrm>
              <a:off x="8457521" y="3476531"/>
              <a:ext cx="2796495" cy="774571"/>
            </a:xfrm>
            <a:prstGeom prst="rect">
              <a:avLst/>
            </a:prstGeom>
            <a:noFill/>
          </p:spPr>
          <p:txBody>
            <a:bodyPr wrap="square" lIns="91440" tIns="45720" rIns="91440" bIns="45720" anchor="t">
              <a:spAutoFit/>
            </a:bodyPr>
            <a:lstStyle/>
            <a:p>
              <a:pPr>
                <a:spcBef>
                  <a:spcPts val="1000"/>
                </a:spcBef>
              </a:pPr>
              <a:r>
                <a:rPr lang="en-US" spc="40" dirty="0"/>
                <a:t>Binary prediction</a:t>
              </a:r>
            </a:p>
            <a:p>
              <a:pPr>
                <a:spcBef>
                  <a:spcPts val="1000"/>
                </a:spcBef>
              </a:pPr>
              <a:r>
                <a:rPr lang="en-US" sz="1800" spc="40" dirty="0"/>
                <a:t> </a:t>
              </a:r>
              <a:endParaRPr lang="en-US" sz="1800" spc="40" dirty="0">
                <a:cs typeface="Arial"/>
              </a:endParaRPr>
            </a:p>
          </p:txBody>
        </p:sp>
        <p:sp>
          <p:nvSpPr>
            <p:cNvPr id="24" name="Textfeld 15">
              <a:extLst>
                <a:ext uri="{FF2B5EF4-FFF2-40B4-BE49-F238E27FC236}">
                  <a16:creationId xmlns:a16="http://schemas.microsoft.com/office/drawing/2014/main" id="{5FB70E66-122C-AE0E-DEC5-D4EA2C93AB48}"/>
                </a:ext>
              </a:extLst>
            </p:cNvPr>
            <p:cNvSpPr txBox="1"/>
            <p:nvPr/>
          </p:nvSpPr>
          <p:spPr>
            <a:xfrm>
              <a:off x="5247354" y="3476531"/>
              <a:ext cx="2927131" cy="369332"/>
            </a:xfrm>
            <a:prstGeom prst="rect">
              <a:avLst/>
            </a:prstGeom>
            <a:noFill/>
          </p:spPr>
          <p:txBody>
            <a:bodyPr wrap="square" lIns="91440" tIns="45720" rIns="91440" bIns="45720" anchor="t">
              <a:spAutoFit/>
            </a:bodyPr>
            <a:lstStyle/>
            <a:p>
              <a:pPr>
                <a:spcBef>
                  <a:spcPts val="1000"/>
                </a:spcBef>
              </a:pPr>
              <a:r>
                <a:rPr lang="en-US" spc="40" dirty="0">
                  <a:cs typeface="Arial"/>
                </a:rPr>
                <a:t>BERT-base-uncased</a:t>
              </a:r>
              <a:endParaRPr lang="en-US" sz="1800" spc="40" dirty="0">
                <a:effectLst/>
                <a:cs typeface="Arial"/>
              </a:endParaRPr>
            </a:p>
          </p:txBody>
        </p:sp>
        <p:sp>
          <p:nvSpPr>
            <p:cNvPr id="26" name="Rechteck 18">
              <a:extLst>
                <a:ext uri="{FF2B5EF4-FFF2-40B4-BE49-F238E27FC236}">
                  <a16:creationId xmlns:a16="http://schemas.microsoft.com/office/drawing/2014/main" id="{2EC98D91-7D8A-025C-ADC8-D4E57DF84010}"/>
                </a:ext>
              </a:extLst>
            </p:cNvPr>
            <p:cNvSpPr/>
            <p:nvPr/>
          </p:nvSpPr>
          <p:spPr>
            <a:xfrm>
              <a:off x="5094952" y="4752184"/>
              <a:ext cx="6295698" cy="234493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hteck: abgerundete Ecken 19">
              <a:extLst>
                <a:ext uri="{FF2B5EF4-FFF2-40B4-BE49-F238E27FC236}">
                  <a16:creationId xmlns:a16="http://schemas.microsoft.com/office/drawing/2014/main" id="{E8E2BC9A-A2F8-EF75-B545-D945BBF45943}"/>
                </a:ext>
              </a:extLst>
            </p:cNvPr>
            <p:cNvSpPr/>
            <p:nvPr/>
          </p:nvSpPr>
          <p:spPr>
            <a:xfrm>
              <a:off x="5247355" y="4945772"/>
              <a:ext cx="2796494" cy="419105"/>
            </a:xfrm>
            <a:prstGeom prst="roundRect">
              <a:avLst/>
            </a:prstGeom>
            <a:solidFill>
              <a:srgbClr val="3A60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spc="40" dirty="0">
                  <a:solidFill>
                    <a:schemeClr val="tx1"/>
                  </a:solidFill>
                </a:rPr>
                <a:t>Data</a:t>
              </a:r>
              <a:r>
                <a:rPr lang="en-US" spc="40" dirty="0">
                  <a:solidFill>
                    <a:schemeClr val="tx1"/>
                  </a:solidFill>
                </a:rPr>
                <a:t> Split</a:t>
              </a:r>
              <a:endParaRPr lang="en-US" dirty="0"/>
            </a:p>
          </p:txBody>
        </p:sp>
        <p:sp>
          <p:nvSpPr>
            <p:cNvPr id="30" name="Rechteck: abgerundete Ecken 20">
              <a:extLst>
                <a:ext uri="{FF2B5EF4-FFF2-40B4-BE49-F238E27FC236}">
                  <a16:creationId xmlns:a16="http://schemas.microsoft.com/office/drawing/2014/main" id="{E69F01EE-C239-CA92-25A6-AC369C991F21}"/>
                </a:ext>
              </a:extLst>
            </p:cNvPr>
            <p:cNvSpPr/>
            <p:nvPr/>
          </p:nvSpPr>
          <p:spPr>
            <a:xfrm>
              <a:off x="8457523" y="4945771"/>
              <a:ext cx="2796493" cy="419105"/>
            </a:xfrm>
            <a:prstGeom prst="roundRect">
              <a:avLst/>
            </a:prstGeom>
            <a:solidFill>
              <a:srgbClr val="3A60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spc="40" dirty="0">
                  <a:solidFill>
                    <a:schemeClr val="tx1"/>
                  </a:solidFill>
                </a:rPr>
                <a:t>Evaluation measure</a:t>
              </a:r>
              <a:endParaRPr lang="en-US" dirty="0"/>
            </a:p>
          </p:txBody>
        </p:sp>
        <p:sp>
          <p:nvSpPr>
            <p:cNvPr id="32" name="Textfeld 22">
              <a:extLst>
                <a:ext uri="{FF2B5EF4-FFF2-40B4-BE49-F238E27FC236}">
                  <a16:creationId xmlns:a16="http://schemas.microsoft.com/office/drawing/2014/main" id="{7A52C41B-B132-6450-2DB6-4A91B998A4F5}"/>
                </a:ext>
              </a:extLst>
            </p:cNvPr>
            <p:cNvSpPr txBox="1"/>
            <p:nvPr/>
          </p:nvSpPr>
          <p:spPr>
            <a:xfrm>
              <a:off x="5247354" y="5542371"/>
              <a:ext cx="2927131" cy="1328569"/>
            </a:xfrm>
            <a:prstGeom prst="rect">
              <a:avLst/>
            </a:prstGeom>
            <a:noFill/>
          </p:spPr>
          <p:txBody>
            <a:bodyPr wrap="square" lIns="91440" tIns="45720" rIns="91440" bIns="45720" anchor="t">
              <a:spAutoFit/>
            </a:bodyPr>
            <a:lstStyle/>
            <a:p>
              <a:pPr>
                <a:spcBef>
                  <a:spcPts val="1000"/>
                </a:spcBef>
              </a:pPr>
              <a:r>
                <a:rPr lang="en-US" spc="40" dirty="0"/>
                <a:t>9949 rows</a:t>
              </a:r>
              <a:endParaRPr lang="en-US" spc="40" dirty="0">
                <a:cs typeface="Arial"/>
              </a:endParaRPr>
            </a:p>
            <a:p>
              <a:pPr>
                <a:spcBef>
                  <a:spcPts val="1000"/>
                </a:spcBef>
              </a:pPr>
              <a:r>
                <a:rPr lang="en-US" spc="40" dirty="0"/>
                <a:t>52% (Train), 33% (Test), 15% (Val), DISAPERE split</a:t>
              </a:r>
              <a:endParaRPr lang="en-US" spc="40" dirty="0">
                <a:cs typeface="Arial"/>
              </a:endParaRPr>
            </a:p>
          </p:txBody>
        </p:sp>
        <p:sp>
          <p:nvSpPr>
            <p:cNvPr id="34" name="Textfeld 24">
              <a:extLst>
                <a:ext uri="{FF2B5EF4-FFF2-40B4-BE49-F238E27FC236}">
                  <a16:creationId xmlns:a16="http://schemas.microsoft.com/office/drawing/2014/main" id="{4EBACDDE-2C66-FD04-B781-F8B056EFECC0}"/>
                </a:ext>
              </a:extLst>
            </p:cNvPr>
            <p:cNvSpPr txBox="1"/>
            <p:nvPr/>
          </p:nvSpPr>
          <p:spPr>
            <a:xfrm>
              <a:off x="5094952" y="2142869"/>
              <a:ext cx="6295698" cy="461665"/>
            </a:xfrm>
            <a:prstGeom prst="rect">
              <a:avLst/>
            </a:prstGeom>
            <a:noFill/>
          </p:spPr>
          <p:txBody>
            <a:bodyPr wrap="square" lIns="91440" tIns="45720" rIns="91440" bIns="45720" anchor="t">
              <a:spAutoFit/>
            </a:bodyPr>
            <a:lstStyle/>
            <a:p>
              <a:pPr>
                <a:spcBef>
                  <a:spcPts val="1000"/>
                </a:spcBef>
              </a:pPr>
              <a:r>
                <a:rPr lang="en-US" sz="2400" b="1" spc="40" dirty="0">
                  <a:solidFill>
                    <a:srgbClr val="3A60B2"/>
                  </a:solidFill>
                </a:rPr>
                <a:t>Request Classifier</a:t>
              </a:r>
            </a:p>
          </p:txBody>
        </p:sp>
        <p:sp>
          <p:nvSpPr>
            <p:cNvPr id="36" name="Textfeld 25">
              <a:extLst>
                <a:ext uri="{FF2B5EF4-FFF2-40B4-BE49-F238E27FC236}">
                  <a16:creationId xmlns:a16="http://schemas.microsoft.com/office/drawing/2014/main" id="{48AD968A-0625-0924-5C89-D8E0C019E6A5}"/>
                </a:ext>
              </a:extLst>
            </p:cNvPr>
            <p:cNvSpPr txBox="1"/>
            <p:nvPr/>
          </p:nvSpPr>
          <p:spPr>
            <a:xfrm>
              <a:off x="8326885" y="5542371"/>
              <a:ext cx="2927132" cy="774571"/>
            </a:xfrm>
            <a:prstGeom prst="rect">
              <a:avLst/>
            </a:prstGeom>
            <a:noFill/>
          </p:spPr>
          <p:txBody>
            <a:bodyPr wrap="square" lIns="91440" tIns="45720" rIns="91440" bIns="45720" anchor="t">
              <a:spAutoFit/>
            </a:bodyPr>
            <a:lstStyle/>
            <a:p>
              <a:pPr>
                <a:spcBef>
                  <a:spcPts val="1000"/>
                </a:spcBef>
              </a:pPr>
              <a:r>
                <a:rPr lang="en-US" sz="1800" spc="40" dirty="0"/>
                <a:t>Accuracy </a:t>
              </a:r>
              <a:r>
                <a:rPr lang="en-US" spc="40" dirty="0"/>
                <a:t>89,5%</a:t>
              </a:r>
              <a:endParaRPr lang="en-US" sz="1800" spc="40" dirty="0"/>
            </a:p>
            <a:p>
              <a:pPr>
                <a:spcBef>
                  <a:spcPts val="1000"/>
                </a:spcBef>
              </a:pPr>
              <a:r>
                <a:rPr lang="en-US" spc="40" dirty="0"/>
                <a:t>F1-Score:</a:t>
              </a:r>
              <a:r>
                <a:rPr lang="en-US" sz="1800" spc="40" dirty="0"/>
                <a:t> </a:t>
              </a:r>
              <a:r>
                <a:rPr lang="en-US" spc="40" dirty="0"/>
                <a:t>89,6%</a:t>
              </a:r>
              <a:endParaRPr lang="en-US" sz="1800" spc="40" dirty="0">
                <a:cs typeface="Arial"/>
              </a:endParaRPr>
            </a:p>
          </p:txBody>
        </p:sp>
      </p:grpSp>
      <p:pic>
        <p:nvPicPr>
          <p:cNvPr id="3" name="Picture 2" descr="A blue squares with white text&#10;&#10;Description automatically generated">
            <a:extLst>
              <a:ext uri="{FF2B5EF4-FFF2-40B4-BE49-F238E27FC236}">
                <a16:creationId xmlns:a16="http://schemas.microsoft.com/office/drawing/2014/main" id="{3953133C-897D-6D6E-07C4-A86BC13DF2D8}"/>
              </a:ext>
            </a:extLst>
          </p:cNvPr>
          <p:cNvPicPr>
            <a:picLocks noChangeAspect="1"/>
          </p:cNvPicPr>
          <p:nvPr/>
        </p:nvPicPr>
        <p:blipFill>
          <a:blip r:embed="rId3"/>
          <a:stretch>
            <a:fillRect/>
          </a:stretch>
        </p:blipFill>
        <p:spPr>
          <a:xfrm>
            <a:off x="6888335" y="1982120"/>
            <a:ext cx="4677816" cy="3873474"/>
          </a:xfrm>
          <a:prstGeom prst="rect">
            <a:avLst/>
          </a:prstGeom>
        </p:spPr>
      </p:pic>
    </p:spTree>
    <p:extLst>
      <p:ext uri="{BB962C8B-B14F-4D97-AF65-F5344CB8AC3E}">
        <p14:creationId xmlns:p14="http://schemas.microsoft.com/office/powerpoint/2010/main" val="1858881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2DA641-6782-7F26-39E5-3BE5002E4518}"/>
              </a:ext>
            </a:extLst>
          </p:cNvPr>
          <p:cNvSpPr>
            <a:spLocks noGrp="1"/>
          </p:cNvSpPr>
          <p:nvPr>
            <p:ph type="title"/>
          </p:nvPr>
        </p:nvSpPr>
        <p:spPr/>
        <p:txBody>
          <a:bodyPr vert="horz" lIns="0" tIns="0" rIns="0" bIns="0" rtlCol="0" anchor="t" anchorCtr="0">
            <a:normAutofit/>
          </a:bodyPr>
          <a:lstStyle/>
          <a:p>
            <a:r>
              <a:rPr lang="en-US" dirty="0">
                <a:latin typeface="Arial Black"/>
              </a:rPr>
              <a:t>Model ANALYSIS </a:t>
            </a:r>
            <a:endParaRPr lang="en-US" dirty="0"/>
          </a:p>
        </p:txBody>
      </p:sp>
      <p:sp>
        <p:nvSpPr>
          <p:cNvPr id="4" name="Datumsplatzhalter 3">
            <a:extLst>
              <a:ext uri="{FF2B5EF4-FFF2-40B4-BE49-F238E27FC236}">
                <a16:creationId xmlns:a16="http://schemas.microsoft.com/office/drawing/2014/main" id="{E72EC0BD-3BA2-777E-5DA6-19614E64C426}"/>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82A36EFD-7D81-3054-BF57-F97184BD75C8}"/>
              </a:ext>
            </a:extLst>
          </p:cNvPr>
          <p:cNvSpPr>
            <a:spLocks noGrp="1"/>
          </p:cNvSpPr>
          <p:nvPr>
            <p:ph type="ftr" sz="quarter" idx="15"/>
          </p:nvPr>
        </p:nvSpPr>
        <p:spPr/>
        <p:txBody>
          <a:bodyPr/>
          <a:lstStyle/>
          <a:p>
            <a:r>
              <a:rPr lang="en-US" dirty="0"/>
              <a:t>DASP Review Overview </a:t>
            </a:r>
            <a:r>
              <a:rPr lang="en-US" dirty="0" err="1"/>
              <a:t>GeneratioN</a:t>
            </a:r>
            <a:endParaRPr lang="en-US" dirty="0"/>
          </a:p>
        </p:txBody>
      </p:sp>
      <p:sp>
        <p:nvSpPr>
          <p:cNvPr id="6" name="Foliennummernplatzhalter 5">
            <a:extLst>
              <a:ext uri="{FF2B5EF4-FFF2-40B4-BE49-F238E27FC236}">
                <a16:creationId xmlns:a16="http://schemas.microsoft.com/office/drawing/2014/main" id="{5359200E-42FB-6C20-7CD5-6D60460B614A}"/>
              </a:ext>
            </a:extLst>
          </p:cNvPr>
          <p:cNvSpPr>
            <a:spLocks noGrp="1"/>
          </p:cNvSpPr>
          <p:nvPr>
            <p:ph type="sldNum" sz="quarter" idx="16"/>
          </p:nvPr>
        </p:nvSpPr>
        <p:spPr/>
        <p:txBody>
          <a:bodyPr/>
          <a:lstStyle/>
          <a:p>
            <a:fld id="{DD2F4C09-65E4-4AD7-8D55-83CBD210ED85}" type="slidenum">
              <a:rPr lang="en-US" smtClean="0"/>
              <a:pPr/>
              <a:t>25</a:t>
            </a:fld>
            <a:endParaRPr lang="en-US" dirty="0"/>
          </a:p>
        </p:txBody>
      </p:sp>
      <p:grpSp>
        <p:nvGrpSpPr>
          <p:cNvPr id="21" name="Group 20">
            <a:extLst>
              <a:ext uri="{FF2B5EF4-FFF2-40B4-BE49-F238E27FC236}">
                <a16:creationId xmlns:a16="http://schemas.microsoft.com/office/drawing/2014/main" id="{6B9184C5-706D-39DA-B6C1-EA645C346644}"/>
              </a:ext>
            </a:extLst>
          </p:cNvPr>
          <p:cNvGrpSpPr/>
          <p:nvPr/>
        </p:nvGrpSpPr>
        <p:grpSpPr>
          <a:xfrm>
            <a:off x="355684" y="1557429"/>
            <a:ext cx="6295698" cy="4728071"/>
            <a:chOff x="5094952" y="2142869"/>
            <a:chExt cx="6295698" cy="4728071"/>
          </a:xfrm>
        </p:grpSpPr>
        <p:sp>
          <p:nvSpPr>
            <p:cNvPr id="10" name="Rechteck 16">
              <a:extLst>
                <a:ext uri="{FF2B5EF4-FFF2-40B4-BE49-F238E27FC236}">
                  <a16:creationId xmlns:a16="http://schemas.microsoft.com/office/drawing/2014/main" id="{9DD7551F-DE21-605F-F9EF-8BC1834563F7}"/>
                </a:ext>
              </a:extLst>
            </p:cNvPr>
            <p:cNvSpPr/>
            <p:nvPr/>
          </p:nvSpPr>
          <p:spPr>
            <a:xfrm>
              <a:off x="5094952" y="2671449"/>
              <a:ext cx="6295698" cy="189293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hteck: abgerundete Ecken 10">
              <a:extLst>
                <a:ext uri="{FF2B5EF4-FFF2-40B4-BE49-F238E27FC236}">
                  <a16:creationId xmlns:a16="http://schemas.microsoft.com/office/drawing/2014/main" id="{ED1BC5B6-9FFD-E3D8-F936-B6A2F5D8B12E}"/>
                </a:ext>
              </a:extLst>
            </p:cNvPr>
            <p:cNvSpPr/>
            <p:nvPr/>
          </p:nvSpPr>
          <p:spPr>
            <a:xfrm>
              <a:off x="5247355" y="2865036"/>
              <a:ext cx="2796494" cy="419105"/>
            </a:xfrm>
            <a:prstGeom prst="roundRect">
              <a:avLst/>
            </a:prstGeom>
            <a:solidFill>
              <a:srgbClr val="3A60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spc="40" dirty="0">
                  <a:solidFill>
                    <a:schemeClr val="tx1"/>
                  </a:solidFill>
                </a:rPr>
                <a:t>Base Model</a:t>
              </a:r>
              <a:endParaRPr lang="en-US" dirty="0"/>
            </a:p>
          </p:txBody>
        </p:sp>
        <p:sp>
          <p:nvSpPr>
            <p:cNvPr id="12" name="Rechteck: abgerundete Ecken 11">
              <a:extLst>
                <a:ext uri="{FF2B5EF4-FFF2-40B4-BE49-F238E27FC236}">
                  <a16:creationId xmlns:a16="http://schemas.microsoft.com/office/drawing/2014/main" id="{E6883C9D-4FBD-AE23-8D65-5DC081843A86}"/>
                </a:ext>
              </a:extLst>
            </p:cNvPr>
            <p:cNvSpPr/>
            <p:nvPr/>
          </p:nvSpPr>
          <p:spPr>
            <a:xfrm>
              <a:off x="8457523" y="2865035"/>
              <a:ext cx="2796493" cy="419105"/>
            </a:xfrm>
            <a:prstGeom prst="roundRect">
              <a:avLst/>
            </a:prstGeom>
            <a:solidFill>
              <a:srgbClr val="3A60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spc="40" dirty="0">
                  <a:solidFill>
                    <a:schemeClr val="tx1"/>
                  </a:solidFill>
                </a:rPr>
                <a:t>Training method</a:t>
              </a:r>
              <a:endParaRPr lang="en-US" dirty="0"/>
            </a:p>
          </p:txBody>
        </p:sp>
        <p:sp>
          <p:nvSpPr>
            <p:cNvPr id="13" name="Textfeld 13">
              <a:extLst>
                <a:ext uri="{FF2B5EF4-FFF2-40B4-BE49-F238E27FC236}">
                  <a16:creationId xmlns:a16="http://schemas.microsoft.com/office/drawing/2014/main" id="{56952B06-3B3F-5148-08F2-67287A55E468}"/>
                </a:ext>
              </a:extLst>
            </p:cNvPr>
            <p:cNvSpPr txBox="1"/>
            <p:nvPr/>
          </p:nvSpPr>
          <p:spPr>
            <a:xfrm>
              <a:off x="8457523" y="3377873"/>
              <a:ext cx="2796495" cy="1200329"/>
            </a:xfrm>
            <a:prstGeom prst="rect">
              <a:avLst/>
            </a:prstGeom>
            <a:noFill/>
          </p:spPr>
          <p:txBody>
            <a:bodyPr wrap="square" lIns="91440" tIns="45720" rIns="91440" bIns="45720" anchor="t">
              <a:spAutoFit/>
            </a:bodyPr>
            <a:lstStyle/>
            <a:p>
              <a:pPr>
                <a:spcBef>
                  <a:spcPts val="1000"/>
                </a:spcBef>
              </a:pPr>
              <a:r>
                <a:rPr lang="en-US" spc="40" dirty="0"/>
                <a:t>Prompt engineering with few shot prompting</a:t>
              </a:r>
              <a:r>
                <a:rPr lang="en-US" spc="40" dirty="0">
                  <a:cs typeface="Arial"/>
                </a:rPr>
                <a:t> (Selection by validation measures)</a:t>
              </a:r>
              <a:endParaRPr lang="en-US" dirty="0"/>
            </a:p>
          </p:txBody>
        </p:sp>
        <p:sp>
          <p:nvSpPr>
            <p:cNvPr id="14" name="Textfeld 15">
              <a:extLst>
                <a:ext uri="{FF2B5EF4-FFF2-40B4-BE49-F238E27FC236}">
                  <a16:creationId xmlns:a16="http://schemas.microsoft.com/office/drawing/2014/main" id="{C5786E34-C795-18C2-00BC-8B7C0F9A0CE8}"/>
                </a:ext>
              </a:extLst>
            </p:cNvPr>
            <p:cNvSpPr txBox="1"/>
            <p:nvPr/>
          </p:nvSpPr>
          <p:spPr>
            <a:xfrm>
              <a:off x="5247354" y="3476531"/>
              <a:ext cx="2927131" cy="369332"/>
            </a:xfrm>
            <a:prstGeom prst="rect">
              <a:avLst/>
            </a:prstGeom>
            <a:noFill/>
          </p:spPr>
          <p:txBody>
            <a:bodyPr wrap="square" lIns="91440" tIns="45720" rIns="91440" bIns="45720" anchor="t">
              <a:spAutoFit/>
            </a:bodyPr>
            <a:lstStyle/>
            <a:p>
              <a:pPr>
                <a:spcBef>
                  <a:spcPts val="1000"/>
                </a:spcBef>
              </a:pPr>
              <a:r>
                <a:rPr lang="en-US" spc="40" dirty="0">
                  <a:cs typeface="Arial"/>
                </a:rPr>
                <a:t>FLAN T5 xl</a:t>
              </a:r>
              <a:endParaRPr lang="en-US" sz="1800" spc="40" dirty="0">
                <a:effectLst/>
                <a:cs typeface="Arial"/>
              </a:endParaRPr>
            </a:p>
          </p:txBody>
        </p:sp>
        <p:sp>
          <p:nvSpPr>
            <p:cNvPr id="15" name="Rechteck 18">
              <a:extLst>
                <a:ext uri="{FF2B5EF4-FFF2-40B4-BE49-F238E27FC236}">
                  <a16:creationId xmlns:a16="http://schemas.microsoft.com/office/drawing/2014/main" id="{7A1EFF3A-B3A5-1C67-B198-2F979F0E44B6}"/>
                </a:ext>
              </a:extLst>
            </p:cNvPr>
            <p:cNvSpPr/>
            <p:nvPr/>
          </p:nvSpPr>
          <p:spPr>
            <a:xfrm>
              <a:off x="5094952" y="4752185"/>
              <a:ext cx="6295698" cy="201713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hteck: abgerundete Ecken 19">
              <a:extLst>
                <a:ext uri="{FF2B5EF4-FFF2-40B4-BE49-F238E27FC236}">
                  <a16:creationId xmlns:a16="http://schemas.microsoft.com/office/drawing/2014/main" id="{AC715209-1B78-23AE-10CB-A772F0BE3B8D}"/>
                </a:ext>
              </a:extLst>
            </p:cNvPr>
            <p:cNvSpPr/>
            <p:nvPr/>
          </p:nvSpPr>
          <p:spPr>
            <a:xfrm>
              <a:off x="5247355" y="4945772"/>
              <a:ext cx="2796494" cy="419105"/>
            </a:xfrm>
            <a:prstGeom prst="roundRect">
              <a:avLst/>
            </a:prstGeom>
            <a:solidFill>
              <a:srgbClr val="3A60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spc="40" dirty="0">
                  <a:solidFill>
                    <a:schemeClr val="tx1"/>
                  </a:solidFill>
                </a:rPr>
                <a:t>Data</a:t>
              </a:r>
              <a:r>
                <a:rPr lang="en-US" spc="40" dirty="0">
                  <a:solidFill>
                    <a:schemeClr val="tx1"/>
                  </a:solidFill>
                </a:rPr>
                <a:t> Split</a:t>
              </a:r>
              <a:endParaRPr lang="en-US" dirty="0"/>
            </a:p>
          </p:txBody>
        </p:sp>
        <p:sp>
          <p:nvSpPr>
            <p:cNvPr id="17" name="Rechteck: abgerundete Ecken 20">
              <a:extLst>
                <a:ext uri="{FF2B5EF4-FFF2-40B4-BE49-F238E27FC236}">
                  <a16:creationId xmlns:a16="http://schemas.microsoft.com/office/drawing/2014/main" id="{AC32F0BE-BA64-A23E-9E3A-C33EDDB70177}"/>
                </a:ext>
              </a:extLst>
            </p:cNvPr>
            <p:cNvSpPr/>
            <p:nvPr/>
          </p:nvSpPr>
          <p:spPr>
            <a:xfrm>
              <a:off x="8457523" y="4945771"/>
              <a:ext cx="2796493" cy="419105"/>
            </a:xfrm>
            <a:prstGeom prst="roundRect">
              <a:avLst/>
            </a:prstGeom>
            <a:solidFill>
              <a:srgbClr val="3A60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spc="40" dirty="0">
                  <a:solidFill>
                    <a:schemeClr val="tx1"/>
                  </a:solidFill>
                </a:rPr>
                <a:t>Evaluation measure</a:t>
              </a:r>
              <a:endParaRPr lang="en-US" dirty="0"/>
            </a:p>
          </p:txBody>
        </p:sp>
        <p:sp>
          <p:nvSpPr>
            <p:cNvPr id="18" name="Textfeld 22">
              <a:extLst>
                <a:ext uri="{FF2B5EF4-FFF2-40B4-BE49-F238E27FC236}">
                  <a16:creationId xmlns:a16="http://schemas.microsoft.com/office/drawing/2014/main" id="{5197CE88-A37F-6D0F-FC3E-871484B77558}"/>
                </a:ext>
              </a:extLst>
            </p:cNvPr>
            <p:cNvSpPr txBox="1"/>
            <p:nvPr/>
          </p:nvSpPr>
          <p:spPr>
            <a:xfrm>
              <a:off x="5247354" y="5542371"/>
              <a:ext cx="2927131" cy="1328569"/>
            </a:xfrm>
            <a:prstGeom prst="rect">
              <a:avLst/>
            </a:prstGeom>
            <a:noFill/>
          </p:spPr>
          <p:txBody>
            <a:bodyPr wrap="square" lIns="91440" tIns="45720" rIns="91440" bIns="45720" anchor="t">
              <a:spAutoFit/>
            </a:bodyPr>
            <a:lstStyle/>
            <a:p>
              <a:pPr>
                <a:spcBef>
                  <a:spcPts val="1000"/>
                </a:spcBef>
              </a:pPr>
              <a:r>
                <a:rPr lang="en-US" spc="40" dirty="0"/>
                <a:t>1948 rows after cleaning</a:t>
              </a:r>
              <a:endParaRPr lang="en-US" spc="40" dirty="0">
                <a:cs typeface="Arial"/>
              </a:endParaRPr>
            </a:p>
            <a:p>
              <a:pPr>
                <a:spcBef>
                  <a:spcPts val="1000"/>
                </a:spcBef>
              </a:pPr>
              <a:r>
                <a:rPr lang="en-US" spc="40" dirty="0"/>
                <a:t>52</a:t>
              </a:r>
              <a:r>
                <a:rPr lang="en-US" spc="40" dirty="0">
                  <a:solidFill>
                    <a:schemeClr val="tx1"/>
                  </a:solidFill>
                </a:rPr>
                <a:t>% (Train), </a:t>
              </a:r>
              <a:r>
                <a:rPr lang="en-US" spc="40" dirty="0"/>
                <a:t>33</a:t>
              </a:r>
              <a:r>
                <a:rPr lang="en-US" spc="40" dirty="0">
                  <a:solidFill>
                    <a:schemeClr val="tx1"/>
                  </a:solidFill>
                </a:rPr>
                <a:t>% (Test), </a:t>
              </a:r>
              <a:r>
                <a:rPr lang="en-US" spc="40" dirty="0"/>
                <a:t>15</a:t>
              </a:r>
              <a:r>
                <a:rPr lang="en-US" spc="40" dirty="0">
                  <a:solidFill>
                    <a:schemeClr val="tx1"/>
                  </a:solidFill>
                </a:rPr>
                <a:t>% (Val</a:t>
              </a:r>
              <a:r>
                <a:rPr lang="en-US" spc="40" dirty="0"/>
                <a:t>), DISAPERE split</a:t>
              </a:r>
              <a:endParaRPr lang="en-US" dirty="0"/>
            </a:p>
          </p:txBody>
        </p:sp>
        <p:sp>
          <p:nvSpPr>
            <p:cNvPr id="19" name="Textfeld 24">
              <a:extLst>
                <a:ext uri="{FF2B5EF4-FFF2-40B4-BE49-F238E27FC236}">
                  <a16:creationId xmlns:a16="http://schemas.microsoft.com/office/drawing/2014/main" id="{0E344C90-5CDD-33D6-A624-4163785DA37C}"/>
                </a:ext>
              </a:extLst>
            </p:cNvPr>
            <p:cNvSpPr txBox="1"/>
            <p:nvPr/>
          </p:nvSpPr>
          <p:spPr>
            <a:xfrm>
              <a:off x="5094952" y="2142869"/>
              <a:ext cx="6295698" cy="461665"/>
            </a:xfrm>
            <a:prstGeom prst="rect">
              <a:avLst/>
            </a:prstGeom>
            <a:noFill/>
          </p:spPr>
          <p:txBody>
            <a:bodyPr wrap="square" lIns="91440" tIns="45720" rIns="91440" bIns="45720" anchor="t">
              <a:spAutoFit/>
            </a:bodyPr>
            <a:lstStyle/>
            <a:p>
              <a:pPr>
                <a:spcBef>
                  <a:spcPts val="1000"/>
                </a:spcBef>
              </a:pPr>
              <a:r>
                <a:rPr lang="en-US" sz="2400" b="1" spc="40" dirty="0">
                  <a:solidFill>
                    <a:srgbClr val="3A60B2"/>
                  </a:solidFill>
                </a:rPr>
                <a:t>Fine Request Classifier</a:t>
              </a:r>
            </a:p>
          </p:txBody>
        </p:sp>
        <p:sp>
          <p:nvSpPr>
            <p:cNvPr id="20" name="Textfeld 25">
              <a:extLst>
                <a:ext uri="{FF2B5EF4-FFF2-40B4-BE49-F238E27FC236}">
                  <a16:creationId xmlns:a16="http://schemas.microsoft.com/office/drawing/2014/main" id="{5E7E7D85-E4CA-8BDA-2E2F-0672AE61A624}"/>
                </a:ext>
              </a:extLst>
            </p:cNvPr>
            <p:cNvSpPr txBox="1"/>
            <p:nvPr/>
          </p:nvSpPr>
          <p:spPr>
            <a:xfrm>
              <a:off x="8326885" y="5542371"/>
              <a:ext cx="2927132" cy="774571"/>
            </a:xfrm>
            <a:prstGeom prst="rect">
              <a:avLst/>
            </a:prstGeom>
            <a:noFill/>
          </p:spPr>
          <p:txBody>
            <a:bodyPr wrap="square" lIns="91440" tIns="45720" rIns="91440" bIns="45720" anchor="t">
              <a:spAutoFit/>
            </a:bodyPr>
            <a:lstStyle/>
            <a:p>
              <a:pPr>
                <a:spcBef>
                  <a:spcPts val="1000"/>
                </a:spcBef>
              </a:pPr>
              <a:r>
                <a:rPr lang="en-US" sz="1800" spc="40" dirty="0"/>
                <a:t>Accuracy </a:t>
              </a:r>
              <a:r>
                <a:rPr lang="en-US" spc="40" dirty="0"/>
                <a:t>49,5%</a:t>
              </a:r>
              <a:endParaRPr lang="en-US" sz="1800" spc="40" dirty="0"/>
            </a:p>
            <a:p>
              <a:pPr>
                <a:spcBef>
                  <a:spcPts val="1000"/>
                </a:spcBef>
              </a:pPr>
              <a:r>
                <a:rPr lang="en-US" sz="1800" spc="40" dirty="0"/>
                <a:t>F1-Score: </a:t>
              </a:r>
              <a:r>
                <a:rPr lang="en-US" spc="40" dirty="0"/>
                <a:t>49,5%</a:t>
              </a:r>
              <a:endParaRPr lang="en-US" sz="1800" spc="40" dirty="0">
                <a:cs typeface="Arial"/>
              </a:endParaRPr>
            </a:p>
          </p:txBody>
        </p:sp>
      </p:grpSp>
      <p:pic>
        <p:nvPicPr>
          <p:cNvPr id="22" name="Picture 21" descr="A blue squares with white text&#10;&#10;Description automatically generated">
            <a:extLst>
              <a:ext uri="{FF2B5EF4-FFF2-40B4-BE49-F238E27FC236}">
                <a16:creationId xmlns:a16="http://schemas.microsoft.com/office/drawing/2014/main" id="{FFFC7354-E3CC-7082-DCF2-81665C2CAC13}"/>
              </a:ext>
            </a:extLst>
          </p:cNvPr>
          <p:cNvPicPr>
            <a:picLocks noChangeAspect="1"/>
          </p:cNvPicPr>
          <p:nvPr/>
        </p:nvPicPr>
        <p:blipFill>
          <a:blip r:embed="rId2"/>
          <a:srcRect t="2022" r="11094"/>
          <a:stretch/>
        </p:blipFill>
        <p:spPr>
          <a:xfrm>
            <a:off x="6658320" y="1714477"/>
            <a:ext cx="5405861" cy="4502327"/>
          </a:xfrm>
          <a:prstGeom prst="rect">
            <a:avLst/>
          </a:prstGeom>
        </p:spPr>
      </p:pic>
    </p:spTree>
    <p:extLst>
      <p:ext uri="{BB962C8B-B14F-4D97-AF65-F5344CB8AC3E}">
        <p14:creationId xmlns:p14="http://schemas.microsoft.com/office/powerpoint/2010/main" val="4177580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A5CEF-A65D-C0C9-607D-7B47FE9F574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B0B4DFC-882E-4F60-B58B-09AD06AB628D}"/>
              </a:ext>
            </a:extLst>
          </p:cNvPr>
          <p:cNvSpPr>
            <a:spLocks noGrp="1"/>
          </p:cNvSpPr>
          <p:nvPr>
            <p:ph type="title"/>
          </p:nvPr>
        </p:nvSpPr>
        <p:spPr/>
        <p:txBody>
          <a:bodyPr vert="horz" lIns="0" tIns="0" rIns="0" bIns="0" rtlCol="0" anchor="t" anchorCtr="0">
            <a:normAutofit/>
          </a:bodyPr>
          <a:lstStyle/>
          <a:p>
            <a:r>
              <a:rPr lang="en-US" dirty="0">
                <a:latin typeface="Arial Black"/>
              </a:rPr>
              <a:t>Model ANALYSIS </a:t>
            </a:r>
            <a:endParaRPr lang="en-US" dirty="0"/>
          </a:p>
        </p:txBody>
      </p:sp>
      <p:sp>
        <p:nvSpPr>
          <p:cNvPr id="4" name="Datumsplatzhalter 3">
            <a:extLst>
              <a:ext uri="{FF2B5EF4-FFF2-40B4-BE49-F238E27FC236}">
                <a16:creationId xmlns:a16="http://schemas.microsoft.com/office/drawing/2014/main" id="{B8FA090B-C7C0-D820-3E81-ADDA7784792B}"/>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A711D677-70E1-1AA0-A8A7-AE52993C69A8}"/>
              </a:ext>
            </a:extLst>
          </p:cNvPr>
          <p:cNvSpPr>
            <a:spLocks noGrp="1"/>
          </p:cNvSpPr>
          <p:nvPr>
            <p:ph type="ftr" sz="quarter" idx="15"/>
          </p:nvPr>
        </p:nvSpPr>
        <p:spPr/>
        <p:txBody>
          <a:bodyPr/>
          <a:lstStyle/>
          <a:p>
            <a:r>
              <a:rPr lang="en-US" dirty="0"/>
              <a:t>DASP Review Overview </a:t>
            </a:r>
            <a:r>
              <a:rPr lang="en-US" dirty="0" err="1"/>
              <a:t>GeneratioN</a:t>
            </a:r>
            <a:endParaRPr lang="en-US" dirty="0"/>
          </a:p>
        </p:txBody>
      </p:sp>
      <p:sp>
        <p:nvSpPr>
          <p:cNvPr id="6" name="Foliennummernplatzhalter 5">
            <a:extLst>
              <a:ext uri="{FF2B5EF4-FFF2-40B4-BE49-F238E27FC236}">
                <a16:creationId xmlns:a16="http://schemas.microsoft.com/office/drawing/2014/main" id="{105CAB27-0954-D66E-D270-7A38724C7799}"/>
              </a:ext>
            </a:extLst>
          </p:cNvPr>
          <p:cNvSpPr>
            <a:spLocks noGrp="1"/>
          </p:cNvSpPr>
          <p:nvPr>
            <p:ph type="sldNum" sz="quarter" idx="16"/>
          </p:nvPr>
        </p:nvSpPr>
        <p:spPr/>
        <p:txBody>
          <a:bodyPr/>
          <a:lstStyle/>
          <a:p>
            <a:fld id="{DD2F4C09-65E4-4AD7-8D55-83CBD210ED85}" type="slidenum">
              <a:rPr lang="en-US" smtClean="0"/>
              <a:pPr/>
              <a:t>26</a:t>
            </a:fld>
            <a:endParaRPr lang="en-US" dirty="0"/>
          </a:p>
        </p:txBody>
      </p:sp>
      <p:grpSp>
        <p:nvGrpSpPr>
          <p:cNvPr id="21" name="Group 20">
            <a:extLst>
              <a:ext uri="{FF2B5EF4-FFF2-40B4-BE49-F238E27FC236}">
                <a16:creationId xmlns:a16="http://schemas.microsoft.com/office/drawing/2014/main" id="{648C27CA-83D2-D408-D991-CB75A50B672F}"/>
              </a:ext>
            </a:extLst>
          </p:cNvPr>
          <p:cNvGrpSpPr/>
          <p:nvPr/>
        </p:nvGrpSpPr>
        <p:grpSpPr>
          <a:xfrm>
            <a:off x="355684" y="1557429"/>
            <a:ext cx="6295698" cy="4728071"/>
            <a:chOff x="5094952" y="2142869"/>
            <a:chExt cx="6295698" cy="4728071"/>
          </a:xfrm>
        </p:grpSpPr>
        <p:sp>
          <p:nvSpPr>
            <p:cNvPr id="10" name="Rechteck 16">
              <a:extLst>
                <a:ext uri="{FF2B5EF4-FFF2-40B4-BE49-F238E27FC236}">
                  <a16:creationId xmlns:a16="http://schemas.microsoft.com/office/drawing/2014/main" id="{42F79B13-0A74-5F12-DF39-3E347F00F023}"/>
                </a:ext>
              </a:extLst>
            </p:cNvPr>
            <p:cNvSpPr/>
            <p:nvPr/>
          </p:nvSpPr>
          <p:spPr>
            <a:xfrm>
              <a:off x="5094952" y="2671449"/>
              <a:ext cx="6295698" cy="209682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hteck: abgerundete Ecken 10">
              <a:extLst>
                <a:ext uri="{FF2B5EF4-FFF2-40B4-BE49-F238E27FC236}">
                  <a16:creationId xmlns:a16="http://schemas.microsoft.com/office/drawing/2014/main" id="{7482C3B8-BDE8-B90F-5260-F79BF61994FD}"/>
                </a:ext>
              </a:extLst>
            </p:cNvPr>
            <p:cNvSpPr/>
            <p:nvPr/>
          </p:nvSpPr>
          <p:spPr>
            <a:xfrm>
              <a:off x="5247355" y="2865036"/>
              <a:ext cx="2796494" cy="419105"/>
            </a:xfrm>
            <a:prstGeom prst="roundRect">
              <a:avLst/>
            </a:prstGeom>
            <a:solidFill>
              <a:srgbClr val="3A60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spc="40" dirty="0">
                  <a:solidFill>
                    <a:schemeClr val="tx1"/>
                  </a:solidFill>
                </a:rPr>
                <a:t>Base Model</a:t>
              </a:r>
              <a:endParaRPr lang="en-US" dirty="0"/>
            </a:p>
          </p:txBody>
        </p:sp>
        <p:sp>
          <p:nvSpPr>
            <p:cNvPr id="12" name="Rechteck: abgerundete Ecken 11">
              <a:extLst>
                <a:ext uri="{FF2B5EF4-FFF2-40B4-BE49-F238E27FC236}">
                  <a16:creationId xmlns:a16="http://schemas.microsoft.com/office/drawing/2014/main" id="{784B1C37-C697-3950-7FC2-865957BB86E8}"/>
                </a:ext>
              </a:extLst>
            </p:cNvPr>
            <p:cNvSpPr/>
            <p:nvPr/>
          </p:nvSpPr>
          <p:spPr>
            <a:xfrm>
              <a:off x="8457523" y="2865035"/>
              <a:ext cx="2796493" cy="419105"/>
            </a:xfrm>
            <a:prstGeom prst="roundRect">
              <a:avLst/>
            </a:prstGeom>
            <a:solidFill>
              <a:srgbClr val="3A60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spc="40" dirty="0">
                  <a:solidFill>
                    <a:schemeClr val="tx1"/>
                  </a:solidFill>
                </a:rPr>
                <a:t>Training method</a:t>
              </a:r>
              <a:endParaRPr lang="en-US" dirty="0"/>
            </a:p>
          </p:txBody>
        </p:sp>
        <p:sp>
          <p:nvSpPr>
            <p:cNvPr id="13" name="Textfeld 13">
              <a:extLst>
                <a:ext uri="{FF2B5EF4-FFF2-40B4-BE49-F238E27FC236}">
                  <a16:creationId xmlns:a16="http://schemas.microsoft.com/office/drawing/2014/main" id="{DAB0276E-6DB3-B4A0-7EB5-6443A2C0F50A}"/>
                </a:ext>
              </a:extLst>
            </p:cNvPr>
            <p:cNvSpPr txBox="1"/>
            <p:nvPr/>
          </p:nvSpPr>
          <p:spPr>
            <a:xfrm>
              <a:off x="8457523" y="3377873"/>
              <a:ext cx="2927131" cy="1328569"/>
            </a:xfrm>
            <a:prstGeom prst="rect">
              <a:avLst/>
            </a:prstGeom>
            <a:noFill/>
          </p:spPr>
          <p:txBody>
            <a:bodyPr wrap="square" lIns="91440" tIns="45720" rIns="91440" bIns="45720" anchor="t">
              <a:spAutoFit/>
            </a:bodyPr>
            <a:lstStyle/>
            <a:p>
              <a:pPr>
                <a:spcBef>
                  <a:spcPts val="1000"/>
                </a:spcBef>
              </a:pPr>
              <a:r>
                <a:rPr lang="en-US" sz="1800" spc="40" dirty="0"/>
                <a:t>Multiclass </a:t>
              </a:r>
              <a:r>
                <a:rPr lang="en-US" spc="40" dirty="0"/>
                <a:t>p</a:t>
              </a:r>
              <a:r>
                <a:rPr lang="en-US" sz="1800" spc="40" dirty="0"/>
                <a:t>rediction + o</a:t>
              </a:r>
              <a:r>
                <a:rPr lang="en-US" spc="40" dirty="0"/>
                <a:t>ver</a:t>
              </a:r>
              <a:r>
                <a:rPr lang="en-US" sz="1800" spc="40" dirty="0"/>
                <a:t>sampling for rare attitude roots</a:t>
              </a:r>
              <a:endParaRPr lang="en-US" sz="800" spc="40" dirty="0"/>
            </a:p>
            <a:p>
              <a:pPr>
                <a:spcBef>
                  <a:spcPts val="1000"/>
                </a:spcBef>
              </a:pPr>
              <a:r>
                <a:rPr lang="en-US" spc="40" dirty="0"/>
                <a:t>Overfitting after 2 epochs</a:t>
              </a:r>
            </a:p>
          </p:txBody>
        </p:sp>
        <p:sp>
          <p:nvSpPr>
            <p:cNvPr id="14" name="Textfeld 15">
              <a:extLst>
                <a:ext uri="{FF2B5EF4-FFF2-40B4-BE49-F238E27FC236}">
                  <a16:creationId xmlns:a16="http://schemas.microsoft.com/office/drawing/2014/main" id="{1690A4CC-E169-8875-1E0A-7A5964C98238}"/>
                </a:ext>
              </a:extLst>
            </p:cNvPr>
            <p:cNvSpPr txBox="1"/>
            <p:nvPr/>
          </p:nvSpPr>
          <p:spPr>
            <a:xfrm>
              <a:off x="5247354" y="3476531"/>
              <a:ext cx="2927131" cy="1328569"/>
            </a:xfrm>
            <a:prstGeom prst="rect">
              <a:avLst/>
            </a:prstGeom>
            <a:noFill/>
          </p:spPr>
          <p:txBody>
            <a:bodyPr wrap="square" lIns="91440" tIns="45720" rIns="91440" bIns="45720" anchor="t">
              <a:spAutoFit/>
            </a:bodyPr>
            <a:lstStyle/>
            <a:p>
              <a:pPr>
                <a:spcBef>
                  <a:spcPts val="1000"/>
                </a:spcBef>
              </a:pPr>
              <a:r>
                <a:rPr lang="en-US" sz="1800" spc="40" dirty="0" err="1">
                  <a:effectLst/>
                </a:rPr>
                <a:t>allenai</a:t>
              </a:r>
              <a:r>
                <a:rPr lang="en-US" sz="1800" spc="40" dirty="0">
                  <a:effectLst/>
                </a:rPr>
                <a:t>/</a:t>
              </a:r>
              <a:r>
                <a:rPr lang="en-US" sz="1800" spc="40" dirty="0" err="1">
                  <a:effectLst/>
                </a:rPr>
                <a:t>scibert_scivocab_uncased</a:t>
              </a:r>
              <a:endParaRPr lang="en-US" spc="40" dirty="0"/>
            </a:p>
            <a:p>
              <a:pPr>
                <a:spcBef>
                  <a:spcPts val="1000"/>
                </a:spcBef>
              </a:pPr>
              <a:r>
                <a:rPr kumimoji="0" lang="en-US" sz="1800" b="0" i="0" u="none" strike="noStrike" kern="1200" cap="none" spc="40" normalizeH="0" baseline="0" dirty="0">
                  <a:ln>
                    <a:noFill/>
                  </a:ln>
                  <a:solidFill>
                    <a:prstClr val="black"/>
                  </a:solidFill>
                  <a:effectLst/>
                  <a:uLnTx/>
                  <a:uFillTx/>
                  <a:latin typeface="Arial"/>
                  <a:ea typeface="+mn-ea"/>
                  <a:cs typeface="+mn-cs"/>
                </a:rPr>
                <a:t>Pretrain model on review domain knowledge (MLM)</a:t>
              </a:r>
            </a:p>
          </p:txBody>
        </p:sp>
        <p:sp>
          <p:nvSpPr>
            <p:cNvPr id="15" name="Rechteck 18">
              <a:extLst>
                <a:ext uri="{FF2B5EF4-FFF2-40B4-BE49-F238E27FC236}">
                  <a16:creationId xmlns:a16="http://schemas.microsoft.com/office/drawing/2014/main" id="{BBB0C8CF-5A33-38BA-B313-8E34023A9FDF}"/>
                </a:ext>
              </a:extLst>
            </p:cNvPr>
            <p:cNvSpPr/>
            <p:nvPr/>
          </p:nvSpPr>
          <p:spPr>
            <a:xfrm>
              <a:off x="5094952" y="4960666"/>
              <a:ext cx="6295698" cy="19102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hteck: abgerundete Ecken 19">
              <a:extLst>
                <a:ext uri="{FF2B5EF4-FFF2-40B4-BE49-F238E27FC236}">
                  <a16:creationId xmlns:a16="http://schemas.microsoft.com/office/drawing/2014/main" id="{56FAE8D5-2260-78CB-8F88-579D6CC0C1EA}"/>
                </a:ext>
              </a:extLst>
            </p:cNvPr>
            <p:cNvSpPr/>
            <p:nvPr/>
          </p:nvSpPr>
          <p:spPr>
            <a:xfrm>
              <a:off x="5247354" y="5123265"/>
              <a:ext cx="2796494" cy="419105"/>
            </a:xfrm>
            <a:prstGeom prst="roundRect">
              <a:avLst/>
            </a:prstGeom>
            <a:solidFill>
              <a:srgbClr val="3A60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spc="40" dirty="0">
                  <a:solidFill>
                    <a:schemeClr val="tx1"/>
                  </a:solidFill>
                </a:rPr>
                <a:t>Data</a:t>
              </a:r>
              <a:r>
                <a:rPr lang="en-US" spc="40" dirty="0">
                  <a:solidFill>
                    <a:schemeClr val="tx1"/>
                  </a:solidFill>
                </a:rPr>
                <a:t> Split</a:t>
              </a:r>
              <a:endParaRPr lang="en-US" dirty="0"/>
            </a:p>
          </p:txBody>
        </p:sp>
        <p:sp>
          <p:nvSpPr>
            <p:cNvPr id="17" name="Rechteck: abgerundete Ecken 20">
              <a:extLst>
                <a:ext uri="{FF2B5EF4-FFF2-40B4-BE49-F238E27FC236}">
                  <a16:creationId xmlns:a16="http://schemas.microsoft.com/office/drawing/2014/main" id="{767442CC-D33F-735C-5738-9037C8CC0F33}"/>
                </a:ext>
              </a:extLst>
            </p:cNvPr>
            <p:cNvSpPr/>
            <p:nvPr/>
          </p:nvSpPr>
          <p:spPr>
            <a:xfrm>
              <a:off x="8457523" y="5123895"/>
              <a:ext cx="2796493" cy="419105"/>
            </a:xfrm>
            <a:prstGeom prst="roundRect">
              <a:avLst/>
            </a:prstGeom>
            <a:solidFill>
              <a:srgbClr val="3A60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spc="40" dirty="0">
                  <a:solidFill>
                    <a:schemeClr val="tx1"/>
                  </a:solidFill>
                </a:rPr>
                <a:t>Evaluation measure</a:t>
              </a:r>
              <a:endParaRPr lang="en-US" dirty="0"/>
            </a:p>
          </p:txBody>
        </p:sp>
        <p:sp>
          <p:nvSpPr>
            <p:cNvPr id="18" name="Textfeld 22">
              <a:extLst>
                <a:ext uri="{FF2B5EF4-FFF2-40B4-BE49-F238E27FC236}">
                  <a16:creationId xmlns:a16="http://schemas.microsoft.com/office/drawing/2014/main" id="{FBBE12B9-6883-88C5-27AA-6313A5E84FFA}"/>
                </a:ext>
              </a:extLst>
            </p:cNvPr>
            <p:cNvSpPr txBox="1"/>
            <p:nvPr/>
          </p:nvSpPr>
          <p:spPr>
            <a:xfrm>
              <a:off x="5247354" y="5542371"/>
              <a:ext cx="2927131" cy="1328569"/>
            </a:xfrm>
            <a:prstGeom prst="rect">
              <a:avLst/>
            </a:prstGeom>
            <a:noFill/>
          </p:spPr>
          <p:txBody>
            <a:bodyPr wrap="square" lIns="91440" tIns="45720" rIns="91440" bIns="45720" anchor="t">
              <a:spAutoFit/>
            </a:bodyPr>
            <a:lstStyle/>
            <a:p>
              <a:pPr>
                <a:spcBef>
                  <a:spcPts val="1000"/>
                </a:spcBef>
              </a:pPr>
              <a:r>
                <a:rPr lang="en-US" spc="40" dirty="0">
                  <a:solidFill>
                    <a:schemeClr val="tx1"/>
                  </a:solidFill>
                </a:rPr>
                <a:t>DISAPERE: 9129 rows after cleaning</a:t>
              </a:r>
            </a:p>
            <a:p>
              <a:pPr>
                <a:spcBef>
                  <a:spcPts val="1000"/>
                </a:spcBef>
              </a:pPr>
              <a:r>
                <a:rPr lang="en-US" spc="40" dirty="0">
                  <a:solidFill>
                    <a:schemeClr val="tx1"/>
                  </a:solidFill>
                </a:rPr>
                <a:t>80% (Train), 15% (Test), 5% (Val)</a:t>
              </a:r>
            </a:p>
          </p:txBody>
        </p:sp>
        <p:sp>
          <p:nvSpPr>
            <p:cNvPr id="19" name="Textfeld 24">
              <a:extLst>
                <a:ext uri="{FF2B5EF4-FFF2-40B4-BE49-F238E27FC236}">
                  <a16:creationId xmlns:a16="http://schemas.microsoft.com/office/drawing/2014/main" id="{19BBFDDB-B204-7130-65B3-BF3A1C1AEB15}"/>
                </a:ext>
              </a:extLst>
            </p:cNvPr>
            <p:cNvSpPr txBox="1"/>
            <p:nvPr/>
          </p:nvSpPr>
          <p:spPr>
            <a:xfrm>
              <a:off x="5094952" y="2142869"/>
              <a:ext cx="6295698" cy="461665"/>
            </a:xfrm>
            <a:prstGeom prst="rect">
              <a:avLst/>
            </a:prstGeom>
            <a:noFill/>
          </p:spPr>
          <p:txBody>
            <a:bodyPr wrap="square" lIns="91440" tIns="45720" rIns="91440" bIns="45720" anchor="t">
              <a:spAutoFit/>
            </a:bodyPr>
            <a:lstStyle/>
            <a:p>
              <a:pPr>
                <a:spcBef>
                  <a:spcPts val="1000"/>
                </a:spcBef>
              </a:pPr>
              <a:r>
                <a:rPr lang="en-US" sz="2400" b="1" spc="40" dirty="0">
                  <a:solidFill>
                    <a:srgbClr val="3A60B2"/>
                  </a:solidFill>
                </a:rPr>
                <a:t>Attitude Root Classifier</a:t>
              </a:r>
            </a:p>
          </p:txBody>
        </p:sp>
        <p:sp>
          <p:nvSpPr>
            <p:cNvPr id="20" name="Textfeld 25">
              <a:extLst>
                <a:ext uri="{FF2B5EF4-FFF2-40B4-BE49-F238E27FC236}">
                  <a16:creationId xmlns:a16="http://schemas.microsoft.com/office/drawing/2014/main" id="{FB6C22F0-9E28-2F72-DAE4-4EC911C82DB9}"/>
                </a:ext>
              </a:extLst>
            </p:cNvPr>
            <p:cNvSpPr txBox="1"/>
            <p:nvPr/>
          </p:nvSpPr>
          <p:spPr>
            <a:xfrm>
              <a:off x="8326885" y="5542371"/>
              <a:ext cx="2927132" cy="774571"/>
            </a:xfrm>
            <a:prstGeom prst="rect">
              <a:avLst/>
            </a:prstGeom>
            <a:noFill/>
          </p:spPr>
          <p:txBody>
            <a:bodyPr wrap="square" lIns="91440" tIns="45720" rIns="91440" bIns="45720" anchor="t">
              <a:spAutoFit/>
            </a:bodyPr>
            <a:lstStyle/>
            <a:p>
              <a:pPr>
                <a:spcBef>
                  <a:spcPts val="1000"/>
                </a:spcBef>
              </a:pPr>
              <a:r>
                <a:rPr lang="en-US" sz="1800" spc="40" dirty="0"/>
                <a:t>Accuracy 63%</a:t>
              </a:r>
            </a:p>
            <a:p>
              <a:pPr>
                <a:spcBef>
                  <a:spcPts val="1000"/>
                </a:spcBef>
              </a:pPr>
              <a:r>
                <a:rPr lang="en-US" spc="40" dirty="0"/>
                <a:t>Weighted F1-Score</a:t>
              </a:r>
              <a:r>
                <a:rPr lang="en-US" sz="1800" spc="40" dirty="0"/>
                <a:t>: </a:t>
              </a:r>
              <a:r>
                <a:rPr lang="en-US" spc="40" dirty="0"/>
                <a:t>62%</a:t>
              </a:r>
              <a:endParaRPr lang="en-US" sz="1800" spc="40" dirty="0">
                <a:cs typeface="Arial"/>
              </a:endParaRPr>
            </a:p>
          </p:txBody>
        </p:sp>
      </p:grpSp>
      <p:grpSp>
        <p:nvGrpSpPr>
          <p:cNvPr id="23" name="Gruppieren 22">
            <a:extLst>
              <a:ext uri="{FF2B5EF4-FFF2-40B4-BE49-F238E27FC236}">
                <a16:creationId xmlns:a16="http://schemas.microsoft.com/office/drawing/2014/main" id="{F022E0BB-ED17-6F8F-6504-9EA62B6D04AC}"/>
              </a:ext>
            </a:extLst>
          </p:cNvPr>
          <p:cNvGrpSpPr/>
          <p:nvPr/>
        </p:nvGrpSpPr>
        <p:grpSpPr>
          <a:xfrm>
            <a:off x="7170878" y="1998696"/>
            <a:ext cx="5767571" cy="4059982"/>
            <a:chOff x="8064908" y="1051249"/>
            <a:chExt cx="3019859" cy="2201068"/>
          </a:xfrm>
        </p:grpSpPr>
        <p:pic>
          <p:nvPicPr>
            <p:cNvPr id="9" name="Grafik 8">
              <a:extLst>
                <a:ext uri="{FF2B5EF4-FFF2-40B4-BE49-F238E27FC236}">
                  <a16:creationId xmlns:a16="http://schemas.microsoft.com/office/drawing/2014/main" id="{7DD93958-9737-6DDA-EB2D-1575C84466A4}"/>
                </a:ext>
              </a:extLst>
            </p:cNvPr>
            <p:cNvPicPr>
              <a:picLocks noChangeAspect="1"/>
            </p:cNvPicPr>
            <p:nvPr/>
          </p:nvPicPr>
          <p:blipFill>
            <a:blip r:embed="rId3"/>
            <a:srcRect l="2364" t="18661" r="60572" b="391"/>
            <a:stretch/>
          </p:blipFill>
          <p:spPr>
            <a:xfrm>
              <a:off x="8064908" y="1059721"/>
              <a:ext cx="2352997" cy="2192596"/>
            </a:xfrm>
            <a:prstGeom prst="rect">
              <a:avLst/>
            </a:prstGeom>
          </p:spPr>
        </p:pic>
        <p:sp>
          <p:nvSpPr>
            <p:cNvPr id="22" name="Rechteck 21">
              <a:extLst>
                <a:ext uri="{FF2B5EF4-FFF2-40B4-BE49-F238E27FC236}">
                  <a16:creationId xmlns:a16="http://schemas.microsoft.com/office/drawing/2014/main" id="{D0806CEA-29D8-92FA-C544-2A33323D527E}"/>
                </a:ext>
              </a:extLst>
            </p:cNvPr>
            <p:cNvSpPr/>
            <p:nvPr/>
          </p:nvSpPr>
          <p:spPr>
            <a:xfrm>
              <a:off x="10050341" y="1051249"/>
              <a:ext cx="1034426" cy="150533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296452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09BE8-F4EF-8EE2-386D-75D80945CDE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DA54CBA-5FDE-25B3-2AE6-BE55AB6DFB37}"/>
              </a:ext>
            </a:extLst>
          </p:cNvPr>
          <p:cNvSpPr>
            <a:spLocks noGrp="1"/>
          </p:cNvSpPr>
          <p:nvPr>
            <p:ph type="title"/>
          </p:nvPr>
        </p:nvSpPr>
        <p:spPr/>
        <p:txBody>
          <a:bodyPr vert="horz" lIns="0" tIns="0" rIns="0" bIns="0" rtlCol="0" anchor="t" anchorCtr="0">
            <a:normAutofit/>
          </a:bodyPr>
          <a:lstStyle/>
          <a:p>
            <a:r>
              <a:rPr lang="en-US" dirty="0">
                <a:latin typeface="Arial Black"/>
              </a:rPr>
              <a:t>Model ANALYSIS </a:t>
            </a:r>
            <a:endParaRPr lang="en-US" dirty="0"/>
          </a:p>
        </p:txBody>
      </p:sp>
      <p:sp>
        <p:nvSpPr>
          <p:cNvPr id="4" name="Datumsplatzhalter 3">
            <a:extLst>
              <a:ext uri="{FF2B5EF4-FFF2-40B4-BE49-F238E27FC236}">
                <a16:creationId xmlns:a16="http://schemas.microsoft.com/office/drawing/2014/main" id="{638F18BD-F0A9-6CC3-177B-5556CED72D1B}"/>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2C967604-7290-5311-AB27-15EF09464739}"/>
              </a:ext>
            </a:extLst>
          </p:cNvPr>
          <p:cNvSpPr>
            <a:spLocks noGrp="1"/>
          </p:cNvSpPr>
          <p:nvPr>
            <p:ph type="ftr" sz="quarter" idx="15"/>
          </p:nvPr>
        </p:nvSpPr>
        <p:spPr/>
        <p:txBody>
          <a:bodyPr/>
          <a:lstStyle/>
          <a:p>
            <a:r>
              <a:rPr lang="en-US" dirty="0"/>
              <a:t>DASP Review Overview </a:t>
            </a:r>
            <a:r>
              <a:rPr lang="en-US" dirty="0" err="1"/>
              <a:t>GeneratioN</a:t>
            </a:r>
            <a:endParaRPr lang="en-US" dirty="0"/>
          </a:p>
        </p:txBody>
      </p:sp>
      <p:sp>
        <p:nvSpPr>
          <p:cNvPr id="6" name="Foliennummernplatzhalter 5">
            <a:extLst>
              <a:ext uri="{FF2B5EF4-FFF2-40B4-BE49-F238E27FC236}">
                <a16:creationId xmlns:a16="http://schemas.microsoft.com/office/drawing/2014/main" id="{11BE81F1-B412-7A23-00B8-9937E7C5CE12}"/>
              </a:ext>
            </a:extLst>
          </p:cNvPr>
          <p:cNvSpPr>
            <a:spLocks noGrp="1"/>
          </p:cNvSpPr>
          <p:nvPr>
            <p:ph type="sldNum" sz="quarter" idx="16"/>
          </p:nvPr>
        </p:nvSpPr>
        <p:spPr/>
        <p:txBody>
          <a:bodyPr/>
          <a:lstStyle/>
          <a:p>
            <a:fld id="{DD2F4C09-65E4-4AD7-8D55-83CBD210ED85}" type="slidenum">
              <a:rPr lang="en-US" smtClean="0"/>
              <a:pPr/>
              <a:t>27</a:t>
            </a:fld>
            <a:endParaRPr lang="en-US" dirty="0"/>
          </a:p>
        </p:txBody>
      </p:sp>
      <p:grpSp>
        <p:nvGrpSpPr>
          <p:cNvPr id="21" name="Group 20">
            <a:extLst>
              <a:ext uri="{FF2B5EF4-FFF2-40B4-BE49-F238E27FC236}">
                <a16:creationId xmlns:a16="http://schemas.microsoft.com/office/drawing/2014/main" id="{CB89732F-9612-25A4-BE14-9EA2C7D9CEB0}"/>
              </a:ext>
            </a:extLst>
          </p:cNvPr>
          <p:cNvGrpSpPr/>
          <p:nvPr/>
        </p:nvGrpSpPr>
        <p:grpSpPr>
          <a:xfrm>
            <a:off x="355684" y="1557429"/>
            <a:ext cx="6295698" cy="4728071"/>
            <a:chOff x="5094952" y="2142869"/>
            <a:chExt cx="6295698" cy="4728071"/>
          </a:xfrm>
        </p:grpSpPr>
        <p:sp>
          <p:nvSpPr>
            <p:cNvPr id="10" name="Rechteck 16">
              <a:extLst>
                <a:ext uri="{FF2B5EF4-FFF2-40B4-BE49-F238E27FC236}">
                  <a16:creationId xmlns:a16="http://schemas.microsoft.com/office/drawing/2014/main" id="{1C95F107-0627-BCF7-3A76-DD080ADAF3E7}"/>
                </a:ext>
              </a:extLst>
            </p:cNvPr>
            <p:cNvSpPr/>
            <p:nvPr/>
          </p:nvSpPr>
          <p:spPr>
            <a:xfrm>
              <a:off x="5094952" y="2671449"/>
              <a:ext cx="6295698" cy="209682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hteck: abgerundete Ecken 10">
              <a:extLst>
                <a:ext uri="{FF2B5EF4-FFF2-40B4-BE49-F238E27FC236}">
                  <a16:creationId xmlns:a16="http://schemas.microsoft.com/office/drawing/2014/main" id="{697C0158-CBA9-5DC7-2D90-0D174AFB78D1}"/>
                </a:ext>
              </a:extLst>
            </p:cNvPr>
            <p:cNvSpPr/>
            <p:nvPr/>
          </p:nvSpPr>
          <p:spPr>
            <a:xfrm>
              <a:off x="5247355" y="2865036"/>
              <a:ext cx="2796494" cy="419105"/>
            </a:xfrm>
            <a:prstGeom prst="roundRect">
              <a:avLst/>
            </a:prstGeom>
            <a:solidFill>
              <a:srgbClr val="3A60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spc="40" dirty="0">
                  <a:solidFill>
                    <a:schemeClr val="tx1"/>
                  </a:solidFill>
                </a:rPr>
                <a:t>Base Model</a:t>
              </a:r>
              <a:endParaRPr lang="en-US" dirty="0"/>
            </a:p>
          </p:txBody>
        </p:sp>
        <p:sp>
          <p:nvSpPr>
            <p:cNvPr id="12" name="Rechteck: abgerundete Ecken 11">
              <a:extLst>
                <a:ext uri="{FF2B5EF4-FFF2-40B4-BE49-F238E27FC236}">
                  <a16:creationId xmlns:a16="http://schemas.microsoft.com/office/drawing/2014/main" id="{DA7060D9-E19E-4736-87CD-EF04629FBCE4}"/>
                </a:ext>
              </a:extLst>
            </p:cNvPr>
            <p:cNvSpPr/>
            <p:nvPr/>
          </p:nvSpPr>
          <p:spPr>
            <a:xfrm>
              <a:off x="8457523" y="2865035"/>
              <a:ext cx="2796493" cy="419105"/>
            </a:xfrm>
            <a:prstGeom prst="roundRect">
              <a:avLst/>
            </a:prstGeom>
            <a:solidFill>
              <a:srgbClr val="3A60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spc="40" dirty="0">
                  <a:solidFill>
                    <a:schemeClr val="tx1"/>
                  </a:solidFill>
                </a:rPr>
                <a:t>Training method</a:t>
              </a:r>
              <a:endParaRPr lang="en-US" dirty="0"/>
            </a:p>
          </p:txBody>
        </p:sp>
        <p:sp>
          <p:nvSpPr>
            <p:cNvPr id="13" name="Textfeld 13">
              <a:extLst>
                <a:ext uri="{FF2B5EF4-FFF2-40B4-BE49-F238E27FC236}">
                  <a16:creationId xmlns:a16="http://schemas.microsoft.com/office/drawing/2014/main" id="{D30A3912-F754-D272-2C95-B91E0DB96434}"/>
                </a:ext>
              </a:extLst>
            </p:cNvPr>
            <p:cNvSpPr txBox="1"/>
            <p:nvPr/>
          </p:nvSpPr>
          <p:spPr>
            <a:xfrm>
              <a:off x="8457523" y="3377873"/>
              <a:ext cx="2927131" cy="1328569"/>
            </a:xfrm>
            <a:prstGeom prst="rect">
              <a:avLst/>
            </a:prstGeom>
            <a:noFill/>
          </p:spPr>
          <p:txBody>
            <a:bodyPr wrap="square" lIns="91440" tIns="45720" rIns="91440" bIns="45720" anchor="t">
              <a:spAutoFit/>
            </a:bodyPr>
            <a:lstStyle/>
            <a:p>
              <a:pPr>
                <a:spcBef>
                  <a:spcPts val="1000"/>
                </a:spcBef>
              </a:pPr>
              <a:r>
                <a:rPr lang="en-US" sz="1800" spc="40" dirty="0"/>
                <a:t>Multiclass </a:t>
              </a:r>
              <a:r>
                <a:rPr lang="en-US" spc="40" dirty="0"/>
                <a:t>p</a:t>
              </a:r>
              <a:r>
                <a:rPr lang="en-US" sz="1800" spc="40" dirty="0"/>
                <a:t>rediction + o</a:t>
              </a:r>
              <a:r>
                <a:rPr lang="en-US" spc="40" dirty="0"/>
                <a:t>ver</a:t>
              </a:r>
              <a:r>
                <a:rPr lang="en-US" sz="1800" spc="40" dirty="0"/>
                <a:t>sampling for rare attitude roots</a:t>
              </a:r>
              <a:endParaRPr lang="en-US" sz="800" spc="40" dirty="0"/>
            </a:p>
            <a:p>
              <a:pPr>
                <a:spcBef>
                  <a:spcPts val="1000"/>
                </a:spcBef>
              </a:pPr>
              <a:r>
                <a:rPr lang="en-US" spc="40" dirty="0"/>
                <a:t>Overfitting after 2 epochs</a:t>
              </a:r>
            </a:p>
          </p:txBody>
        </p:sp>
        <p:sp>
          <p:nvSpPr>
            <p:cNvPr id="14" name="Textfeld 15">
              <a:extLst>
                <a:ext uri="{FF2B5EF4-FFF2-40B4-BE49-F238E27FC236}">
                  <a16:creationId xmlns:a16="http://schemas.microsoft.com/office/drawing/2014/main" id="{47E43485-3F34-FC97-956D-2D470F5D3A76}"/>
                </a:ext>
              </a:extLst>
            </p:cNvPr>
            <p:cNvSpPr txBox="1"/>
            <p:nvPr/>
          </p:nvSpPr>
          <p:spPr>
            <a:xfrm>
              <a:off x="5247354" y="3476531"/>
              <a:ext cx="2927131" cy="1328569"/>
            </a:xfrm>
            <a:prstGeom prst="rect">
              <a:avLst/>
            </a:prstGeom>
            <a:noFill/>
          </p:spPr>
          <p:txBody>
            <a:bodyPr wrap="square" lIns="91440" tIns="45720" rIns="91440" bIns="45720" anchor="t">
              <a:spAutoFit/>
            </a:bodyPr>
            <a:lstStyle/>
            <a:p>
              <a:pPr>
                <a:spcBef>
                  <a:spcPts val="1000"/>
                </a:spcBef>
              </a:pPr>
              <a:r>
                <a:rPr lang="en-US" sz="1800" spc="40" dirty="0" err="1">
                  <a:effectLst/>
                </a:rPr>
                <a:t>allenai</a:t>
              </a:r>
              <a:r>
                <a:rPr lang="en-US" sz="1800" spc="40" dirty="0">
                  <a:effectLst/>
                </a:rPr>
                <a:t>/</a:t>
              </a:r>
              <a:r>
                <a:rPr lang="en-US" sz="1800" spc="40" dirty="0" err="1">
                  <a:effectLst/>
                </a:rPr>
                <a:t>scibert_scivocab_uncased</a:t>
              </a:r>
              <a:endParaRPr lang="en-US" spc="40" dirty="0"/>
            </a:p>
            <a:p>
              <a:pPr>
                <a:spcBef>
                  <a:spcPts val="1000"/>
                </a:spcBef>
              </a:pPr>
              <a:r>
                <a:rPr kumimoji="0" lang="en-US" sz="1800" b="0" i="0" u="none" strike="noStrike" kern="1200" cap="none" spc="40" normalizeH="0" baseline="0" dirty="0">
                  <a:ln>
                    <a:noFill/>
                  </a:ln>
                  <a:solidFill>
                    <a:prstClr val="black"/>
                  </a:solidFill>
                  <a:effectLst/>
                  <a:uLnTx/>
                  <a:uFillTx/>
                  <a:latin typeface="Arial"/>
                  <a:ea typeface="+mn-ea"/>
                  <a:cs typeface="+mn-cs"/>
                </a:rPr>
                <a:t>Pretrain model on review domain knowledge (MLM)</a:t>
              </a:r>
            </a:p>
          </p:txBody>
        </p:sp>
        <p:sp>
          <p:nvSpPr>
            <p:cNvPr id="15" name="Rechteck 18">
              <a:extLst>
                <a:ext uri="{FF2B5EF4-FFF2-40B4-BE49-F238E27FC236}">
                  <a16:creationId xmlns:a16="http://schemas.microsoft.com/office/drawing/2014/main" id="{3E545A34-5A4B-3DB5-9850-4C044694E2ED}"/>
                </a:ext>
              </a:extLst>
            </p:cNvPr>
            <p:cNvSpPr/>
            <p:nvPr/>
          </p:nvSpPr>
          <p:spPr>
            <a:xfrm>
              <a:off x="5094952" y="4960666"/>
              <a:ext cx="6295698" cy="19102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hteck: abgerundete Ecken 19">
              <a:extLst>
                <a:ext uri="{FF2B5EF4-FFF2-40B4-BE49-F238E27FC236}">
                  <a16:creationId xmlns:a16="http://schemas.microsoft.com/office/drawing/2014/main" id="{07C07EAB-64C9-07A2-C376-CFC7BA3A579C}"/>
                </a:ext>
              </a:extLst>
            </p:cNvPr>
            <p:cNvSpPr/>
            <p:nvPr/>
          </p:nvSpPr>
          <p:spPr>
            <a:xfrm>
              <a:off x="5247354" y="5123265"/>
              <a:ext cx="2796494" cy="419105"/>
            </a:xfrm>
            <a:prstGeom prst="roundRect">
              <a:avLst/>
            </a:prstGeom>
            <a:solidFill>
              <a:srgbClr val="3A60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spc="40" dirty="0">
                  <a:solidFill>
                    <a:schemeClr val="tx1"/>
                  </a:solidFill>
                </a:rPr>
                <a:t>Data</a:t>
              </a:r>
              <a:r>
                <a:rPr lang="en-US" spc="40" dirty="0">
                  <a:solidFill>
                    <a:schemeClr val="tx1"/>
                  </a:solidFill>
                </a:rPr>
                <a:t> Split</a:t>
              </a:r>
              <a:endParaRPr lang="en-US" dirty="0"/>
            </a:p>
          </p:txBody>
        </p:sp>
        <p:sp>
          <p:nvSpPr>
            <p:cNvPr id="17" name="Rechteck: abgerundete Ecken 20">
              <a:extLst>
                <a:ext uri="{FF2B5EF4-FFF2-40B4-BE49-F238E27FC236}">
                  <a16:creationId xmlns:a16="http://schemas.microsoft.com/office/drawing/2014/main" id="{75B8952E-D068-7012-51F8-2DD17267C560}"/>
                </a:ext>
              </a:extLst>
            </p:cNvPr>
            <p:cNvSpPr/>
            <p:nvPr/>
          </p:nvSpPr>
          <p:spPr>
            <a:xfrm>
              <a:off x="8457523" y="5123895"/>
              <a:ext cx="2796493" cy="419105"/>
            </a:xfrm>
            <a:prstGeom prst="roundRect">
              <a:avLst/>
            </a:prstGeom>
            <a:solidFill>
              <a:srgbClr val="3A60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spc="40" dirty="0">
                  <a:solidFill>
                    <a:schemeClr val="tx1"/>
                  </a:solidFill>
                </a:rPr>
                <a:t>Evaluation measure</a:t>
              </a:r>
              <a:endParaRPr lang="en-US" dirty="0"/>
            </a:p>
          </p:txBody>
        </p:sp>
        <p:sp>
          <p:nvSpPr>
            <p:cNvPr id="18" name="Textfeld 22">
              <a:extLst>
                <a:ext uri="{FF2B5EF4-FFF2-40B4-BE49-F238E27FC236}">
                  <a16:creationId xmlns:a16="http://schemas.microsoft.com/office/drawing/2014/main" id="{666C8577-F915-D287-D9EB-0F8716728FA1}"/>
                </a:ext>
              </a:extLst>
            </p:cNvPr>
            <p:cNvSpPr txBox="1"/>
            <p:nvPr/>
          </p:nvSpPr>
          <p:spPr>
            <a:xfrm>
              <a:off x="5247354" y="5542371"/>
              <a:ext cx="2927131" cy="1328569"/>
            </a:xfrm>
            <a:prstGeom prst="rect">
              <a:avLst/>
            </a:prstGeom>
            <a:noFill/>
          </p:spPr>
          <p:txBody>
            <a:bodyPr wrap="square" lIns="91440" tIns="45720" rIns="91440" bIns="45720" anchor="t">
              <a:spAutoFit/>
            </a:bodyPr>
            <a:lstStyle/>
            <a:p>
              <a:pPr>
                <a:spcBef>
                  <a:spcPts val="1000"/>
                </a:spcBef>
              </a:pPr>
              <a:r>
                <a:rPr lang="en-US" spc="40" dirty="0">
                  <a:solidFill>
                    <a:schemeClr val="tx1"/>
                  </a:solidFill>
                </a:rPr>
                <a:t>DISAPERE: 9129 rows after cleaning</a:t>
              </a:r>
            </a:p>
            <a:p>
              <a:pPr>
                <a:spcBef>
                  <a:spcPts val="1000"/>
                </a:spcBef>
              </a:pPr>
              <a:r>
                <a:rPr lang="en-US" spc="40" dirty="0">
                  <a:solidFill>
                    <a:schemeClr val="tx1"/>
                  </a:solidFill>
                </a:rPr>
                <a:t>80% (Train), 15% (Test), 5% (Val)</a:t>
              </a:r>
            </a:p>
          </p:txBody>
        </p:sp>
        <p:sp>
          <p:nvSpPr>
            <p:cNvPr id="19" name="Textfeld 24">
              <a:extLst>
                <a:ext uri="{FF2B5EF4-FFF2-40B4-BE49-F238E27FC236}">
                  <a16:creationId xmlns:a16="http://schemas.microsoft.com/office/drawing/2014/main" id="{63D03EA6-0047-7FAB-C11C-F1D518C3C2EF}"/>
                </a:ext>
              </a:extLst>
            </p:cNvPr>
            <p:cNvSpPr txBox="1"/>
            <p:nvPr/>
          </p:nvSpPr>
          <p:spPr>
            <a:xfrm>
              <a:off x="5094952" y="2142869"/>
              <a:ext cx="6295698" cy="461665"/>
            </a:xfrm>
            <a:prstGeom prst="rect">
              <a:avLst/>
            </a:prstGeom>
            <a:noFill/>
          </p:spPr>
          <p:txBody>
            <a:bodyPr wrap="square" lIns="91440" tIns="45720" rIns="91440" bIns="45720" anchor="t">
              <a:spAutoFit/>
            </a:bodyPr>
            <a:lstStyle/>
            <a:p>
              <a:pPr>
                <a:spcBef>
                  <a:spcPts val="1000"/>
                </a:spcBef>
              </a:pPr>
              <a:r>
                <a:rPr lang="en-US" sz="2400" b="1" spc="40" dirty="0">
                  <a:solidFill>
                    <a:srgbClr val="3A60B2"/>
                  </a:solidFill>
                </a:rPr>
                <a:t>Attitude Root Classifier</a:t>
              </a:r>
            </a:p>
          </p:txBody>
        </p:sp>
        <p:sp>
          <p:nvSpPr>
            <p:cNvPr id="20" name="Textfeld 25">
              <a:extLst>
                <a:ext uri="{FF2B5EF4-FFF2-40B4-BE49-F238E27FC236}">
                  <a16:creationId xmlns:a16="http://schemas.microsoft.com/office/drawing/2014/main" id="{411FA873-2A74-9C53-93B3-E79BF145454A}"/>
                </a:ext>
              </a:extLst>
            </p:cNvPr>
            <p:cNvSpPr txBox="1"/>
            <p:nvPr/>
          </p:nvSpPr>
          <p:spPr>
            <a:xfrm>
              <a:off x="8326885" y="5542371"/>
              <a:ext cx="2927132" cy="774571"/>
            </a:xfrm>
            <a:prstGeom prst="rect">
              <a:avLst/>
            </a:prstGeom>
            <a:noFill/>
          </p:spPr>
          <p:txBody>
            <a:bodyPr wrap="square" lIns="91440" tIns="45720" rIns="91440" bIns="45720" anchor="t">
              <a:spAutoFit/>
            </a:bodyPr>
            <a:lstStyle/>
            <a:p>
              <a:pPr>
                <a:spcBef>
                  <a:spcPts val="1000"/>
                </a:spcBef>
              </a:pPr>
              <a:r>
                <a:rPr lang="en-US" sz="1800" spc="40" dirty="0"/>
                <a:t>Accuracy 63%</a:t>
              </a:r>
            </a:p>
            <a:p>
              <a:pPr>
                <a:spcBef>
                  <a:spcPts val="1000"/>
                </a:spcBef>
              </a:pPr>
              <a:r>
                <a:rPr lang="en-US" spc="40" dirty="0"/>
                <a:t>Weighted F1-Score</a:t>
              </a:r>
              <a:r>
                <a:rPr lang="en-US" sz="1800" spc="40" dirty="0"/>
                <a:t>: </a:t>
              </a:r>
              <a:r>
                <a:rPr lang="en-US" spc="40" dirty="0"/>
                <a:t>62%</a:t>
              </a:r>
              <a:endParaRPr lang="en-US" sz="1800" spc="40" dirty="0">
                <a:cs typeface="Arial"/>
              </a:endParaRPr>
            </a:p>
          </p:txBody>
        </p:sp>
      </p:grpSp>
      <p:pic>
        <p:nvPicPr>
          <p:cNvPr id="8" name="Grafik 7" descr="Ein Bild, das Text, Screenshot, Zahl, Schrift enthält.&#10;&#10;Automatisch generierte Beschreibung">
            <a:extLst>
              <a:ext uri="{FF2B5EF4-FFF2-40B4-BE49-F238E27FC236}">
                <a16:creationId xmlns:a16="http://schemas.microsoft.com/office/drawing/2014/main" id="{670F14AA-CDC8-CC45-4B45-F0011739E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6455" y="1650580"/>
            <a:ext cx="4398690" cy="4562131"/>
          </a:xfrm>
          <a:prstGeom prst="rect">
            <a:avLst/>
          </a:prstGeom>
        </p:spPr>
      </p:pic>
    </p:spTree>
    <p:extLst>
      <p:ext uri="{BB962C8B-B14F-4D97-AF65-F5344CB8AC3E}">
        <p14:creationId xmlns:p14="http://schemas.microsoft.com/office/powerpoint/2010/main" val="1964184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CE518-C406-59FE-DF0D-3F0749CC948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535F4AF-D7C2-AD79-E8AA-7A25B8B33001}"/>
              </a:ext>
            </a:extLst>
          </p:cNvPr>
          <p:cNvSpPr>
            <a:spLocks noGrp="1"/>
          </p:cNvSpPr>
          <p:nvPr>
            <p:ph type="title"/>
          </p:nvPr>
        </p:nvSpPr>
        <p:spPr/>
        <p:txBody>
          <a:bodyPr vert="horz" lIns="0" tIns="0" rIns="0" bIns="0" rtlCol="0" anchor="t" anchorCtr="0">
            <a:normAutofit/>
          </a:bodyPr>
          <a:lstStyle/>
          <a:p>
            <a:r>
              <a:rPr lang="en-US" dirty="0">
                <a:latin typeface="Arial Black"/>
              </a:rPr>
              <a:t>Model ANALYSIS </a:t>
            </a:r>
            <a:endParaRPr lang="en-US" dirty="0"/>
          </a:p>
        </p:txBody>
      </p:sp>
      <p:sp>
        <p:nvSpPr>
          <p:cNvPr id="4" name="Datumsplatzhalter 3">
            <a:extLst>
              <a:ext uri="{FF2B5EF4-FFF2-40B4-BE49-F238E27FC236}">
                <a16:creationId xmlns:a16="http://schemas.microsoft.com/office/drawing/2014/main" id="{1BD83687-F9F0-4ABC-E8CC-F3F272F8CB0F}"/>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26ED99E6-11FE-1318-D218-462BFB24AC0C}"/>
              </a:ext>
            </a:extLst>
          </p:cNvPr>
          <p:cNvSpPr>
            <a:spLocks noGrp="1"/>
          </p:cNvSpPr>
          <p:nvPr>
            <p:ph type="ftr" sz="quarter" idx="15"/>
          </p:nvPr>
        </p:nvSpPr>
        <p:spPr/>
        <p:txBody>
          <a:bodyPr/>
          <a:lstStyle/>
          <a:p>
            <a:r>
              <a:rPr lang="en-US" dirty="0"/>
              <a:t>DASP Review Overview Generation</a:t>
            </a:r>
          </a:p>
        </p:txBody>
      </p:sp>
      <p:sp>
        <p:nvSpPr>
          <p:cNvPr id="6" name="Foliennummernplatzhalter 5">
            <a:extLst>
              <a:ext uri="{FF2B5EF4-FFF2-40B4-BE49-F238E27FC236}">
                <a16:creationId xmlns:a16="http://schemas.microsoft.com/office/drawing/2014/main" id="{B51D3EE7-7E37-23B2-19EA-4FBFD29D95FC}"/>
              </a:ext>
            </a:extLst>
          </p:cNvPr>
          <p:cNvSpPr>
            <a:spLocks noGrp="1"/>
          </p:cNvSpPr>
          <p:nvPr>
            <p:ph type="sldNum" sz="quarter" idx="16"/>
          </p:nvPr>
        </p:nvSpPr>
        <p:spPr/>
        <p:txBody>
          <a:bodyPr/>
          <a:lstStyle/>
          <a:p>
            <a:fld id="{DD2F4C09-65E4-4AD7-8D55-83CBD210ED85}" type="slidenum">
              <a:rPr lang="en-US" smtClean="0"/>
              <a:pPr/>
              <a:t>28</a:t>
            </a:fld>
            <a:endParaRPr lang="en-US" dirty="0"/>
          </a:p>
        </p:txBody>
      </p:sp>
      <p:grpSp>
        <p:nvGrpSpPr>
          <p:cNvPr id="21" name="Group 20">
            <a:extLst>
              <a:ext uri="{FF2B5EF4-FFF2-40B4-BE49-F238E27FC236}">
                <a16:creationId xmlns:a16="http://schemas.microsoft.com/office/drawing/2014/main" id="{66770148-52AF-E99F-D349-BAEF855A8794}"/>
              </a:ext>
            </a:extLst>
          </p:cNvPr>
          <p:cNvGrpSpPr/>
          <p:nvPr/>
        </p:nvGrpSpPr>
        <p:grpSpPr>
          <a:xfrm>
            <a:off x="355684" y="1557429"/>
            <a:ext cx="6295698" cy="4662974"/>
            <a:chOff x="5094952" y="2142869"/>
            <a:chExt cx="6295698" cy="4662974"/>
          </a:xfrm>
        </p:grpSpPr>
        <p:sp>
          <p:nvSpPr>
            <p:cNvPr id="10" name="Rechteck 16">
              <a:extLst>
                <a:ext uri="{FF2B5EF4-FFF2-40B4-BE49-F238E27FC236}">
                  <a16:creationId xmlns:a16="http://schemas.microsoft.com/office/drawing/2014/main" id="{1301CA94-7671-C268-F87E-62C70F935711}"/>
                </a:ext>
              </a:extLst>
            </p:cNvPr>
            <p:cNvSpPr/>
            <p:nvPr/>
          </p:nvSpPr>
          <p:spPr>
            <a:xfrm>
              <a:off x="5094952" y="2671449"/>
              <a:ext cx="6295698" cy="22328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hteck: abgerundete Ecken 10">
              <a:extLst>
                <a:ext uri="{FF2B5EF4-FFF2-40B4-BE49-F238E27FC236}">
                  <a16:creationId xmlns:a16="http://schemas.microsoft.com/office/drawing/2014/main" id="{5414FA84-3E01-0BE0-069F-70355B7D9536}"/>
                </a:ext>
              </a:extLst>
            </p:cNvPr>
            <p:cNvSpPr/>
            <p:nvPr/>
          </p:nvSpPr>
          <p:spPr>
            <a:xfrm>
              <a:off x="5247355" y="2865036"/>
              <a:ext cx="2796494" cy="419105"/>
            </a:xfrm>
            <a:prstGeom prst="roundRect">
              <a:avLst/>
            </a:prstGeom>
            <a:solidFill>
              <a:srgbClr val="3A60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spc="40" dirty="0">
                  <a:solidFill>
                    <a:schemeClr val="tx1"/>
                  </a:solidFill>
                </a:rPr>
                <a:t>Base Model</a:t>
              </a:r>
              <a:endParaRPr lang="en-US" dirty="0"/>
            </a:p>
          </p:txBody>
        </p:sp>
        <p:sp>
          <p:nvSpPr>
            <p:cNvPr id="12" name="Rechteck: abgerundete Ecken 11">
              <a:extLst>
                <a:ext uri="{FF2B5EF4-FFF2-40B4-BE49-F238E27FC236}">
                  <a16:creationId xmlns:a16="http://schemas.microsoft.com/office/drawing/2014/main" id="{A51402E5-0B88-AD8F-FE45-4F4B7DC5951E}"/>
                </a:ext>
              </a:extLst>
            </p:cNvPr>
            <p:cNvSpPr/>
            <p:nvPr/>
          </p:nvSpPr>
          <p:spPr>
            <a:xfrm>
              <a:off x="8457523" y="2865035"/>
              <a:ext cx="2796493" cy="419105"/>
            </a:xfrm>
            <a:prstGeom prst="roundRect">
              <a:avLst/>
            </a:prstGeom>
            <a:solidFill>
              <a:srgbClr val="3A60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spc="40" dirty="0">
                  <a:solidFill>
                    <a:schemeClr val="tx1"/>
                  </a:solidFill>
                </a:rPr>
                <a:t>Training method</a:t>
              </a:r>
              <a:endParaRPr lang="en-US" dirty="0"/>
            </a:p>
          </p:txBody>
        </p:sp>
        <p:sp>
          <p:nvSpPr>
            <p:cNvPr id="13" name="Textfeld 13">
              <a:extLst>
                <a:ext uri="{FF2B5EF4-FFF2-40B4-BE49-F238E27FC236}">
                  <a16:creationId xmlns:a16="http://schemas.microsoft.com/office/drawing/2014/main" id="{AF5C49B7-F27F-B4F3-A24B-7CE991EC5CE9}"/>
                </a:ext>
              </a:extLst>
            </p:cNvPr>
            <p:cNvSpPr txBox="1"/>
            <p:nvPr/>
          </p:nvSpPr>
          <p:spPr>
            <a:xfrm>
              <a:off x="8457523" y="3377873"/>
              <a:ext cx="2796493" cy="64633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40" normalizeH="0" baseline="0" dirty="0">
                  <a:ln>
                    <a:noFill/>
                  </a:ln>
                  <a:solidFill>
                    <a:prstClr val="black"/>
                  </a:solidFill>
                  <a:effectLst/>
                  <a:uLnTx/>
                  <a:uFillTx/>
                  <a:latin typeface="Arial"/>
                  <a:ea typeface="+mn-ea"/>
                  <a:cs typeface="+mn-cs"/>
                </a:rPr>
                <a:t>Multilabel classification: 10 epochs</a:t>
              </a:r>
            </a:p>
          </p:txBody>
        </p:sp>
        <p:sp>
          <p:nvSpPr>
            <p:cNvPr id="14" name="Textfeld 15">
              <a:extLst>
                <a:ext uri="{FF2B5EF4-FFF2-40B4-BE49-F238E27FC236}">
                  <a16:creationId xmlns:a16="http://schemas.microsoft.com/office/drawing/2014/main" id="{DCBFFAFD-5CE0-DF6E-99A2-FA24577194F8}"/>
                </a:ext>
              </a:extLst>
            </p:cNvPr>
            <p:cNvSpPr txBox="1"/>
            <p:nvPr/>
          </p:nvSpPr>
          <p:spPr>
            <a:xfrm>
              <a:off x="5247354" y="3476531"/>
              <a:ext cx="2927131" cy="1733808"/>
            </a:xfrm>
            <a:prstGeom prst="rect">
              <a:avLst/>
            </a:prstGeom>
            <a:noFill/>
          </p:spPr>
          <p:txBody>
            <a:bodyPr wrap="square" lIns="91440" tIns="45720" rIns="91440" bIns="45720" anchor="t">
              <a:spAutoFit/>
            </a:bodyPr>
            <a:lstStyle/>
            <a:p>
              <a:pPr>
                <a:spcBef>
                  <a:spcPts val="1000"/>
                </a:spcBef>
              </a:pPr>
              <a:r>
                <a:rPr lang="en-US" sz="1800" spc="40" dirty="0" err="1">
                  <a:effectLst/>
                </a:rPr>
                <a:t>allenai</a:t>
              </a:r>
              <a:r>
                <a:rPr lang="en-US" sz="1800" spc="40" dirty="0">
                  <a:effectLst/>
                </a:rPr>
                <a:t>/</a:t>
              </a:r>
              <a:r>
                <a:rPr lang="en-US" sz="1800" spc="40" dirty="0" err="1">
                  <a:effectLst/>
                </a:rPr>
                <a:t>scibert_scivocab_uncased</a:t>
              </a:r>
              <a:endParaRPr lang="en-US" spc="40" dirty="0"/>
            </a:p>
            <a:p>
              <a:pPr>
                <a:spcBef>
                  <a:spcPts val="1000"/>
                </a:spcBef>
              </a:pPr>
              <a:r>
                <a:rPr kumimoji="0" lang="en-US" sz="1800" b="0" i="0" u="none" strike="noStrike" kern="1200" cap="none" spc="40" normalizeH="0" baseline="0" dirty="0">
                  <a:ln>
                    <a:noFill/>
                  </a:ln>
                  <a:solidFill>
                    <a:prstClr val="black"/>
                  </a:solidFill>
                  <a:effectLst/>
                  <a:uLnTx/>
                  <a:uFillTx/>
                  <a:latin typeface="Arial"/>
                  <a:ea typeface="+mn-ea"/>
                  <a:cs typeface="+mn-cs"/>
                </a:rPr>
                <a:t>Pretrain model on review domain knowledge (MLM)</a:t>
              </a:r>
            </a:p>
            <a:p>
              <a:pPr>
                <a:spcBef>
                  <a:spcPts val="1000"/>
                </a:spcBef>
              </a:pPr>
              <a:endParaRPr lang="en-US" sz="1800" spc="40" dirty="0">
                <a:effectLst/>
              </a:endParaRPr>
            </a:p>
          </p:txBody>
        </p:sp>
        <p:sp>
          <p:nvSpPr>
            <p:cNvPr id="15" name="Rechteck 18">
              <a:extLst>
                <a:ext uri="{FF2B5EF4-FFF2-40B4-BE49-F238E27FC236}">
                  <a16:creationId xmlns:a16="http://schemas.microsoft.com/office/drawing/2014/main" id="{D35AF775-E526-D5F9-5052-D63DFF461FB1}"/>
                </a:ext>
              </a:extLst>
            </p:cNvPr>
            <p:cNvSpPr/>
            <p:nvPr/>
          </p:nvSpPr>
          <p:spPr>
            <a:xfrm>
              <a:off x="5094952" y="5106743"/>
              <a:ext cx="6295698" cy="16991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hteck: abgerundete Ecken 19">
              <a:extLst>
                <a:ext uri="{FF2B5EF4-FFF2-40B4-BE49-F238E27FC236}">
                  <a16:creationId xmlns:a16="http://schemas.microsoft.com/office/drawing/2014/main" id="{79E74F29-3608-B8B2-99A7-8D58773EC8C3}"/>
                </a:ext>
              </a:extLst>
            </p:cNvPr>
            <p:cNvSpPr/>
            <p:nvPr/>
          </p:nvSpPr>
          <p:spPr>
            <a:xfrm>
              <a:off x="5247355" y="5300330"/>
              <a:ext cx="2796494" cy="419105"/>
            </a:xfrm>
            <a:prstGeom prst="roundRect">
              <a:avLst/>
            </a:prstGeom>
            <a:solidFill>
              <a:srgbClr val="3A60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spc="40" dirty="0">
                  <a:solidFill>
                    <a:schemeClr val="tx1"/>
                  </a:solidFill>
                </a:rPr>
                <a:t>Data</a:t>
              </a:r>
              <a:r>
                <a:rPr lang="en-US" spc="40" dirty="0">
                  <a:solidFill>
                    <a:schemeClr val="tx1"/>
                  </a:solidFill>
                </a:rPr>
                <a:t> Split</a:t>
              </a:r>
              <a:endParaRPr lang="en-US" dirty="0"/>
            </a:p>
          </p:txBody>
        </p:sp>
        <p:sp>
          <p:nvSpPr>
            <p:cNvPr id="17" name="Rechteck: abgerundete Ecken 20">
              <a:extLst>
                <a:ext uri="{FF2B5EF4-FFF2-40B4-BE49-F238E27FC236}">
                  <a16:creationId xmlns:a16="http://schemas.microsoft.com/office/drawing/2014/main" id="{C5C57FA3-CBEB-A799-1C77-EF2DF3B6728B}"/>
                </a:ext>
              </a:extLst>
            </p:cNvPr>
            <p:cNvSpPr/>
            <p:nvPr/>
          </p:nvSpPr>
          <p:spPr>
            <a:xfrm>
              <a:off x="8457523" y="5300329"/>
              <a:ext cx="2796493" cy="419105"/>
            </a:xfrm>
            <a:prstGeom prst="roundRect">
              <a:avLst/>
            </a:prstGeom>
            <a:solidFill>
              <a:srgbClr val="3A60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spc="40" dirty="0">
                  <a:solidFill>
                    <a:schemeClr val="tx1"/>
                  </a:solidFill>
                </a:rPr>
                <a:t>Evaluation measure</a:t>
              </a:r>
              <a:endParaRPr lang="en-US" dirty="0"/>
            </a:p>
          </p:txBody>
        </p:sp>
        <p:sp>
          <p:nvSpPr>
            <p:cNvPr id="18" name="Textfeld 22">
              <a:extLst>
                <a:ext uri="{FF2B5EF4-FFF2-40B4-BE49-F238E27FC236}">
                  <a16:creationId xmlns:a16="http://schemas.microsoft.com/office/drawing/2014/main" id="{FA813E99-6E7E-E0C8-88DF-D508FCE5BAE7}"/>
                </a:ext>
              </a:extLst>
            </p:cNvPr>
            <p:cNvSpPr txBox="1"/>
            <p:nvPr/>
          </p:nvSpPr>
          <p:spPr>
            <a:xfrm>
              <a:off x="5247354" y="5896929"/>
              <a:ext cx="2927131" cy="77457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40" normalizeH="0" baseline="0" dirty="0">
                  <a:ln>
                    <a:noFill/>
                  </a:ln>
                  <a:solidFill>
                    <a:prstClr val="black"/>
                  </a:solidFill>
                  <a:effectLst/>
                  <a:uLnTx/>
                  <a:uFillTx/>
                  <a:latin typeface="Arial"/>
                  <a:ea typeface="+mn-ea"/>
                  <a:cs typeface="+mn-cs"/>
                </a:rPr>
                <a:t>JITSUPEER</a:t>
              </a: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40" normalizeH="0" baseline="0" dirty="0">
                  <a:ln>
                    <a:noFill/>
                  </a:ln>
                  <a:solidFill>
                    <a:prstClr val="black"/>
                  </a:solidFill>
                  <a:effectLst/>
                  <a:uLnTx/>
                  <a:uFillTx/>
                  <a:latin typeface="Arial"/>
                  <a:ea typeface="+mn-ea"/>
                  <a:cs typeface="+mn-cs"/>
                </a:rPr>
                <a:t>80% (Train), 20% (Test)</a:t>
              </a:r>
            </a:p>
          </p:txBody>
        </p:sp>
        <p:sp>
          <p:nvSpPr>
            <p:cNvPr id="19" name="Textfeld 24">
              <a:extLst>
                <a:ext uri="{FF2B5EF4-FFF2-40B4-BE49-F238E27FC236}">
                  <a16:creationId xmlns:a16="http://schemas.microsoft.com/office/drawing/2014/main" id="{BBACABE4-9C02-5A43-BD3F-4CA20741888F}"/>
                </a:ext>
              </a:extLst>
            </p:cNvPr>
            <p:cNvSpPr txBox="1"/>
            <p:nvPr/>
          </p:nvSpPr>
          <p:spPr>
            <a:xfrm>
              <a:off x="5094952" y="2142869"/>
              <a:ext cx="6295698" cy="46166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40" normalizeH="0" baseline="0" dirty="0">
                  <a:ln>
                    <a:noFill/>
                  </a:ln>
                  <a:solidFill>
                    <a:srgbClr val="3A60B2"/>
                  </a:solidFill>
                  <a:effectLst/>
                  <a:uLnTx/>
                  <a:uFillTx/>
                  <a:latin typeface="Arial"/>
                  <a:ea typeface="+mn-ea"/>
                  <a:cs typeface="+mn-cs"/>
                </a:rPr>
                <a:t>Attitude Themes Classifier</a:t>
              </a:r>
            </a:p>
          </p:txBody>
        </p:sp>
        <p:sp>
          <p:nvSpPr>
            <p:cNvPr id="20" name="Textfeld 25">
              <a:extLst>
                <a:ext uri="{FF2B5EF4-FFF2-40B4-BE49-F238E27FC236}">
                  <a16:creationId xmlns:a16="http://schemas.microsoft.com/office/drawing/2014/main" id="{8C5C1D23-1C1B-A63A-EA52-7581CDB8B0A2}"/>
                </a:ext>
              </a:extLst>
            </p:cNvPr>
            <p:cNvSpPr txBox="1"/>
            <p:nvPr/>
          </p:nvSpPr>
          <p:spPr>
            <a:xfrm>
              <a:off x="8326885" y="5896929"/>
              <a:ext cx="2927132" cy="77457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40" normalizeH="0" baseline="0" dirty="0">
                  <a:ln>
                    <a:noFill/>
                  </a:ln>
                  <a:solidFill>
                    <a:prstClr val="black"/>
                  </a:solidFill>
                  <a:effectLst/>
                  <a:uLnTx/>
                  <a:uFillTx/>
                  <a:latin typeface="Arial"/>
                  <a:ea typeface="+mn-ea"/>
                  <a:cs typeface="+mn-cs"/>
                </a:rPr>
                <a:t>Macro </a:t>
              </a:r>
              <a:r>
                <a:rPr lang="en-US" spc="40" dirty="0">
                  <a:solidFill>
                    <a:prstClr val="black"/>
                  </a:solidFill>
                  <a:latin typeface="Arial"/>
                </a:rPr>
                <a:t>F1-S</a:t>
              </a:r>
              <a:r>
                <a:rPr kumimoji="0" lang="en-US" sz="1800" b="0" i="0" u="none" strike="noStrike" kern="1200" cap="none" spc="40" normalizeH="0" baseline="0" dirty="0">
                  <a:ln>
                    <a:noFill/>
                  </a:ln>
                  <a:solidFill>
                    <a:prstClr val="black"/>
                  </a:solidFill>
                  <a:effectLst/>
                  <a:uLnTx/>
                  <a:uFillTx/>
                  <a:latin typeface="Arial"/>
                  <a:ea typeface="+mn-ea"/>
                  <a:cs typeface="+mn-cs"/>
                </a:rPr>
                <a:t>core: 80%</a:t>
              </a: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40" normalizeH="0" baseline="0" dirty="0">
                  <a:ln>
                    <a:noFill/>
                  </a:ln>
                  <a:solidFill>
                    <a:prstClr val="black"/>
                  </a:solidFill>
                  <a:effectLst/>
                  <a:uLnTx/>
                  <a:uFillTx/>
                  <a:latin typeface="Arial"/>
                  <a:ea typeface="+mn-ea"/>
                  <a:cs typeface="+mn-cs"/>
                </a:rPr>
                <a:t>Weighted F1-Score: 87%</a:t>
              </a:r>
              <a:endParaRPr kumimoji="0" lang="en-US" sz="1800" b="0" i="0" u="none" strike="noStrike" kern="1200" cap="none" spc="40" normalizeH="0" baseline="0" dirty="0">
                <a:ln>
                  <a:noFill/>
                </a:ln>
                <a:solidFill>
                  <a:prstClr val="black"/>
                </a:solidFill>
                <a:effectLst/>
                <a:uLnTx/>
                <a:uFillTx/>
                <a:latin typeface="Arial"/>
                <a:ea typeface="+mn-ea"/>
                <a:cs typeface="Arial"/>
              </a:endParaRPr>
            </a:p>
          </p:txBody>
        </p:sp>
      </p:grpSp>
      <p:pic>
        <p:nvPicPr>
          <p:cNvPr id="3" name="图片 9">
            <a:extLst>
              <a:ext uri="{FF2B5EF4-FFF2-40B4-BE49-F238E27FC236}">
                <a16:creationId xmlns:a16="http://schemas.microsoft.com/office/drawing/2014/main" id="{B76DD6F0-E874-65EE-7D6E-C682FC46F62F}"/>
              </a:ext>
            </a:extLst>
          </p:cNvPr>
          <p:cNvPicPr>
            <a:picLocks noChangeAspect="1"/>
          </p:cNvPicPr>
          <p:nvPr/>
        </p:nvPicPr>
        <p:blipFill>
          <a:blip r:embed="rId2"/>
          <a:stretch>
            <a:fillRect/>
          </a:stretch>
        </p:blipFill>
        <p:spPr>
          <a:xfrm>
            <a:off x="7283619" y="1830826"/>
            <a:ext cx="4261148" cy="4480795"/>
          </a:xfrm>
          <a:prstGeom prst="rect">
            <a:avLst/>
          </a:prstGeom>
        </p:spPr>
      </p:pic>
    </p:spTree>
    <p:extLst>
      <p:ext uri="{BB962C8B-B14F-4D97-AF65-F5344CB8AC3E}">
        <p14:creationId xmlns:p14="http://schemas.microsoft.com/office/powerpoint/2010/main" val="2973542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37D8A-074D-A3F2-188C-C191D8C4EA9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697366E-3ECE-5A4B-FF21-28F20FE3B8C2}"/>
              </a:ext>
            </a:extLst>
          </p:cNvPr>
          <p:cNvSpPr>
            <a:spLocks noGrp="1"/>
          </p:cNvSpPr>
          <p:nvPr>
            <p:ph type="title"/>
          </p:nvPr>
        </p:nvSpPr>
        <p:spPr/>
        <p:txBody>
          <a:bodyPr vert="horz" lIns="0" tIns="0" rIns="0" bIns="0" rtlCol="0" anchor="t" anchorCtr="0">
            <a:normAutofit/>
          </a:bodyPr>
          <a:lstStyle/>
          <a:p>
            <a:r>
              <a:rPr lang="en-US" dirty="0">
                <a:latin typeface="Arial Black"/>
              </a:rPr>
              <a:t>Demo</a:t>
            </a:r>
            <a:endParaRPr lang="en-US" dirty="0"/>
          </a:p>
        </p:txBody>
      </p:sp>
      <p:sp>
        <p:nvSpPr>
          <p:cNvPr id="3" name="Inhaltsplatzhalter 2">
            <a:extLst>
              <a:ext uri="{FF2B5EF4-FFF2-40B4-BE49-F238E27FC236}">
                <a16:creationId xmlns:a16="http://schemas.microsoft.com/office/drawing/2014/main" id="{305BFBCF-9740-3CE0-D9EA-73F8407F202A}"/>
              </a:ext>
            </a:extLst>
          </p:cNvPr>
          <p:cNvSpPr>
            <a:spLocks noGrp="1"/>
          </p:cNvSpPr>
          <p:nvPr>
            <p:ph idx="1"/>
          </p:nvPr>
        </p:nvSpPr>
        <p:spPr/>
        <p:txBody>
          <a:bodyPr vert="horz" lIns="0" tIns="0" rIns="0" bIns="0" rtlCol="0" anchor="t">
            <a:normAutofit/>
          </a:bodyPr>
          <a:lstStyle/>
          <a:p>
            <a:r>
              <a:rPr lang="en-US" dirty="0">
                <a:cs typeface="Arial"/>
              </a:rPr>
              <a:t>Lets take a look at our MVP</a:t>
            </a:r>
          </a:p>
        </p:txBody>
      </p:sp>
      <p:sp>
        <p:nvSpPr>
          <p:cNvPr id="4" name="Datumsplatzhalter 3">
            <a:extLst>
              <a:ext uri="{FF2B5EF4-FFF2-40B4-BE49-F238E27FC236}">
                <a16:creationId xmlns:a16="http://schemas.microsoft.com/office/drawing/2014/main" id="{231ABE9D-9718-DDED-3FC0-325DD3725C4C}"/>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64FAA125-5869-62E9-2A7E-EF20821DF2C3}"/>
              </a:ext>
            </a:extLst>
          </p:cNvPr>
          <p:cNvSpPr>
            <a:spLocks noGrp="1"/>
          </p:cNvSpPr>
          <p:nvPr>
            <p:ph type="ftr" sz="quarter" idx="15"/>
          </p:nvPr>
        </p:nvSpPr>
        <p:spPr/>
        <p:txBody>
          <a:bodyPr/>
          <a:lstStyle/>
          <a:p>
            <a:r>
              <a:rPr lang="en-US" dirty="0"/>
              <a:t>DASP Review Overview </a:t>
            </a:r>
            <a:r>
              <a:rPr lang="en-US" dirty="0" err="1"/>
              <a:t>GeneratioN</a:t>
            </a:r>
            <a:endParaRPr lang="en-US" dirty="0"/>
          </a:p>
        </p:txBody>
      </p:sp>
      <p:sp>
        <p:nvSpPr>
          <p:cNvPr id="6" name="Foliennummernplatzhalter 5">
            <a:extLst>
              <a:ext uri="{FF2B5EF4-FFF2-40B4-BE49-F238E27FC236}">
                <a16:creationId xmlns:a16="http://schemas.microsoft.com/office/drawing/2014/main" id="{33CE0B55-8D90-F1F4-20B4-A720F2D71B51}"/>
              </a:ext>
            </a:extLst>
          </p:cNvPr>
          <p:cNvSpPr>
            <a:spLocks noGrp="1"/>
          </p:cNvSpPr>
          <p:nvPr>
            <p:ph type="sldNum" sz="quarter" idx="16"/>
          </p:nvPr>
        </p:nvSpPr>
        <p:spPr/>
        <p:txBody>
          <a:bodyPr/>
          <a:lstStyle/>
          <a:p>
            <a:fld id="{DD2F4C09-65E4-4AD7-8D55-83CBD210ED85}" type="slidenum">
              <a:rPr lang="en-US" smtClean="0"/>
              <a:pPr/>
              <a:t>29</a:t>
            </a:fld>
            <a:endParaRPr lang="en-US" dirty="0"/>
          </a:p>
        </p:txBody>
      </p:sp>
    </p:spTree>
    <p:extLst>
      <p:ext uri="{BB962C8B-B14F-4D97-AF65-F5344CB8AC3E}">
        <p14:creationId xmlns:p14="http://schemas.microsoft.com/office/powerpoint/2010/main" val="2046138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F80BB-9F8F-1317-BD58-2768DCFFF0D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D8924B4-89AB-B28A-4CE1-13E0BC7557F3}"/>
              </a:ext>
            </a:extLst>
          </p:cNvPr>
          <p:cNvSpPr>
            <a:spLocks noGrp="1"/>
          </p:cNvSpPr>
          <p:nvPr>
            <p:ph type="title"/>
          </p:nvPr>
        </p:nvSpPr>
        <p:spPr/>
        <p:txBody>
          <a:bodyPr anchor="t"/>
          <a:lstStyle/>
          <a:p>
            <a:r>
              <a:rPr lang="en-US" dirty="0"/>
              <a:t>Peer Review Process</a:t>
            </a:r>
          </a:p>
        </p:txBody>
      </p:sp>
      <p:sp>
        <p:nvSpPr>
          <p:cNvPr id="4" name="Datumsplatzhalter 3">
            <a:extLst>
              <a:ext uri="{FF2B5EF4-FFF2-40B4-BE49-F238E27FC236}">
                <a16:creationId xmlns:a16="http://schemas.microsoft.com/office/drawing/2014/main" id="{75B8384E-75B9-667A-E5B3-2627E017CDEE}"/>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5FE65044-AA06-0A52-9734-590230AE6412}"/>
              </a:ext>
            </a:extLst>
          </p:cNvPr>
          <p:cNvSpPr>
            <a:spLocks noGrp="1"/>
          </p:cNvSpPr>
          <p:nvPr>
            <p:ph type="ftr" sz="quarter" idx="15"/>
          </p:nvPr>
        </p:nvSpPr>
        <p:spPr/>
        <p:txBody>
          <a:bodyPr/>
          <a:lstStyle/>
          <a:p>
            <a:r>
              <a:rPr lang="en-US" dirty="0"/>
              <a:t>DASP Review Overview </a:t>
            </a:r>
            <a:r>
              <a:rPr lang="en-US" dirty="0" err="1"/>
              <a:t>GeneratioN</a:t>
            </a:r>
            <a:endParaRPr lang="en-US" dirty="0"/>
          </a:p>
        </p:txBody>
      </p:sp>
      <p:sp>
        <p:nvSpPr>
          <p:cNvPr id="6" name="Foliennummernplatzhalter 5">
            <a:extLst>
              <a:ext uri="{FF2B5EF4-FFF2-40B4-BE49-F238E27FC236}">
                <a16:creationId xmlns:a16="http://schemas.microsoft.com/office/drawing/2014/main" id="{5992A3A8-0739-77ED-7CEC-971EAEB5086C}"/>
              </a:ext>
            </a:extLst>
          </p:cNvPr>
          <p:cNvSpPr>
            <a:spLocks noGrp="1"/>
          </p:cNvSpPr>
          <p:nvPr>
            <p:ph type="sldNum" sz="quarter" idx="16"/>
          </p:nvPr>
        </p:nvSpPr>
        <p:spPr/>
        <p:txBody>
          <a:bodyPr/>
          <a:lstStyle/>
          <a:p>
            <a:fld id="{DD2F4C09-65E4-4AD7-8D55-83CBD210ED85}" type="slidenum">
              <a:rPr lang="en-US" smtClean="0"/>
              <a:pPr/>
              <a:t>3</a:t>
            </a:fld>
            <a:endParaRPr lang="en-US" dirty="0"/>
          </a:p>
        </p:txBody>
      </p:sp>
      <p:sp>
        <p:nvSpPr>
          <p:cNvPr id="76" name="Textfeld 75">
            <a:extLst>
              <a:ext uri="{FF2B5EF4-FFF2-40B4-BE49-F238E27FC236}">
                <a16:creationId xmlns:a16="http://schemas.microsoft.com/office/drawing/2014/main" id="{D3A05E0B-CD96-95D3-FCD1-3E37F912A90E}"/>
              </a:ext>
            </a:extLst>
          </p:cNvPr>
          <p:cNvSpPr txBox="1"/>
          <p:nvPr/>
        </p:nvSpPr>
        <p:spPr>
          <a:xfrm>
            <a:off x="5249297" y="1883363"/>
            <a:ext cx="2496000" cy="461665"/>
          </a:xfrm>
          <a:prstGeom prst="rect">
            <a:avLst/>
          </a:prstGeom>
          <a:noFill/>
        </p:spPr>
        <p:txBody>
          <a:bodyPr wrap="square" lIns="91440" tIns="45720" rIns="91440" bIns="45720" rtlCol="0" anchor="t">
            <a:spAutoFit/>
          </a:bodyPr>
          <a:lstStyle/>
          <a:p>
            <a:r>
              <a:rPr lang="en-US" sz="2400" b="1" dirty="0"/>
              <a:t>Author</a:t>
            </a:r>
          </a:p>
        </p:txBody>
      </p:sp>
      <p:grpSp>
        <p:nvGrpSpPr>
          <p:cNvPr id="70" name="Inhaltsplatzhalter 7" descr="Mann mit einfarbiger Füllung">
            <a:extLst>
              <a:ext uri="{FF2B5EF4-FFF2-40B4-BE49-F238E27FC236}">
                <a16:creationId xmlns:a16="http://schemas.microsoft.com/office/drawing/2014/main" id="{D2EA3498-A976-1147-6FE8-7F7DBA3B21E9}"/>
              </a:ext>
            </a:extLst>
          </p:cNvPr>
          <p:cNvGrpSpPr/>
          <p:nvPr/>
        </p:nvGrpSpPr>
        <p:grpSpPr>
          <a:xfrm>
            <a:off x="5383002" y="2923466"/>
            <a:ext cx="1731092" cy="3000722"/>
            <a:chOff x="5722339" y="2241490"/>
            <a:chExt cx="586113" cy="1198867"/>
          </a:xfrm>
          <a:solidFill>
            <a:srgbClr val="000000"/>
          </a:solidFill>
        </p:grpSpPr>
        <p:sp>
          <p:nvSpPr>
            <p:cNvPr id="102" name="Freihandform: Form 101">
              <a:extLst>
                <a:ext uri="{FF2B5EF4-FFF2-40B4-BE49-F238E27FC236}">
                  <a16:creationId xmlns:a16="http://schemas.microsoft.com/office/drawing/2014/main" id="{3F516CC4-1EA1-1A32-2632-AA1AC4A37ACF}"/>
                </a:ext>
              </a:extLst>
            </p:cNvPr>
            <p:cNvSpPr/>
            <p:nvPr/>
          </p:nvSpPr>
          <p:spPr>
            <a:xfrm>
              <a:off x="5908830" y="2241490"/>
              <a:ext cx="213132" cy="213132"/>
            </a:xfrm>
            <a:custGeom>
              <a:avLst/>
              <a:gdLst>
                <a:gd name="connsiteX0" fmla="*/ 213132 w 213132"/>
                <a:gd name="connsiteY0" fmla="*/ 106566 h 213132"/>
                <a:gd name="connsiteX1" fmla="*/ 106566 w 213132"/>
                <a:gd name="connsiteY1" fmla="*/ 213132 h 213132"/>
                <a:gd name="connsiteX2" fmla="*/ 0 w 213132"/>
                <a:gd name="connsiteY2" fmla="*/ 106566 h 213132"/>
                <a:gd name="connsiteX3" fmla="*/ 106566 w 213132"/>
                <a:gd name="connsiteY3" fmla="*/ 0 h 213132"/>
                <a:gd name="connsiteX4" fmla="*/ 213132 w 213132"/>
                <a:gd name="connsiteY4" fmla="*/ 106566 h 21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32" h="213132">
                  <a:moveTo>
                    <a:pt x="213132" y="106566"/>
                  </a:moveTo>
                  <a:cubicBezTo>
                    <a:pt x="213132" y="165421"/>
                    <a:pt x="165421" y="213132"/>
                    <a:pt x="106566" y="213132"/>
                  </a:cubicBezTo>
                  <a:cubicBezTo>
                    <a:pt x="47711" y="213132"/>
                    <a:pt x="0" y="165421"/>
                    <a:pt x="0" y="106566"/>
                  </a:cubicBezTo>
                  <a:cubicBezTo>
                    <a:pt x="0" y="47711"/>
                    <a:pt x="47711" y="0"/>
                    <a:pt x="106566" y="0"/>
                  </a:cubicBezTo>
                  <a:cubicBezTo>
                    <a:pt x="165421" y="0"/>
                    <a:pt x="213132" y="47711"/>
                    <a:pt x="213132" y="106566"/>
                  </a:cubicBezTo>
                  <a:close/>
                </a:path>
              </a:pathLst>
            </a:custGeom>
            <a:solidFill>
              <a:srgbClr val="000000"/>
            </a:solidFill>
            <a:ln w="13295" cap="flat">
              <a:noFill/>
              <a:prstDash val="solid"/>
              <a:miter/>
            </a:ln>
          </p:spPr>
          <p:txBody>
            <a:bodyPr rtlCol="0" anchor="ctr"/>
            <a:lstStyle/>
            <a:p>
              <a:endParaRPr lang="en-US" dirty="0"/>
            </a:p>
          </p:txBody>
        </p:sp>
        <p:sp>
          <p:nvSpPr>
            <p:cNvPr id="103" name="Freihandform: Form 102">
              <a:extLst>
                <a:ext uri="{FF2B5EF4-FFF2-40B4-BE49-F238E27FC236}">
                  <a16:creationId xmlns:a16="http://schemas.microsoft.com/office/drawing/2014/main" id="{87E0D91A-9390-BE4A-9F37-783B0DCE86DB}"/>
                </a:ext>
              </a:extLst>
            </p:cNvPr>
            <p:cNvSpPr/>
            <p:nvPr/>
          </p:nvSpPr>
          <p:spPr>
            <a:xfrm>
              <a:off x="5722339" y="2481263"/>
              <a:ext cx="586113" cy="959094"/>
            </a:xfrm>
            <a:custGeom>
              <a:avLst/>
              <a:gdLst>
                <a:gd name="connsiteX0" fmla="*/ 583449 w 586113"/>
                <a:gd name="connsiteY0" fmla="*/ 415608 h 959094"/>
                <a:gd name="connsiteX1" fmla="*/ 508853 w 586113"/>
                <a:gd name="connsiteY1" fmla="*/ 98574 h 959094"/>
                <a:gd name="connsiteX2" fmla="*/ 492868 w 586113"/>
                <a:gd name="connsiteY2" fmla="*/ 69268 h 959094"/>
                <a:gd name="connsiteX3" fmla="*/ 380974 w 586113"/>
                <a:gd name="connsiteY3" fmla="*/ 10657 h 959094"/>
                <a:gd name="connsiteX4" fmla="*/ 293057 w 586113"/>
                <a:gd name="connsiteY4" fmla="*/ 0 h 959094"/>
                <a:gd name="connsiteX5" fmla="*/ 205140 w 586113"/>
                <a:gd name="connsiteY5" fmla="*/ 13321 h 959094"/>
                <a:gd name="connsiteX6" fmla="*/ 93245 w 586113"/>
                <a:gd name="connsiteY6" fmla="*/ 71932 h 959094"/>
                <a:gd name="connsiteX7" fmla="*/ 77260 w 586113"/>
                <a:gd name="connsiteY7" fmla="*/ 101238 h 959094"/>
                <a:gd name="connsiteX8" fmla="*/ 2664 w 586113"/>
                <a:gd name="connsiteY8" fmla="*/ 418272 h 959094"/>
                <a:gd name="connsiteX9" fmla="*/ 0 w 586113"/>
                <a:gd name="connsiteY9" fmla="*/ 431593 h 959094"/>
                <a:gd name="connsiteX10" fmla="*/ 53283 w 586113"/>
                <a:gd name="connsiteY10" fmla="*/ 484876 h 959094"/>
                <a:gd name="connsiteX11" fmla="*/ 103902 w 586113"/>
                <a:gd name="connsiteY11" fmla="*/ 444913 h 959094"/>
                <a:gd name="connsiteX12" fmla="*/ 159849 w 586113"/>
                <a:gd name="connsiteY12" fmla="*/ 213132 h 959094"/>
                <a:gd name="connsiteX13" fmla="*/ 159849 w 586113"/>
                <a:gd name="connsiteY13" fmla="*/ 959095 h 959094"/>
                <a:gd name="connsiteX14" fmla="*/ 266415 w 586113"/>
                <a:gd name="connsiteY14" fmla="*/ 959095 h 959094"/>
                <a:gd name="connsiteX15" fmla="*/ 266415 w 586113"/>
                <a:gd name="connsiteY15" fmla="*/ 479547 h 959094"/>
                <a:gd name="connsiteX16" fmla="*/ 319698 w 586113"/>
                <a:gd name="connsiteY16" fmla="*/ 479547 h 959094"/>
                <a:gd name="connsiteX17" fmla="*/ 319698 w 586113"/>
                <a:gd name="connsiteY17" fmla="*/ 959095 h 959094"/>
                <a:gd name="connsiteX18" fmla="*/ 426264 w 586113"/>
                <a:gd name="connsiteY18" fmla="*/ 959095 h 959094"/>
                <a:gd name="connsiteX19" fmla="*/ 426264 w 586113"/>
                <a:gd name="connsiteY19" fmla="*/ 210468 h 959094"/>
                <a:gd name="connsiteX20" fmla="*/ 482212 w 586113"/>
                <a:gd name="connsiteY20" fmla="*/ 442249 h 959094"/>
                <a:gd name="connsiteX21" fmla="*/ 532830 w 586113"/>
                <a:gd name="connsiteY21" fmla="*/ 482212 h 959094"/>
                <a:gd name="connsiteX22" fmla="*/ 586113 w 586113"/>
                <a:gd name="connsiteY22" fmla="*/ 428929 h 959094"/>
                <a:gd name="connsiteX23" fmla="*/ 583449 w 586113"/>
                <a:gd name="connsiteY23" fmla="*/ 415608 h 95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6113" h="959094">
                  <a:moveTo>
                    <a:pt x="583449" y="415608"/>
                  </a:moveTo>
                  <a:lnTo>
                    <a:pt x="508853" y="98574"/>
                  </a:lnTo>
                  <a:cubicBezTo>
                    <a:pt x="506189" y="87917"/>
                    <a:pt x="500861" y="77260"/>
                    <a:pt x="492868" y="69268"/>
                  </a:cubicBezTo>
                  <a:cubicBezTo>
                    <a:pt x="460898" y="42626"/>
                    <a:pt x="423600" y="23977"/>
                    <a:pt x="380974" y="10657"/>
                  </a:cubicBezTo>
                  <a:cubicBezTo>
                    <a:pt x="351668" y="5328"/>
                    <a:pt x="322362" y="0"/>
                    <a:pt x="293057" y="0"/>
                  </a:cubicBezTo>
                  <a:cubicBezTo>
                    <a:pt x="263751" y="0"/>
                    <a:pt x="234445" y="5328"/>
                    <a:pt x="205140" y="13321"/>
                  </a:cubicBezTo>
                  <a:cubicBezTo>
                    <a:pt x="162513" y="23977"/>
                    <a:pt x="125215" y="45291"/>
                    <a:pt x="93245" y="71932"/>
                  </a:cubicBezTo>
                  <a:cubicBezTo>
                    <a:pt x="85253" y="79925"/>
                    <a:pt x="79925" y="90581"/>
                    <a:pt x="77260" y="101238"/>
                  </a:cubicBezTo>
                  <a:lnTo>
                    <a:pt x="2664" y="418272"/>
                  </a:lnTo>
                  <a:cubicBezTo>
                    <a:pt x="2664" y="420936"/>
                    <a:pt x="0" y="426264"/>
                    <a:pt x="0" y="431593"/>
                  </a:cubicBezTo>
                  <a:cubicBezTo>
                    <a:pt x="0" y="460898"/>
                    <a:pt x="23977" y="484876"/>
                    <a:pt x="53283" y="484876"/>
                  </a:cubicBezTo>
                  <a:cubicBezTo>
                    <a:pt x="77260" y="484876"/>
                    <a:pt x="98574" y="466227"/>
                    <a:pt x="103902" y="444913"/>
                  </a:cubicBezTo>
                  <a:lnTo>
                    <a:pt x="159849" y="213132"/>
                  </a:lnTo>
                  <a:lnTo>
                    <a:pt x="159849" y="959095"/>
                  </a:lnTo>
                  <a:lnTo>
                    <a:pt x="266415" y="959095"/>
                  </a:lnTo>
                  <a:lnTo>
                    <a:pt x="266415" y="479547"/>
                  </a:lnTo>
                  <a:lnTo>
                    <a:pt x="319698" y="479547"/>
                  </a:lnTo>
                  <a:lnTo>
                    <a:pt x="319698" y="959095"/>
                  </a:lnTo>
                  <a:lnTo>
                    <a:pt x="426264" y="959095"/>
                  </a:lnTo>
                  <a:lnTo>
                    <a:pt x="426264" y="210468"/>
                  </a:lnTo>
                  <a:lnTo>
                    <a:pt x="482212" y="442249"/>
                  </a:lnTo>
                  <a:cubicBezTo>
                    <a:pt x="487540" y="463562"/>
                    <a:pt x="508853" y="482212"/>
                    <a:pt x="532830" y="482212"/>
                  </a:cubicBezTo>
                  <a:cubicBezTo>
                    <a:pt x="562136" y="482212"/>
                    <a:pt x="586113" y="458234"/>
                    <a:pt x="586113" y="428929"/>
                  </a:cubicBezTo>
                  <a:cubicBezTo>
                    <a:pt x="586113" y="423600"/>
                    <a:pt x="583449" y="418272"/>
                    <a:pt x="583449" y="415608"/>
                  </a:cubicBezTo>
                  <a:close/>
                </a:path>
              </a:pathLst>
            </a:custGeom>
            <a:solidFill>
              <a:srgbClr val="000000"/>
            </a:solidFill>
            <a:ln w="13295" cap="flat">
              <a:noFill/>
              <a:prstDash val="solid"/>
              <a:miter/>
            </a:ln>
          </p:spPr>
          <p:txBody>
            <a:bodyPr rtlCol="0" anchor="ctr"/>
            <a:lstStyle/>
            <a:p>
              <a:endParaRPr lang="en-US" dirty="0"/>
            </a:p>
          </p:txBody>
        </p:sp>
      </p:grpSp>
      <p:grpSp>
        <p:nvGrpSpPr>
          <p:cNvPr id="86" name="Gruppieren 85">
            <a:extLst>
              <a:ext uri="{FF2B5EF4-FFF2-40B4-BE49-F238E27FC236}">
                <a16:creationId xmlns:a16="http://schemas.microsoft.com/office/drawing/2014/main" id="{6D246A21-0932-DAE8-AF08-F6C514911D21}"/>
              </a:ext>
            </a:extLst>
          </p:cNvPr>
          <p:cNvGrpSpPr/>
          <p:nvPr/>
        </p:nvGrpSpPr>
        <p:grpSpPr>
          <a:xfrm>
            <a:off x="7114105" y="2650197"/>
            <a:ext cx="840009" cy="1079999"/>
            <a:chOff x="5874396" y="2204250"/>
            <a:chExt cx="533400" cy="762000"/>
          </a:xfrm>
        </p:grpSpPr>
        <p:sp>
          <p:nvSpPr>
            <p:cNvPr id="97" name="Freihandform: Form 96">
              <a:extLst>
                <a:ext uri="{FF2B5EF4-FFF2-40B4-BE49-F238E27FC236}">
                  <a16:creationId xmlns:a16="http://schemas.microsoft.com/office/drawing/2014/main" id="{289B4428-7717-8842-CFC1-A7D8D0635F5D}"/>
                </a:ext>
              </a:extLst>
            </p:cNvPr>
            <p:cNvSpPr/>
            <p:nvPr/>
          </p:nvSpPr>
          <p:spPr>
            <a:xfrm>
              <a:off x="5874396" y="2206155"/>
              <a:ext cx="57150" cy="760095"/>
            </a:xfrm>
            <a:custGeom>
              <a:avLst/>
              <a:gdLst>
                <a:gd name="connsiteX0" fmla="*/ 0 w 57150"/>
                <a:gd name="connsiteY0" fmla="*/ 0 h 760095"/>
                <a:gd name="connsiteX1" fmla="*/ 57150 w 57150"/>
                <a:gd name="connsiteY1" fmla="*/ 0 h 760095"/>
                <a:gd name="connsiteX2" fmla="*/ 57150 w 57150"/>
                <a:gd name="connsiteY2" fmla="*/ 760095 h 760095"/>
                <a:gd name="connsiteX3" fmla="*/ 0 w 57150"/>
                <a:gd name="connsiteY3" fmla="*/ 760095 h 760095"/>
              </a:gdLst>
              <a:ahLst/>
              <a:cxnLst>
                <a:cxn ang="0">
                  <a:pos x="connsiteX0" y="connsiteY0"/>
                </a:cxn>
                <a:cxn ang="0">
                  <a:pos x="connsiteX1" y="connsiteY1"/>
                </a:cxn>
                <a:cxn ang="0">
                  <a:pos x="connsiteX2" y="connsiteY2"/>
                </a:cxn>
                <a:cxn ang="0">
                  <a:pos x="connsiteX3" y="connsiteY3"/>
                </a:cxn>
              </a:cxnLst>
              <a:rect l="l" t="t" r="r" b="b"/>
              <a:pathLst>
                <a:path w="57150" h="760095">
                  <a:moveTo>
                    <a:pt x="0" y="0"/>
                  </a:moveTo>
                  <a:lnTo>
                    <a:pt x="57150" y="0"/>
                  </a:lnTo>
                  <a:lnTo>
                    <a:pt x="57150" y="760095"/>
                  </a:lnTo>
                  <a:lnTo>
                    <a:pt x="0" y="760095"/>
                  </a:lnTo>
                  <a:close/>
                </a:path>
              </a:pathLst>
            </a:custGeom>
            <a:solidFill>
              <a:srgbClr val="000000"/>
            </a:solidFill>
            <a:ln w="9525" cap="flat">
              <a:noFill/>
              <a:prstDash val="solid"/>
              <a:miter/>
            </a:ln>
          </p:spPr>
          <p:txBody>
            <a:bodyPr rtlCol="0" anchor="ctr"/>
            <a:lstStyle/>
            <a:p>
              <a:endParaRPr lang="en-US" dirty="0"/>
            </a:p>
          </p:txBody>
        </p:sp>
        <p:sp>
          <p:nvSpPr>
            <p:cNvPr id="98" name="Freihandform: Form 97">
              <a:extLst>
                <a:ext uri="{FF2B5EF4-FFF2-40B4-BE49-F238E27FC236}">
                  <a16:creationId xmlns:a16="http://schemas.microsoft.com/office/drawing/2014/main" id="{D4F3510B-F298-C705-1331-16E26E1D31C8}"/>
                </a:ext>
              </a:extLst>
            </p:cNvPr>
            <p:cNvSpPr/>
            <p:nvPr/>
          </p:nvSpPr>
          <p:spPr>
            <a:xfrm>
              <a:off x="5969646" y="2204250"/>
              <a:ext cx="438150" cy="762000"/>
            </a:xfrm>
            <a:custGeom>
              <a:avLst/>
              <a:gdLst>
                <a:gd name="connsiteX0" fmla="*/ 352425 w 438150"/>
                <a:gd name="connsiteY0" fmla="*/ 285750 h 762000"/>
                <a:gd name="connsiteX1" fmla="*/ 85725 w 438150"/>
                <a:gd name="connsiteY1" fmla="*/ 285750 h 762000"/>
                <a:gd name="connsiteX2" fmla="*/ 85725 w 438150"/>
                <a:gd name="connsiteY2" fmla="*/ 228600 h 762000"/>
                <a:gd name="connsiteX3" fmla="*/ 352425 w 438150"/>
                <a:gd name="connsiteY3" fmla="*/ 228600 h 762000"/>
                <a:gd name="connsiteX4" fmla="*/ 352425 w 438150"/>
                <a:gd name="connsiteY4" fmla="*/ 285750 h 762000"/>
                <a:gd name="connsiteX5" fmla="*/ 295275 w 438150"/>
                <a:gd name="connsiteY5" fmla="*/ 381000 h 762000"/>
                <a:gd name="connsiteX6" fmla="*/ 147638 w 438150"/>
                <a:gd name="connsiteY6" fmla="*/ 381000 h 762000"/>
                <a:gd name="connsiteX7" fmla="*/ 147638 w 438150"/>
                <a:gd name="connsiteY7" fmla="*/ 342900 h 762000"/>
                <a:gd name="connsiteX8" fmla="*/ 295275 w 438150"/>
                <a:gd name="connsiteY8" fmla="*/ 342900 h 762000"/>
                <a:gd name="connsiteX9" fmla="*/ 295275 w 438150"/>
                <a:gd name="connsiteY9" fmla="*/ 381000 h 762000"/>
                <a:gd name="connsiteX10" fmla="*/ 400050 w 438150"/>
                <a:gd name="connsiteY10" fmla="*/ 0 h 762000"/>
                <a:gd name="connsiteX11" fmla="*/ 0 w 438150"/>
                <a:gd name="connsiteY11" fmla="*/ 1905 h 762000"/>
                <a:gd name="connsiteX12" fmla="*/ 0 w 438150"/>
                <a:gd name="connsiteY12" fmla="*/ 762000 h 762000"/>
                <a:gd name="connsiteX13" fmla="*/ 400050 w 438150"/>
                <a:gd name="connsiteY13" fmla="*/ 762000 h 762000"/>
                <a:gd name="connsiteX14" fmla="*/ 438150 w 438150"/>
                <a:gd name="connsiteY14" fmla="*/ 723900 h 762000"/>
                <a:gd name="connsiteX15" fmla="*/ 438150 w 438150"/>
                <a:gd name="connsiteY15" fmla="*/ 38100 h 762000"/>
                <a:gd name="connsiteX16" fmla="*/ 400050 w 4381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150" h="762000">
                  <a:moveTo>
                    <a:pt x="352425" y="285750"/>
                  </a:moveTo>
                  <a:lnTo>
                    <a:pt x="85725" y="285750"/>
                  </a:lnTo>
                  <a:lnTo>
                    <a:pt x="85725" y="228600"/>
                  </a:lnTo>
                  <a:lnTo>
                    <a:pt x="352425" y="228600"/>
                  </a:lnTo>
                  <a:lnTo>
                    <a:pt x="352425" y="285750"/>
                  </a:lnTo>
                  <a:close/>
                  <a:moveTo>
                    <a:pt x="295275" y="381000"/>
                  </a:moveTo>
                  <a:lnTo>
                    <a:pt x="147638" y="381000"/>
                  </a:lnTo>
                  <a:lnTo>
                    <a:pt x="147638" y="342900"/>
                  </a:lnTo>
                  <a:lnTo>
                    <a:pt x="295275" y="342900"/>
                  </a:lnTo>
                  <a:lnTo>
                    <a:pt x="295275" y="381000"/>
                  </a:lnTo>
                  <a:close/>
                  <a:moveTo>
                    <a:pt x="400050" y="0"/>
                  </a:moveTo>
                  <a:lnTo>
                    <a:pt x="0" y="1905"/>
                  </a:lnTo>
                  <a:lnTo>
                    <a:pt x="0" y="762000"/>
                  </a:lnTo>
                  <a:lnTo>
                    <a:pt x="400050" y="762000"/>
                  </a:lnTo>
                  <a:cubicBezTo>
                    <a:pt x="421005" y="762000"/>
                    <a:pt x="438150" y="744855"/>
                    <a:pt x="438150" y="723900"/>
                  </a:cubicBezTo>
                  <a:lnTo>
                    <a:pt x="438150" y="38100"/>
                  </a:lnTo>
                  <a:cubicBezTo>
                    <a:pt x="438150" y="17145"/>
                    <a:pt x="421005" y="0"/>
                    <a:pt x="400050" y="0"/>
                  </a:cubicBez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708212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E9D0B9-29B6-953B-76F4-FAD0A7720D12}"/>
              </a:ext>
            </a:extLst>
          </p:cNvPr>
          <p:cNvSpPr>
            <a:spLocks noGrp="1"/>
          </p:cNvSpPr>
          <p:nvPr>
            <p:ph type="title"/>
          </p:nvPr>
        </p:nvSpPr>
        <p:spPr/>
        <p:txBody>
          <a:bodyPr vert="horz" lIns="0" tIns="0" rIns="0" bIns="0" rtlCol="0" anchor="t" anchorCtr="0">
            <a:normAutofit/>
          </a:bodyPr>
          <a:lstStyle/>
          <a:p>
            <a:r>
              <a:rPr lang="de-DE" dirty="0" err="1">
                <a:latin typeface="Arial Black"/>
              </a:rPr>
              <a:t>remaiNing</a:t>
            </a:r>
            <a:r>
              <a:rPr lang="de-DE" dirty="0">
                <a:latin typeface="Arial Black"/>
              </a:rPr>
              <a:t> </a:t>
            </a:r>
            <a:r>
              <a:rPr lang="de-DE" dirty="0" err="1">
                <a:latin typeface="Arial Black"/>
              </a:rPr>
              <a:t>tasks</a:t>
            </a:r>
            <a:endParaRPr lang="de-DE" dirty="0"/>
          </a:p>
        </p:txBody>
      </p:sp>
      <p:sp>
        <p:nvSpPr>
          <p:cNvPr id="5" name="Fußzeilenplatzhalter 4">
            <a:extLst>
              <a:ext uri="{FF2B5EF4-FFF2-40B4-BE49-F238E27FC236}">
                <a16:creationId xmlns:a16="http://schemas.microsoft.com/office/drawing/2014/main" id="{E27A8D60-608A-B2B2-5D29-97C9954F20A9}"/>
              </a:ext>
            </a:extLst>
          </p:cNvPr>
          <p:cNvSpPr>
            <a:spLocks noGrp="1"/>
          </p:cNvSpPr>
          <p:nvPr>
            <p:ph type="ftr" sz="quarter" idx="15"/>
          </p:nvPr>
        </p:nvSpPr>
        <p:spPr/>
        <p:txBody>
          <a:bodyPr/>
          <a:lstStyle/>
          <a:p>
            <a:r>
              <a:rPr lang="de-DE"/>
              <a:t>DASP Review </a:t>
            </a:r>
            <a:r>
              <a:rPr lang="de-DE" err="1"/>
              <a:t>Overview</a:t>
            </a:r>
            <a:r>
              <a:rPr lang="de-DE"/>
              <a:t> </a:t>
            </a:r>
            <a:r>
              <a:rPr lang="de-DE" err="1"/>
              <a:t>GeneratioN</a:t>
            </a:r>
            <a:endParaRPr lang="de-DE"/>
          </a:p>
        </p:txBody>
      </p:sp>
      <p:sp>
        <p:nvSpPr>
          <p:cNvPr id="30" name="Pfeil: Fünfeck 29">
            <a:extLst>
              <a:ext uri="{FF2B5EF4-FFF2-40B4-BE49-F238E27FC236}">
                <a16:creationId xmlns:a16="http://schemas.microsoft.com/office/drawing/2014/main" id="{1A096457-E1ED-E8BA-8EB9-143C9EF085B4}"/>
              </a:ext>
            </a:extLst>
          </p:cNvPr>
          <p:cNvSpPr/>
          <p:nvPr/>
        </p:nvSpPr>
        <p:spPr>
          <a:xfrm>
            <a:off x="561262" y="2268566"/>
            <a:ext cx="10917832" cy="504092"/>
          </a:xfrm>
          <a:prstGeom prst="homePlate">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Flussdiagramm: Verbinder 30">
            <a:extLst>
              <a:ext uri="{FF2B5EF4-FFF2-40B4-BE49-F238E27FC236}">
                <a16:creationId xmlns:a16="http://schemas.microsoft.com/office/drawing/2014/main" id="{202E3D95-31DE-C3D8-7B80-508288B3ACF6}"/>
              </a:ext>
            </a:extLst>
          </p:cNvPr>
          <p:cNvSpPr/>
          <p:nvPr/>
        </p:nvSpPr>
        <p:spPr>
          <a:xfrm>
            <a:off x="1201739" y="1777166"/>
            <a:ext cx="1404000" cy="1440000"/>
          </a:xfrm>
          <a:prstGeom prst="flowChartConnector">
            <a:avLst/>
          </a:prstGeom>
          <a:solidFill>
            <a:srgbClr val="3A60B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rgbClr val="3A60B2"/>
              </a:solidFill>
            </a:endParaRPr>
          </a:p>
        </p:txBody>
      </p:sp>
      <p:pic>
        <p:nvPicPr>
          <p:cNvPr id="32" name="Graphic 1" descr="Linke Gehirnhälfte mit einfarbiger Füllung">
            <a:extLst>
              <a:ext uri="{FF2B5EF4-FFF2-40B4-BE49-F238E27FC236}">
                <a16:creationId xmlns:a16="http://schemas.microsoft.com/office/drawing/2014/main" id="{5F905530-D3BA-7CA0-2ADF-BF9256DF9FF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446539" y="2026074"/>
            <a:ext cx="914400" cy="914400"/>
          </a:xfrm>
          <a:prstGeom prst="rect">
            <a:avLst/>
          </a:prstGeom>
        </p:spPr>
      </p:pic>
      <p:sp>
        <p:nvSpPr>
          <p:cNvPr id="36" name="Textfeld 35">
            <a:extLst>
              <a:ext uri="{FF2B5EF4-FFF2-40B4-BE49-F238E27FC236}">
                <a16:creationId xmlns:a16="http://schemas.microsoft.com/office/drawing/2014/main" id="{AEA3262E-5D40-B001-57BD-AD3720BEB26B}"/>
              </a:ext>
            </a:extLst>
          </p:cNvPr>
          <p:cNvSpPr txBox="1"/>
          <p:nvPr/>
        </p:nvSpPr>
        <p:spPr>
          <a:xfrm>
            <a:off x="337739" y="4159956"/>
            <a:ext cx="3132000" cy="1728678"/>
          </a:xfrm>
          <a:prstGeom prst="rect">
            <a:avLst/>
          </a:prstGeom>
          <a:noFill/>
        </p:spPr>
        <p:txBody>
          <a:bodyPr wrap="square" lIns="91440" tIns="45720" rIns="91440" bIns="45720" anchor="t">
            <a:spAutoFit/>
          </a:bodyPr>
          <a:lstStyle/>
          <a:p>
            <a:pPr marL="228600" indent="-228600">
              <a:spcBef>
                <a:spcPts val="1000"/>
              </a:spcBef>
              <a:buFont typeface="Arial" panose="05000000000000000000" pitchFamily="2" charset="2"/>
              <a:buChar char="•"/>
            </a:pPr>
            <a:r>
              <a:rPr lang="en-US" sz="2000" spc="40" dirty="0">
                <a:cs typeface="Arial"/>
              </a:rPr>
              <a:t>Improve performance of existing models</a:t>
            </a:r>
          </a:p>
          <a:p>
            <a:pPr marL="228600" indent="-228600">
              <a:spcBef>
                <a:spcPts val="1000"/>
              </a:spcBef>
              <a:buFont typeface="Arial" panose="05000000000000000000" pitchFamily="2" charset="2"/>
              <a:buChar char="•"/>
            </a:pPr>
            <a:r>
              <a:rPr lang="en-US" sz="2000" spc="40" dirty="0">
                <a:cs typeface="Arial"/>
              </a:rPr>
              <a:t>Add model to generate a summary </a:t>
            </a:r>
          </a:p>
          <a:p>
            <a:endParaRPr lang="en-US" dirty="0">
              <a:cs typeface="Arial"/>
            </a:endParaRPr>
          </a:p>
        </p:txBody>
      </p:sp>
      <p:sp>
        <p:nvSpPr>
          <p:cNvPr id="39" name="Textfeld 38">
            <a:extLst>
              <a:ext uri="{FF2B5EF4-FFF2-40B4-BE49-F238E27FC236}">
                <a16:creationId xmlns:a16="http://schemas.microsoft.com/office/drawing/2014/main" id="{99BED675-CD60-CC71-3878-4EA8FED8908E}"/>
              </a:ext>
            </a:extLst>
          </p:cNvPr>
          <p:cNvSpPr txBox="1"/>
          <p:nvPr/>
        </p:nvSpPr>
        <p:spPr>
          <a:xfrm>
            <a:off x="608339" y="3446415"/>
            <a:ext cx="2590800" cy="58841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127000" bIns="0" numCol="1" spcCol="1270" anchor="ctr" anchorCtr="0">
            <a:noAutofit/>
          </a:bodyPr>
          <a:lstStyle/>
          <a:p>
            <a:pPr marL="0" lvl="0" indent="0" algn="ctr" defTabSz="889000" rtl="0">
              <a:lnSpc>
                <a:spcPct val="90000"/>
              </a:lnSpc>
              <a:spcBef>
                <a:spcPct val="0"/>
              </a:spcBef>
              <a:spcAft>
                <a:spcPct val="35000"/>
              </a:spcAft>
              <a:buNone/>
              <a:defRPr b="1"/>
            </a:pPr>
            <a:r>
              <a:rPr lang="en-GB" sz="2400" kern="1200" dirty="0">
                <a:solidFill>
                  <a:srgbClr val="3A60B2"/>
                </a:solidFill>
              </a:rPr>
              <a:t>Model Training</a:t>
            </a:r>
          </a:p>
        </p:txBody>
      </p:sp>
      <p:sp>
        <p:nvSpPr>
          <p:cNvPr id="41" name="Flussdiagramm: Verbinder 40">
            <a:extLst>
              <a:ext uri="{FF2B5EF4-FFF2-40B4-BE49-F238E27FC236}">
                <a16:creationId xmlns:a16="http://schemas.microsoft.com/office/drawing/2014/main" id="{5F2DA9DD-E5CE-D67E-5AB0-AD50C28CBC13}"/>
              </a:ext>
            </a:extLst>
          </p:cNvPr>
          <p:cNvSpPr/>
          <p:nvPr/>
        </p:nvSpPr>
        <p:spPr>
          <a:xfrm>
            <a:off x="9392757" y="1777166"/>
            <a:ext cx="1404000" cy="1440000"/>
          </a:xfrm>
          <a:prstGeom prst="flowChartConnector">
            <a:avLst/>
          </a:prstGeom>
          <a:solidFill>
            <a:srgbClr val="3A60B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rgbClr val="3A60B2"/>
              </a:solidFill>
            </a:endParaRPr>
          </a:p>
        </p:txBody>
      </p:sp>
      <p:sp>
        <p:nvSpPr>
          <p:cNvPr id="42" name="Rechteck 41">
            <a:extLst>
              <a:ext uri="{FF2B5EF4-FFF2-40B4-BE49-F238E27FC236}">
                <a16:creationId xmlns:a16="http://schemas.microsoft.com/office/drawing/2014/main" id="{179A49EF-B41C-2541-294B-29E2DF41EEE6}"/>
              </a:ext>
            </a:extLst>
          </p:cNvPr>
          <p:cNvSpPr/>
          <p:nvPr/>
        </p:nvSpPr>
        <p:spPr>
          <a:xfrm>
            <a:off x="8863709" y="3746413"/>
            <a:ext cx="2590800" cy="58841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algn="ctr"/>
            <a:endParaRPr lang="en-US" dirty="0"/>
          </a:p>
        </p:txBody>
      </p:sp>
      <p:sp>
        <p:nvSpPr>
          <p:cNvPr id="43" name="Textfeld 42">
            <a:extLst>
              <a:ext uri="{FF2B5EF4-FFF2-40B4-BE49-F238E27FC236}">
                <a16:creationId xmlns:a16="http://schemas.microsoft.com/office/drawing/2014/main" id="{5E3DA80B-68AE-02A6-0D8D-7B616381DE5B}"/>
              </a:ext>
            </a:extLst>
          </p:cNvPr>
          <p:cNvSpPr txBox="1"/>
          <p:nvPr/>
        </p:nvSpPr>
        <p:spPr>
          <a:xfrm>
            <a:off x="8593109" y="4159956"/>
            <a:ext cx="3132000" cy="1138773"/>
          </a:xfrm>
          <a:prstGeom prst="rect">
            <a:avLst/>
          </a:prstGeom>
          <a:noFill/>
        </p:spPr>
        <p:txBody>
          <a:bodyPr wrap="square">
            <a:spAutoFit/>
          </a:bodyPr>
          <a:lstStyle/>
          <a:p>
            <a:pPr marL="285750" indent="-285750" defTabSz="666750">
              <a:lnSpc>
                <a:spcPct val="90000"/>
              </a:lnSpc>
              <a:spcBef>
                <a:spcPct val="0"/>
              </a:spcBef>
              <a:spcAft>
                <a:spcPct val="35000"/>
              </a:spcAft>
              <a:buFont typeface="Arial" panose="020B0604020202020204" pitchFamily="34" charset="0"/>
              <a:buChar char="•"/>
            </a:pPr>
            <a:r>
              <a:rPr lang="en-US" sz="2000" kern="1200" dirty="0"/>
              <a:t>Further testing</a:t>
            </a:r>
          </a:p>
          <a:p>
            <a:pPr marL="285750" indent="-285750" defTabSz="666750">
              <a:lnSpc>
                <a:spcPct val="90000"/>
              </a:lnSpc>
              <a:spcBef>
                <a:spcPct val="0"/>
              </a:spcBef>
              <a:spcAft>
                <a:spcPct val="35000"/>
              </a:spcAft>
              <a:buFont typeface="Arial" panose="020B0604020202020204" pitchFamily="34" charset="0"/>
              <a:buChar char="•"/>
            </a:pPr>
            <a:r>
              <a:rPr lang="en-US" sz="2000" dirty="0"/>
              <a:t>Improve documentation</a:t>
            </a:r>
          </a:p>
          <a:p>
            <a:pPr marL="285750" indent="-285750" defTabSz="666750">
              <a:lnSpc>
                <a:spcPct val="90000"/>
              </a:lnSpc>
              <a:spcBef>
                <a:spcPct val="0"/>
              </a:spcBef>
              <a:spcAft>
                <a:spcPct val="35000"/>
              </a:spcAft>
              <a:buFont typeface="Arial" panose="020B0604020202020204" pitchFamily="34" charset="0"/>
              <a:buChar char="•"/>
            </a:pPr>
            <a:r>
              <a:rPr lang="en-US" sz="2000" dirty="0"/>
              <a:t>Docker</a:t>
            </a:r>
            <a:r>
              <a:rPr lang="en-US" sz="2000" kern="1200" dirty="0"/>
              <a:t> </a:t>
            </a:r>
            <a:endParaRPr lang="en-US" sz="2000" dirty="0"/>
          </a:p>
        </p:txBody>
      </p:sp>
      <p:sp>
        <p:nvSpPr>
          <p:cNvPr id="44" name="Flussdiagramm: Verbinder 43">
            <a:extLst>
              <a:ext uri="{FF2B5EF4-FFF2-40B4-BE49-F238E27FC236}">
                <a16:creationId xmlns:a16="http://schemas.microsoft.com/office/drawing/2014/main" id="{EC8FFB40-9D27-635A-C954-4D66A3029B9D}"/>
              </a:ext>
            </a:extLst>
          </p:cNvPr>
          <p:cNvSpPr/>
          <p:nvPr/>
        </p:nvSpPr>
        <p:spPr>
          <a:xfrm>
            <a:off x="5253818" y="1777166"/>
            <a:ext cx="1404000" cy="1440000"/>
          </a:xfrm>
          <a:prstGeom prst="flowChartConnector">
            <a:avLst/>
          </a:prstGeom>
          <a:solidFill>
            <a:srgbClr val="3A60B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rgbClr val="3A60B2"/>
              </a:solidFill>
            </a:endParaRPr>
          </a:p>
        </p:txBody>
      </p:sp>
      <p:sp>
        <p:nvSpPr>
          <p:cNvPr id="48" name="Textfeld 47">
            <a:extLst>
              <a:ext uri="{FF2B5EF4-FFF2-40B4-BE49-F238E27FC236}">
                <a16:creationId xmlns:a16="http://schemas.microsoft.com/office/drawing/2014/main" id="{7D3E18A6-CCCF-91D0-067D-C076A2954544}"/>
              </a:ext>
            </a:extLst>
          </p:cNvPr>
          <p:cNvSpPr txBox="1"/>
          <p:nvPr/>
        </p:nvSpPr>
        <p:spPr>
          <a:xfrm>
            <a:off x="4734229" y="4159956"/>
            <a:ext cx="2443177" cy="1015663"/>
          </a:xfrm>
          <a:prstGeom prst="rect">
            <a:avLst/>
          </a:prstGeom>
          <a:noFill/>
        </p:spPr>
        <p:txBody>
          <a:bodyPr wrap="square">
            <a:spAutoFit/>
          </a:bodyPr>
          <a:lstStyle/>
          <a:p>
            <a:pPr marL="342900" indent="-342900">
              <a:buFont typeface="Arial" panose="020B0604020202020204" pitchFamily="34" charset="0"/>
              <a:buChar char="•"/>
            </a:pPr>
            <a:r>
              <a:rPr lang="en-US" sz="2000" dirty="0">
                <a:cs typeface="Arial"/>
              </a:rPr>
              <a:t>Minor frontend  adjustments and extensions</a:t>
            </a:r>
          </a:p>
        </p:txBody>
      </p:sp>
      <p:pic>
        <p:nvPicPr>
          <p:cNvPr id="50" name="Grafik 49" descr="Synchronisierende Cloud mit einfarbiger Füllung">
            <a:extLst>
              <a:ext uri="{FF2B5EF4-FFF2-40B4-BE49-F238E27FC236}">
                <a16:creationId xmlns:a16="http://schemas.microsoft.com/office/drawing/2014/main" id="{736D1C50-68F1-C204-3E36-203221E4E64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674801" y="2026074"/>
            <a:ext cx="914400" cy="914400"/>
          </a:xfrm>
          <a:prstGeom prst="rect">
            <a:avLst/>
          </a:prstGeom>
        </p:spPr>
      </p:pic>
      <p:sp>
        <p:nvSpPr>
          <p:cNvPr id="54" name="Textfeld 53">
            <a:extLst>
              <a:ext uri="{FF2B5EF4-FFF2-40B4-BE49-F238E27FC236}">
                <a16:creationId xmlns:a16="http://schemas.microsoft.com/office/drawing/2014/main" id="{C5FDA4AF-1B91-E60F-6710-1D77E1EBC745}"/>
              </a:ext>
            </a:extLst>
          </p:cNvPr>
          <p:cNvSpPr txBox="1"/>
          <p:nvPr/>
        </p:nvSpPr>
        <p:spPr>
          <a:xfrm>
            <a:off x="9145500" y="3446415"/>
            <a:ext cx="1973002" cy="461665"/>
          </a:xfrm>
          <a:prstGeom prst="rect">
            <a:avLst/>
          </a:prstGeom>
          <a:noFill/>
        </p:spPr>
        <p:txBody>
          <a:bodyPr wrap="square">
            <a:spAutoFit/>
          </a:bodyPr>
          <a:lstStyle/>
          <a:p>
            <a:r>
              <a:rPr lang="en-GB" sz="2400" b="1" dirty="0">
                <a:solidFill>
                  <a:srgbClr val="3A60B2"/>
                </a:solidFill>
              </a:rPr>
              <a:t>Deployment</a:t>
            </a:r>
            <a:endParaRPr lang="de-DE" sz="2400" b="1" dirty="0">
              <a:solidFill>
                <a:srgbClr val="3A60B2"/>
              </a:solidFill>
            </a:endParaRPr>
          </a:p>
        </p:txBody>
      </p:sp>
      <p:sp>
        <p:nvSpPr>
          <p:cNvPr id="60" name="Textfeld 59">
            <a:extLst>
              <a:ext uri="{FF2B5EF4-FFF2-40B4-BE49-F238E27FC236}">
                <a16:creationId xmlns:a16="http://schemas.microsoft.com/office/drawing/2014/main" id="{5E041D05-18D6-C5E5-30A8-FB4771F2D721}"/>
              </a:ext>
            </a:extLst>
          </p:cNvPr>
          <p:cNvSpPr txBox="1"/>
          <p:nvPr/>
        </p:nvSpPr>
        <p:spPr>
          <a:xfrm>
            <a:off x="5059236" y="3509790"/>
            <a:ext cx="1793164" cy="461665"/>
          </a:xfrm>
          <a:prstGeom prst="rect">
            <a:avLst/>
          </a:prstGeom>
          <a:noFill/>
        </p:spPr>
        <p:txBody>
          <a:bodyPr wrap="square">
            <a:spAutoFit/>
          </a:bodyPr>
          <a:lstStyle/>
          <a:p>
            <a:pPr algn="ctr"/>
            <a:r>
              <a:rPr lang="en-GB" sz="2400" b="1" dirty="0">
                <a:solidFill>
                  <a:srgbClr val="3A60B2"/>
                </a:solidFill>
              </a:rPr>
              <a:t>Frontend</a:t>
            </a:r>
            <a:endParaRPr lang="de-DE" sz="2400" b="1" dirty="0">
              <a:solidFill>
                <a:srgbClr val="3A60B2"/>
              </a:solidFill>
            </a:endParaRPr>
          </a:p>
        </p:txBody>
      </p:sp>
      <p:pic>
        <p:nvPicPr>
          <p:cNvPr id="73" name="Grafik 72" descr="UI UX mit einfarbiger Füllung">
            <a:extLst>
              <a:ext uri="{FF2B5EF4-FFF2-40B4-BE49-F238E27FC236}">
                <a16:creationId xmlns:a16="http://schemas.microsoft.com/office/drawing/2014/main" id="{F7F29C19-6821-5876-BBAD-4E435F62F4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8618" y="2082216"/>
            <a:ext cx="914400" cy="914400"/>
          </a:xfrm>
          <a:prstGeom prst="rect">
            <a:avLst/>
          </a:prstGeom>
        </p:spPr>
      </p:pic>
      <p:sp>
        <p:nvSpPr>
          <p:cNvPr id="3" name="Datumsplatzhalter 3">
            <a:extLst>
              <a:ext uri="{FF2B5EF4-FFF2-40B4-BE49-F238E27FC236}">
                <a16:creationId xmlns:a16="http://schemas.microsoft.com/office/drawing/2014/main" id="{D5F76C6A-1AAA-A0B0-67DA-C570A8931A96}"/>
              </a:ext>
            </a:extLst>
          </p:cNvPr>
          <p:cNvSpPr>
            <a:spLocks noGrp="1"/>
          </p:cNvSpPr>
          <p:nvPr>
            <p:ph type="dt" sz="half" idx="14"/>
          </p:nvPr>
        </p:nvSpPr>
        <p:spPr>
          <a:xfrm>
            <a:off x="360000" y="6558140"/>
            <a:ext cx="1439993" cy="180000"/>
          </a:xfrm>
        </p:spPr>
        <p:txBody>
          <a:bodyPr/>
          <a:lstStyle/>
          <a:p>
            <a:fld id="{B3FD5DD2-BC1A-4C9C-81FC-0D336EF99937}" type="datetime1">
              <a:rPr lang="de-DE" smtClean="0"/>
              <a:t>27.02.2025</a:t>
            </a:fld>
            <a:endParaRPr lang="de-DE" dirty="0"/>
          </a:p>
        </p:txBody>
      </p:sp>
      <p:sp>
        <p:nvSpPr>
          <p:cNvPr id="4" name="Foliennummernplatzhalter 5">
            <a:extLst>
              <a:ext uri="{FF2B5EF4-FFF2-40B4-BE49-F238E27FC236}">
                <a16:creationId xmlns:a16="http://schemas.microsoft.com/office/drawing/2014/main" id="{47C1EA2C-0DD3-7101-2A96-8CB016B26F4F}"/>
              </a:ext>
            </a:extLst>
          </p:cNvPr>
          <p:cNvSpPr>
            <a:spLocks noGrp="1"/>
          </p:cNvSpPr>
          <p:nvPr>
            <p:ph type="sldNum" sz="quarter" idx="16"/>
          </p:nvPr>
        </p:nvSpPr>
        <p:spPr>
          <a:xfrm>
            <a:off x="10417905" y="6558140"/>
            <a:ext cx="1462304" cy="180000"/>
          </a:xfrm>
        </p:spPr>
        <p:txBody>
          <a:bodyPr/>
          <a:lstStyle/>
          <a:p>
            <a:fld id="{DD2F4C09-65E4-4AD7-8D55-83CBD210ED85}" type="slidenum">
              <a:rPr lang="de-DE" smtClean="0"/>
              <a:pPr/>
              <a:t>30</a:t>
            </a:fld>
            <a:endParaRPr lang="de-DE"/>
          </a:p>
        </p:txBody>
      </p:sp>
    </p:spTree>
    <p:extLst>
      <p:ext uri="{BB962C8B-B14F-4D97-AF65-F5344CB8AC3E}">
        <p14:creationId xmlns:p14="http://schemas.microsoft.com/office/powerpoint/2010/main" val="3210640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15213-A784-FCD9-7FDD-81DF185862FA}"/>
            </a:ext>
          </a:extLst>
        </p:cNvPr>
        <p:cNvGrpSpPr/>
        <p:nvPr/>
      </p:nvGrpSpPr>
      <p:grpSpPr>
        <a:xfrm>
          <a:off x="0" y="0"/>
          <a:ext cx="0" cy="0"/>
          <a:chOff x="0" y="0"/>
          <a:chExt cx="0" cy="0"/>
        </a:xfrm>
      </p:grpSpPr>
      <p:pic>
        <p:nvPicPr>
          <p:cNvPr id="37" name="Grafik 36">
            <a:extLst>
              <a:ext uri="{FF2B5EF4-FFF2-40B4-BE49-F238E27FC236}">
                <a16:creationId xmlns:a16="http://schemas.microsoft.com/office/drawing/2014/main" id="{76751FF3-3484-453E-4769-A5FE38477656}"/>
              </a:ext>
            </a:extLst>
          </p:cNvPr>
          <p:cNvPicPr>
            <a:picLocks noChangeAspect="1"/>
          </p:cNvPicPr>
          <p:nvPr/>
        </p:nvPicPr>
        <p:blipFill>
          <a:blip r:embed="rId2" cstate="print">
            <a:extLst>
              <a:ext uri="{28A0092B-C50C-407E-A947-70E740481C1C}">
                <a14:useLocalDpi xmlns:a14="http://schemas.microsoft.com/office/drawing/2010/main" val="0"/>
              </a:ext>
            </a:extLst>
          </a:blip>
          <a:srcRect l="11483" t="25725" r="12919" b="16667"/>
          <a:stretch/>
        </p:blipFill>
        <p:spPr>
          <a:xfrm>
            <a:off x="2957519" y="3753922"/>
            <a:ext cx="1915624" cy="1915550"/>
          </a:xfrm>
          <a:prstGeom prst="flowChartConnector">
            <a:avLst/>
          </a:prstGeom>
          <a:solidFill>
            <a:schemeClr val="accent1">
              <a:alpha val="50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pic>
      <p:pic>
        <p:nvPicPr>
          <p:cNvPr id="36" name="Grafik 35" descr="Ein Bild, das Menschliches Gesicht, Person, Lächeln, Kleidung enthält.&#10;&#10;Beschreibung automatisch generiert.">
            <a:extLst>
              <a:ext uri="{FF2B5EF4-FFF2-40B4-BE49-F238E27FC236}">
                <a16:creationId xmlns:a16="http://schemas.microsoft.com/office/drawing/2014/main" id="{4A692883-3DED-8D92-935A-30E76F396AE1}"/>
              </a:ext>
            </a:extLst>
          </p:cNvPr>
          <p:cNvPicPr>
            <a:picLocks noChangeAspect="1"/>
          </p:cNvPicPr>
          <p:nvPr/>
        </p:nvPicPr>
        <p:blipFill rotWithShape="1">
          <a:blip r:embed="rId3"/>
          <a:srcRect/>
          <a:stretch/>
        </p:blipFill>
        <p:spPr>
          <a:xfrm>
            <a:off x="9408818" y="2092856"/>
            <a:ext cx="1915783" cy="1915783"/>
          </a:xfrm>
          <a:prstGeom prst="flowChartConnector">
            <a:avLst/>
          </a:prstGeom>
          <a:effectLst>
            <a:outerShdw blurRad="63500" sx="102000" sy="102000" algn="ctr" rotWithShape="0">
              <a:prstClr val="black">
                <a:alpha val="40000"/>
              </a:prstClr>
            </a:outerShdw>
          </a:effectLst>
        </p:spPr>
      </p:pic>
      <p:sp>
        <p:nvSpPr>
          <p:cNvPr id="2" name="Titel 1">
            <a:extLst>
              <a:ext uri="{FF2B5EF4-FFF2-40B4-BE49-F238E27FC236}">
                <a16:creationId xmlns:a16="http://schemas.microsoft.com/office/drawing/2014/main" id="{1F424424-F6A6-5302-1117-3FAADBE62F74}"/>
              </a:ext>
            </a:extLst>
          </p:cNvPr>
          <p:cNvSpPr>
            <a:spLocks noGrp="1"/>
          </p:cNvSpPr>
          <p:nvPr>
            <p:ph type="title"/>
          </p:nvPr>
        </p:nvSpPr>
        <p:spPr/>
        <p:txBody>
          <a:bodyPr vert="horz" lIns="0" tIns="0" rIns="0" bIns="0" rtlCol="0" anchor="t" anchorCtr="0">
            <a:normAutofit/>
          </a:bodyPr>
          <a:lstStyle/>
          <a:p>
            <a:r>
              <a:rPr lang="en-US" dirty="0">
                <a:latin typeface="Arial Black"/>
              </a:rPr>
              <a:t>Thank you For your Attention!</a:t>
            </a:r>
            <a:endParaRPr lang="en-US" dirty="0"/>
          </a:p>
        </p:txBody>
      </p:sp>
      <p:sp>
        <p:nvSpPr>
          <p:cNvPr id="4" name="Datumsplatzhalter 3">
            <a:extLst>
              <a:ext uri="{FF2B5EF4-FFF2-40B4-BE49-F238E27FC236}">
                <a16:creationId xmlns:a16="http://schemas.microsoft.com/office/drawing/2014/main" id="{B5199A03-D692-DD5A-F218-2789E1028CED}"/>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52E9317A-F37C-206C-FFD4-6432716195B4}"/>
              </a:ext>
            </a:extLst>
          </p:cNvPr>
          <p:cNvSpPr>
            <a:spLocks noGrp="1"/>
          </p:cNvSpPr>
          <p:nvPr>
            <p:ph type="ftr" sz="quarter" idx="15"/>
          </p:nvPr>
        </p:nvSpPr>
        <p:spPr/>
        <p:txBody>
          <a:bodyPr/>
          <a:lstStyle/>
          <a:p>
            <a:r>
              <a:rPr lang="en-US" dirty="0"/>
              <a:t>DASP Review Overview </a:t>
            </a:r>
            <a:r>
              <a:rPr lang="en-US" dirty="0" err="1"/>
              <a:t>GeneratioN</a:t>
            </a:r>
            <a:endParaRPr lang="en-US" dirty="0"/>
          </a:p>
        </p:txBody>
      </p:sp>
      <p:sp>
        <p:nvSpPr>
          <p:cNvPr id="6" name="Foliennummernplatzhalter 5">
            <a:extLst>
              <a:ext uri="{FF2B5EF4-FFF2-40B4-BE49-F238E27FC236}">
                <a16:creationId xmlns:a16="http://schemas.microsoft.com/office/drawing/2014/main" id="{A3584476-2AD6-B9D1-3185-F55FDC65BE9B}"/>
              </a:ext>
            </a:extLst>
          </p:cNvPr>
          <p:cNvSpPr>
            <a:spLocks noGrp="1"/>
          </p:cNvSpPr>
          <p:nvPr>
            <p:ph type="sldNum" sz="quarter" idx="16"/>
          </p:nvPr>
        </p:nvSpPr>
        <p:spPr/>
        <p:txBody>
          <a:bodyPr/>
          <a:lstStyle/>
          <a:p>
            <a:fld id="{DD2F4C09-65E4-4AD7-8D55-83CBD210ED85}" type="slidenum">
              <a:rPr lang="en-US" smtClean="0"/>
              <a:pPr/>
              <a:t>31</a:t>
            </a:fld>
            <a:endParaRPr lang="en-US" dirty="0"/>
          </a:p>
        </p:txBody>
      </p:sp>
      <p:pic>
        <p:nvPicPr>
          <p:cNvPr id="20" name="Grafik 19">
            <a:extLst>
              <a:ext uri="{FF2B5EF4-FFF2-40B4-BE49-F238E27FC236}">
                <a16:creationId xmlns:a16="http://schemas.microsoft.com/office/drawing/2014/main" id="{BEF31836-63EA-E08E-0B91-70CDC235E557}"/>
              </a:ext>
            </a:extLst>
          </p:cNvPr>
          <p:cNvPicPr>
            <a:picLocks noChangeAspect="1"/>
          </p:cNvPicPr>
          <p:nvPr/>
        </p:nvPicPr>
        <p:blipFill>
          <a:blip r:embed="rId4" cstate="print">
            <a:extLst>
              <a:ext uri="{28A0092B-C50C-407E-A947-70E740481C1C}">
                <a14:useLocalDpi xmlns:a14="http://schemas.microsoft.com/office/drawing/2010/main" val="0"/>
              </a:ext>
            </a:extLst>
          </a:blip>
          <a:srcRect l="7142" t="17663" r="10754" b="25777"/>
          <a:stretch/>
        </p:blipFill>
        <p:spPr>
          <a:xfrm>
            <a:off x="5095967" y="2100774"/>
            <a:ext cx="1915783" cy="1915783"/>
          </a:xfrm>
          <a:prstGeom prst="flowChartConnector">
            <a:avLst/>
          </a:prstGeom>
          <a:effectLst>
            <a:outerShdw blurRad="63500" sx="102000" sy="102000" algn="ctr" rotWithShape="0">
              <a:prstClr val="black">
                <a:alpha val="40000"/>
              </a:prstClr>
            </a:outerShdw>
          </a:effectLst>
        </p:spPr>
      </p:pic>
      <p:pic>
        <p:nvPicPr>
          <p:cNvPr id="22" name="Grafik 21">
            <a:extLst>
              <a:ext uri="{FF2B5EF4-FFF2-40B4-BE49-F238E27FC236}">
                <a16:creationId xmlns:a16="http://schemas.microsoft.com/office/drawing/2014/main" id="{D2244951-39A8-E73E-5030-2A51FBF28DB0}"/>
              </a:ext>
            </a:extLst>
          </p:cNvPr>
          <p:cNvPicPr>
            <a:picLocks noChangeAspect="1"/>
          </p:cNvPicPr>
          <p:nvPr/>
        </p:nvPicPr>
        <p:blipFill>
          <a:blip r:embed="rId5" cstate="print">
            <a:extLst>
              <a:ext uri="{28A0092B-C50C-407E-A947-70E740481C1C}">
                <a14:useLocalDpi xmlns:a14="http://schemas.microsoft.com/office/drawing/2010/main" val="0"/>
              </a:ext>
            </a:extLst>
          </a:blip>
          <a:srcRect l="66" r="66"/>
          <a:stretch/>
        </p:blipFill>
        <p:spPr>
          <a:xfrm>
            <a:off x="7235338" y="3744279"/>
            <a:ext cx="1915783" cy="1915783"/>
          </a:xfrm>
          <a:prstGeom prst="flowChartConnector">
            <a:avLst/>
          </a:prstGeom>
          <a:solidFill>
            <a:schemeClr val="accent1">
              <a:alpha val="50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pic>
      <p:pic>
        <p:nvPicPr>
          <p:cNvPr id="23" name="Grafik 22">
            <a:extLst>
              <a:ext uri="{FF2B5EF4-FFF2-40B4-BE49-F238E27FC236}">
                <a16:creationId xmlns:a16="http://schemas.microsoft.com/office/drawing/2014/main" id="{46AC9B82-8838-8AD1-C720-09F035191D33}"/>
              </a:ext>
            </a:extLst>
          </p:cNvPr>
          <p:cNvPicPr>
            <a:picLocks noChangeAspect="1"/>
          </p:cNvPicPr>
          <p:nvPr/>
        </p:nvPicPr>
        <p:blipFill>
          <a:blip r:embed="rId6" cstate="print">
            <a:extLst>
              <a:ext uri="{28A0092B-C50C-407E-A947-70E740481C1C}">
                <a14:useLocalDpi xmlns:a14="http://schemas.microsoft.com/office/drawing/2010/main" val="0"/>
              </a:ext>
            </a:extLst>
          </a:blip>
          <a:srcRect l="11604" r="11604"/>
          <a:stretch/>
        </p:blipFill>
        <p:spPr>
          <a:xfrm>
            <a:off x="791727" y="2100774"/>
            <a:ext cx="1915783" cy="1915783"/>
          </a:xfrm>
          <a:prstGeom prst="flowChartConnector">
            <a:avLst/>
          </a:prstGeom>
          <a:effectLst>
            <a:outerShdw blurRad="63500" sx="102000" sy="102000" algn="ctr" rotWithShape="0">
              <a:prstClr val="black">
                <a:alpha val="40000"/>
              </a:prstClr>
            </a:outerShdw>
          </a:effectLst>
        </p:spPr>
      </p:pic>
      <p:sp>
        <p:nvSpPr>
          <p:cNvPr id="24" name="Rechteck 23">
            <a:extLst>
              <a:ext uri="{FF2B5EF4-FFF2-40B4-BE49-F238E27FC236}">
                <a16:creationId xmlns:a16="http://schemas.microsoft.com/office/drawing/2014/main" id="{5F14F4B9-725C-0923-BEA3-71D4DD565ABB}"/>
              </a:ext>
            </a:extLst>
          </p:cNvPr>
          <p:cNvSpPr/>
          <p:nvPr/>
        </p:nvSpPr>
        <p:spPr>
          <a:xfrm>
            <a:off x="5151033" y="3804054"/>
            <a:ext cx="1915522" cy="364966"/>
          </a:xfrm>
          <a:prstGeom prst="rect">
            <a:avLst/>
          </a:prstGeom>
          <a:solidFill>
            <a:schemeClr val="bg1"/>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badi Extra Light" panose="020B0204020104020204" pitchFamily="34" charset="0"/>
              </a:rPr>
              <a:t>Jan Werth</a:t>
            </a:r>
          </a:p>
        </p:txBody>
      </p:sp>
      <p:sp>
        <p:nvSpPr>
          <p:cNvPr id="25" name="Rechteck 24">
            <a:extLst>
              <a:ext uri="{FF2B5EF4-FFF2-40B4-BE49-F238E27FC236}">
                <a16:creationId xmlns:a16="http://schemas.microsoft.com/office/drawing/2014/main" id="{7FC886D4-91DF-4ED1-4B48-D2780B751A56}"/>
              </a:ext>
            </a:extLst>
          </p:cNvPr>
          <p:cNvSpPr/>
          <p:nvPr/>
        </p:nvSpPr>
        <p:spPr>
          <a:xfrm>
            <a:off x="9455013" y="3804054"/>
            <a:ext cx="1915522" cy="364966"/>
          </a:xfrm>
          <a:prstGeom prst="rect">
            <a:avLst/>
          </a:prstGeom>
          <a:solidFill>
            <a:schemeClr val="bg1"/>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badi Extra Light" panose="020B0204020104020204" pitchFamily="34" charset="0"/>
              </a:rPr>
              <a:t>Johannes </a:t>
            </a:r>
            <a:r>
              <a:rPr lang="en-US" b="1" dirty="0" err="1">
                <a:solidFill>
                  <a:schemeClr val="tx1"/>
                </a:solidFill>
                <a:latin typeface="Abadi Extra Light" panose="020B0204020104020204" pitchFamily="34" charset="0"/>
              </a:rPr>
              <a:t>Lemken</a:t>
            </a:r>
            <a:endParaRPr lang="en-US" b="1" dirty="0">
              <a:solidFill>
                <a:schemeClr val="tx1"/>
              </a:solidFill>
              <a:latin typeface="Abadi Extra Light" panose="020B0204020104020204" pitchFamily="34" charset="0"/>
            </a:endParaRPr>
          </a:p>
        </p:txBody>
      </p:sp>
      <p:sp>
        <p:nvSpPr>
          <p:cNvPr id="26" name="Rechteck 25">
            <a:extLst>
              <a:ext uri="{FF2B5EF4-FFF2-40B4-BE49-F238E27FC236}">
                <a16:creationId xmlns:a16="http://schemas.microsoft.com/office/drawing/2014/main" id="{15464CED-E78E-FC0E-41F6-9BD7E68F3CD1}"/>
              </a:ext>
            </a:extLst>
          </p:cNvPr>
          <p:cNvSpPr/>
          <p:nvPr/>
        </p:nvSpPr>
        <p:spPr>
          <a:xfrm>
            <a:off x="791987" y="3804054"/>
            <a:ext cx="1915522" cy="364966"/>
          </a:xfrm>
          <a:prstGeom prst="rect">
            <a:avLst/>
          </a:prstGeom>
          <a:solidFill>
            <a:schemeClr val="bg1"/>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badi Extra Light" panose="020B0204020104020204" pitchFamily="34" charset="0"/>
              </a:rPr>
              <a:t>Carmen Appelt</a:t>
            </a:r>
          </a:p>
        </p:txBody>
      </p:sp>
      <p:sp>
        <p:nvSpPr>
          <p:cNvPr id="27" name="Rechteck 26">
            <a:extLst>
              <a:ext uri="{FF2B5EF4-FFF2-40B4-BE49-F238E27FC236}">
                <a16:creationId xmlns:a16="http://schemas.microsoft.com/office/drawing/2014/main" id="{CAF0ECB4-0DA9-C050-A900-CF8827DDE4BC}"/>
              </a:ext>
            </a:extLst>
          </p:cNvPr>
          <p:cNvSpPr/>
          <p:nvPr/>
        </p:nvSpPr>
        <p:spPr>
          <a:xfrm>
            <a:off x="7235599" y="5477578"/>
            <a:ext cx="1915522" cy="364966"/>
          </a:xfrm>
          <a:prstGeom prst="rect">
            <a:avLst/>
          </a:prstGeom>
          <a:solidFill>
            <a:schemeClr val="bg1"/>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err="1">
                <a:solidFill>
                  <a:schemeClr val="tx1"/>
                </a:solidFill>
                <a:latin typeface="Abadi Extra Light" panose="020B0204020104020204" pitchFamily="34" charset="0"/>
              </a:rPr>
              <a:t>Zhijingshui</a:t>
            </a:r>
            <a:r>
              <a:rPr lang="en-US" b="1" dirty="0">
                <a:solidFill>
                  <a:schemeClr val="tx1"/>
                </a:solidFill>
                <a:latin typeface="Abadi Extra Light" panose="020B0204020104020204" pitchFamily="34" charset="0"/>
              </a:rPr>
              <a:t> Yang</a:t>
            </a:r>
          </a:p>
        </p:txBody>
      </p:sp>
      <p:sp>
        <p:nvSpPr>
          <p:cNvPr id="28" name="Rechteck 27">
            <a:extLst>
              <a:ext uri="{FF2B5EF4-FFF2-40B4-BE49-F238E27FC236}">
                <a16:creationId xmlns:a16="http://schemas.microsoft.com/office/drawing/2014/main" id="{3CBC07C9-7298-5CE8-6D6D-BC3E3107AD9F}"/>
              </a:ext>
            </a:extLst>
          </p:cNvPr>
          <p:cNvSpPr/>
          <p:nvPr/>
        </p:nvSpPr>
        <p:spPr>
          <a:xfrm>
            <a:off x="2956857" y="5477579"/>
            <a:ext cx="1915522" cy="364966"/>
          </a:xfrm>
          <a:prstGeom prst="rect">
            <a:avLst/>
          </a:prstGeom>
          <a:solidFill>
            <a:schemeClr val="bg1"/>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badi Extra Light" panose="020B0204020104020204" pitchFamily="34" charset="0"/>
              </a:rPr>
              <a:t>Philipp Oehler</a:t>
            </a:r>
          </a:p>
        </p:txBody>
      </p:sp>
      <p:sp>
        <p:nvSpPr>
          <p:cNvPr id="29" name="Textfeld 28">
            <a:extLst>
              <a:ext uri="{FF2B5EF4-FFF2-40B4-BE49-F238E27FC236}">
                <a16:creationId xmlns:a16="http://schemas.microsoft.com/office/drawing/2014/main" id="{5CD38AF9-25B6-B198-2950-FFFFF0CB1CFC}"/>
              </a:ext>
            </a:extLst>
          </p:cNvPr>
          <p:cNvSpPr txBox="1"/>
          <p:nvPr/>
        </p:nvSpPr>
        <p:spPr>
          <a:xfrm>
            <a:off x="5151033" y="4261694"/>
            <a:ext cx="1915523" cy="369332"/>
          </a:xfrm>
          <a:prstGeom prst="rect">
            <a:avLst/>
          </a:prstGeom>
          <a:noFill/>
        </p:spPr>
        <p:txBody>
          <a:bodyPr wrap="square" lIns="91440" tIns="45720" rIns="91440" bIns="45720" anchor="t">
            <a:spAutoFit/>
          </a:bodyPr>
          <a:lstStyle/>
          <a:p>
            <a:pPr algn="ctr"/>
            <a:r>
              <a:rPr lang="en-US" dirty="0">
                <a:solidFill>
                  <a:schemeClr val="tx2">
                    <a:lumMod val="75000"/>
                  </a:schemeClr>
                </a:solidFill>
                <a:latin typeface="Abadi Extra Light"/>
              </a:rPr>
              <a:t>Data Whisperer</a:t>
            </a:r>
          </a:p>
        </p:txBody>
      </p:sp>
      <p:sp>
        <p:nvSpPr>
          <p:cNvPr id="30" name="Textfeld 29">
            <a:extLst>
              <a:ext uri="{FF2B5EF4-FFF2-40B4-BE49-F238E27FC236}">
                <a16:creationId xmlns:a16="http://schemas.microsoft.com/office/drawing/2014/main" id="{3C3B3CD9-22BE-BAE6-2A59-AD8F6ED54FFE}"/>
              </a:ext>
            </a:extLst>
          </p:cNvPr>
          <p:cNvSpPr txBox="1"/>
          <p:nvPr/>
        </p:nvSpPr>
        <p:spPr>
          <a:xfrm>
            <a:off x="9400208" y="4243328"/>
            <a:ext cx="1915523" cy="646331"/>
          </a:xfrm>
          <a:prstGeom prst="rect">
            <a:avLst/>
          </a:prstGeom>
          <a:noFill/>
        </p:spPr>
        <p:txBody>
          <a:bodyPr wrap="square" lIns="91440" tIns="45720" rIns="91440" bIns="45720" anchor="t">
            <a:spAutoFit/>
          </a:bodyPr>
          <a:lstStyle/>
          <a:p>
            <a:pPr algn="ctr"/>
            <a:r>
              <a:rPr lang="en-US" dirty="0">
                <a:solidFill>
                  <a:schemeClr val="tx2">
                    <a:lumMod val="75000"/>
                  </a:schemeClr>
                </a:solidFill>
                <a:latin typeface="Abadi Extra Light"/>
              </a:rPr>
              <a:t>Neural Network Ninja</a:t>
            </a:r>
          </a:p>
        </p:txBody>
      </p:sp>
      <p:sp>
        <p:nvSpPr>
          <p:cNvPr id="31" name="Textfeld 30">
            <a:extLst>
              <a:ext uri="{FF2B5EF4-FFF2-40B4-BE49-F238E27FC236}">
                <a16:creationId xmlns:a16="http://schemas.microsoft.com/office/drawing/2014/main" id="{8A31BBDA-42DD-8D9B-6222-9D3A0151C1A0}"/>
              </a:ext>
            </a:extLst>
          </p:cNvPr>
          <p:cNvSpPr txBox="1"/>
          <p:nvPr/>
        </p:nvSpPr>
        <p:spPr>
          <a:xfrm>
            <a:off x="2827177" y="5915465"/>
            <a:ext cx="2044944" cy="369332"/>
          </a:xfrm>
          <a:prstGeom prst="rect">
            <a:avLst/>
          </a:prstGeom>
          <a:noFill/>
        </p:spPr>
        <p:txBody>
          <a:bodyPr wrap="square" lIns="91440" tIns="45720" rIns="91440" bIns="45720" anchor="t">
            <a:spAutoFit/>
          </a:bodyPr>
          <a:lstStyle/>
          <a:p>
            <a:pPr algn="ctr"/>
            <a:r>
              <a:rPr lang="en-US" dirty="0">
                <a:solidFill>
                  <a:schemeClr val="tx2">
                    <a:lumMod val="75000"/>
                  </a:schemeClr>
                </a:solidFill>
                <a:latin typeface="Abadi Extra Light"/>
              </a:rPr>
              <a:t>Chief Idea Generator </a:t>
            </a:r>
          </a:p>
        </p:txBody>
      </p:sp>
      <p:sp>
        <p:nvSpPr>
          <p:cNvPr id="32" name="Textfeld 31">
            <a:extLst>
              <a:ext uri="{FF2B5EF4-FFF2-40B4-BE49-F238E27FC236}">
                <a16:creationId xmlns:a16="http://schemas.microsoft.com/office/drawing/2014/main" id="{641B44ED-C3CF-01C9-E3FA-18917C62571E}"/>
              </a:ext>
            </a:extLst>
          </p:cNvPr>
          <p:cNvSpPr txBox="1"/>
          <p:nvPr/>
        </p:nvSpPr>
        <p:spPr>
          <a:xfrm>
            <a:off x="7235338" y="5915465"/>
            <a:ext cx="1915523" cy="369332"/>
          </a:xfrm>
          <a:prstGeom prst="rect">
            <a:avLst/>
          </a:prstGeom>
          <a:noFill/>
        </p:spPr>
        <p:txBody>
          <a:bodyPr wrap="square" lIns="91440" tIns="45720" rIns="91440" bIns="45720" anchor="t">
            <a:spAutoFit/>
          </a:bodyPr>
          <a:lstStyle/>
          <a:p>
            <a:pPr algn="ctr"/>
            <a:r>
              <a:rPr lang="en-US" dirty="0">
                <a:solidFill>
                  <a:schemeClr val="tx2">
                    <a:lumMod val="75000"/>
                  </a:schemeClr>
                </a:solidFill>
                <a:latin typeface="Abadi Extra Light"/>
              </a:rPr>
              <a:t>Tech Tamer</a:t>
            </a:r>
          </a:p>
        </p:txBody>
      </p:sp>
      <p:sp>
        <p:nvSpPr>
          <p:cNvPr id="33" name="Textfeld 44">
            <a:extLst>
              <a:ext uri="{FF2B5EF4-FFF2-40B4-BE49-F238E27FC236}">
                <a16:creationId xmlns:a16="http://schemas.microsoft.com/office/drawing/2014/main" id="{3427F834-4FF4-583A-5F87-EEF52B1481B9}"/>
              </a:ext>
            </a:extLst>
          </p:cNvPr>
          <p:cNvSpPr txBox="1"/>
          <p:nvPr/>
        </p:nvSpPr>
        <p:spPr>
          <a:xfrm>
            <a:off x="791955" y="4245849"/>
            <a:ext cx="1915523" cy="646331"/>
          </a:xfrm>
          <a:prstGeom prst="rect">
            <a:avLst/>
          </a:prstGeom>
          <a:noFill/>
        </p:spPr>
        <p:txBody>
          <a:bodyPr wrap="square" lIns="91440" tIns="45720" rIns="91440" bIns="45720" anchor="t">
            <a:spAutoFit/>
          </a:bodyPr>
          <a:lstStyle/>
          <a:p>
            <a:pPr algn="ctr"/>
            <a:r>
              <a:rPr lang="en-US" dirty="0">
                <a:solidFill>
                  <a:schemeClr val="tx2">
                    <a:lumMod val="75000"/>
                  </a:schemeClr>
                </a:solidFill>
                <a:latin typeface="Abadi Extra Light"/>
              </a:rPr>
              <a:t>Data-Driven UI Guru</a:t>
            </a:r>
          </a:p>
        </p:txBody>
      </p:sp>
    </p:spTree>
    <p:extLst>
      <p:ext uri="{BB962C8B-B14F-4D97-AF65-F5344CB8AC3E}">
        <p14:creationId xmlns:p14="http://schemas.microsoft.com/office/powerpoint/2010/main" val="2464715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1B7F77-B827-8C8C-EEA7-DC591BFA423E}"/>
              </a:ext>
            </a:extLst>
          </p:cNvPr>
          <p:cNvSpPr>
            <a:spLocks noGrp="1"/>
          </p:cNvSpPr>
          <p:nvPr>
            <p:ph type="title"/>
          </p:nvPr>
        </p:nvSpPr>
        <p:spPr/>
        <p:txBody>
          <a:bodyPr/>
          <a:lstStyle/>
          <a:p>
            <a:r>
              <a:rPr lang="en-US" dirty="0"/>
              <a:t>References</a:t>
            </a:r>
            <a:br>
              <a:rPr lang="en-US" dirty="0"/>
            </a:br>
            <a:endParaRPr lang="en-US" dirty="0"/>
          </a:p>
        </p:txBody>
      </p:sp>
      <p:sp>
        <p:nvSpPr>
          <p:cNvPr id="3" name="Inhaltsplatzhalter 2">
            <a:extLst>
              <a:ext uri="{FF2B5EF4-FFF2-40B4-BE49-F238E27FC236}">
                <a16:creationId xmlns:a16="http://schemas.microsoft.com/office/drawing/2014/main" id="{33944836-F62C-157C-A7FB-D66D1BB89133}"/>
              </a:ext>
            </a:extLst>
          </p:cNvPr>
          <p:cNvSpPr>
            <a:spLocks noGrp="1"/>
          </p:cNvSpPr>
          <p:nvPr>
            <p:ph idx="1"/>
          </p:nvPr>
        </p:nvSpPr>
        <p:spPr/>
        <p:txBody>
          <a:bodyPr>
            <a:normAutofit/>
          </a:bodyPr>
          <a:lstStyle/>
          <a:p>
            <a:pPr marL="0" indent="0">
              <a:buNone/>
            </a:pPr>
            <a:r>
              <a:rPr lang="en-US" sz="2000" dirty="0">
                <a:latin typeface="+mj-lt"/>
                <a:cs typeface="Arial"/>
              </a:rPr>
              <a:t>[</a:t>
            </a:r>
            <a:r>
              <a:rPr lang="en-US" sz="2000" dirty="0">
                <a:effectLst/>
                <a:latin typeface="+mj-lt"/>
                <a:ea typeface="Aptos" panose="020B0004020202020204" pitchFamily="34" charset="0"/>
                <a:cs typeface="Times New Roman" panose="02020603050405020304" pitchFamily="18" charset="0"/>
              </a:rPr>
              <a:t>Kennard et al. 2022] </a:t>
            </a:r>
          </a:p>
          <a:p>
            <a:pPr marL="0" indent="0">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Kennard, Neha; O’Gorman, Tim; Das,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Rajarshi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Sharma, Akshay; Bagchi,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Chhandak</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Clinton, Matthew et al. (2022): DISAPERE: A Dataset for Discourse Structure in Peer Review Discussions. In: Marine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Carpuat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Marie-Catherine de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Marneffe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und Ivan Vladimir Meza Ruiz (Hg.): Proceedings of the 2022 Conference of the North American Chapter of the Association for Computational Linguistics: Human Language Technologies. Proceedings of the 2022 Conference of the North American Chapter of the Association for Computational Linguistics: Human Language Technologies. Seattle, United States. Stroudsburg, PA, USA: Association for Computational Linguistics, S. 1234–1249.</a:t>
            </a:r>
          </a:p>
          <a:p>
            <a:pPr marL="0" indent="0">
              <a:buNone/>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dirty="0">
                <a:latin typeface="+mj-lt"/>
                <a:cs typeface="Times New Roman" panose="02020603050405020304" pitchFamily="18" charset="0"/>
              </a:rPr>
              <a:t>[</a:t>
            </a:r>
            <a:r>
              <a:rPr lang="en-US" dirty="0" err="1">
                <a:latin typeface="+mj-lt"/>
                <a:cs typeface="Times New Roman" panose="02020603050405020304" pitchFamily="18" charset="0"/>
              </a:rPr>
              <a:t>Purkayastha</a:t>
            </a:r>
            <a:r>
              <a:rPr lang="en-US" dirty="0">
                <a:latin typeface="+mj-lt"/>
                <a:cs typeface="Times New Roman" panose="02020603050405020304" pitchFamily="18" charset="0"/>
              </a:rPr>
              <a:t> et al. 2023] </a:t>
            </a:r>
          </a:p>
          <a:p>
            <a:pPr marL="0" indent="0">
              <a:lnSpc>
                <a:spcPct val="107000"/>
              </a:lnSpc>
              <a:spcAft>
                <a:spcPts val="600"/>
              </a:spcAft>
              <a:buNone/>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Purkayastha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Sukannya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Lauscher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Anne;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Gurevych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Iryna (2023): Exploring Jiu-Jitsu Argumentation for Writing Peer Review Rebuttals. Online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verfügbar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unter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http://arxiv.org/pdf/2311.03998.</a:t>
            </a:r>
          </a:p>
          <a:p>
            <a:endParaRPr lang="en-US" sz="2000" dirty="0">
              <a:latin typeface="+mj-lt"/>
              <a:cs typeface="Arial"/>
            </a:endParaRPr>
          </a:p>
          <a:p>
            <a:endParaRPr lang="en-US" dirty="0"/>
          </a:p>
        </p:txBody>
      </p:sp>
      <p:sp>
        <p:nvSpPr>
          <p:cNvPr id="4" name="Datumsplatzhalter 3">
            <a:extLst>
              <a:ext uri="{FF2B5EF4-FFF2-40B4-BE49-F238E27FC236}">
                <a16:creationId xmlns:a16="http://schemas.microsoft.com/office/drawing/2014/main" id="{F1514ADA-DD7E-0428-52AD-EA92CD998724}"/>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42FA3C22-1CE1-9DA2-B060-5EDFD4B34F1F}"/>
              </a:ext>
            </a:extLst>
          </p:cNvPr>
          <p:cNvSpPr>
            <a:spLocks noGrp="1"/>
          </p:cNvSpPr>
          <p:nvPr>
            <p:ph type="ftr" sz="quarter" idx="15"/>
          </p:nvPr>
        </p:nvSpPr>
        <p:spPr/>
        <p:txBody>
          <a:bodyPr/>
          <a:lstStyle/>
          <a:p>
            <a:r>
              <a:rPr lang="en-US" dirty="0"/>
              <a:t>DASP Review Overview </a:t>
            </a:r>
            <a:r>
              <a:rPr lang="en-US" dirty="0" err="1"/>
              <a:t>GeneratioN</a:t>
            </a:r>
            <a:endParaRPr lang="en-US" dirty="0"/>
          </a:p>
        </p:txBody>
      </p:sp>
      <p:sp>
        <p:nvSpPr>
          <p:cNvPr id="6" name="Foliennummernplatzhalter 5">
            <a:extLst>
              <a:ext uri="{FF2B5EF4-FFF2-40B4-BE49-F238E27FC236}">
                <a16:creationId xmlns:a16="http://schemas.microsoft.com/office/drawing/2014/main" id="{86CC9494-C0CF-5214-B30E-0C311DC617CE}"/>
              </a:ext>
            </a:extLst>
          </p:cNvPr>
          <p:cNvSpPr>
            <a:spLocks noGrp="1"/>
          </p:cNvSpPr>
          <p:nvPr>
            <p:ph type="sldNum" sz="quarter" idx="16"/>
          </p:nvPr>
        </p:nvSpPr>
        <p:spPr/>
        <p:txBody>
          <a:bodyPr/>
          <a:lstStyle/>
          <a:p>
            <a:fld id="{DD2F4C09-65E4-4AD7-8D55-83CBD210ED85}" type="slidenum">
              <a:rPr lang="en-US" smtClean="0"/>
              <a:pPr/>
              <a:t>32</a:t>
            </a:fld>
            <a:endParaRPr lang="en-US" dirty="0"/>
          </a:p>
        </p:txBody>
      </p:sp>
    </p:spTree>
    <p:extLst>
      <p:ext uri="{BB962C8B-B14F-4D97-AF65-F5344CB8AC3E}">
        <p14:creationId xmlns:p14="http://schemas.microsoft.com/office/powerpoint/2010/main" val="2637931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264016-16F7-2FCA-D47D-B71EAA4D58E6}"/>
              </a:ext>
            </a:extLst>
          </p:cNvPr>
          <p:cNvSpPr>
            <a:spLocks noGrp="1"/>
          </p:cNvSpPr>
          <p:nvPr>
            <p:ph type="title"/>
          </p:nvPr>
        </p:nvSpPr>
        <p:spPr/>
        <p:txBody>
          <a:bodyPr>
            <a:normAutofit/>
          </a:bodyPr>
          <a:lstStyle/>
          <a:p>
            <a:r>
              <a:rPr lang="en-US" dirty="0" err="1"/>
              <a:t>BackUP</a:t>
            </a:r>
            <a:br>
              <a:rPr lang="en-US" dirty="0"/>
            </a:br>
            <a:endParaRPr lang="en-US" dirty="0"/>
          </a:p>
        </p:txBody>
      </p:sp>
      <p:sp>
        <p:nvSpPr>
          <p:cNvPr id="3" name="Inhaltsplatzhalter 2">
            <a:extLst>
              <a:ext uri="{FF2B5EF4-FFF2-40B4-BE49-F238E27FC236}">
                <a16:creationId xmlns:a16="http://schemas.microsoft.com/office/drawing/2014/main" id="{5203D154-43B0-1B2F-22CC-7737FC012708}"/>
              </a:ext>
            </a:extLst>
          </p:cNvPr>
          <p:cNvSpPr>
            <a:spLocks noGrp="1"/>
          </p:cNvSpPr>
          <p:nvPr>
            <p:ph idx="1"/>
          </p:nvPr>
        </p:nvSpPr>
        <p:spPr/>
        <p:txBody>
          <a:bodyPr/>
          <a:lstStyle/>
          <a:p>
            <a:endParaRPr lang="en-US" dirty="0"/>
          </a:p>
        </p:txBody>
      </p:sp>
      <p:sp>
        <p:nvSpPr>
          <p:cNvPr id="4" name="Datumsplatzhalter 3">
            <a:extLst>
              <a:ext uri="{FF2B5EF4-FFF2-40B4-BE49-F238E27FC236}">
                <a16:creationId xmlns:a16="http://schemas.microsoft.com/office/drawing/2014/main" id="{3B4AB054-6DF6-D085-2CB3-E1996B2D2B20}"/>
              </a:ext>
            </a:extLst>
          </p:cNvPr>
          <p:cNvSpPr>
            <a:spLocks noGrp="1"/>
          </p:cNvSpPr>
          <p:nvPr>
            <p:ph type="dt" sz="half" idx="14"/>
          </p:nvPr>
        </p:nvSpPr>
        <p:spPr/>
        <p:txBody>
          <a:bodyPr/>
          <a:lstStyle/>
          <a:p>
            <a:fld id="{B3FD5DD2-BC1A-4C9C-81FC-0D336EF99937}" type="datetime1">
              <a:rPr lang="en-US" noProof="0" smtClean="0"/>
              <a:t>2/27/2025</a:t>
            </a:fld>
            <a:endParaRPr lang="en-US" noProof="0" dirty="0"/>
          </a:p>
        </p:txBody>
      </p:sp>
      <p:sp>
        <p:nvSpPr>
          <p:cNvPr id="5" name="Fußzeilenplatzhalter 4">
            <a:extLst>
              <a:ext uri="{FF2B5EF4-FFF2-40B4-BE49-F238E27FC236}">
                <a16:creationId xmlns:a16="http://schemas.microsoft.com/office/drawing/2014/main" id="{5FAA46AC-6870-89A4-A8DD-98E22D81A7D5}"/>
              </a:ext>
            </a:extLst>
          </p:cNvPr>
          <p:cNvSpPr>
            <a:spLocks noGrp="1"/>
          </p:cNvSpPr>
          <p:nvPr>
            <p:ph type="ftr" sz="quarter" idx="15"/>
          </p:nvPr>
        </p:nvSpPr>
        <p:spPr/>
        <p:txBody>
          <a:bodyPr/>
          <a:lstStyle/>
          <a:p>
            <a:r>
              <a:rPr lang="en-US"/>
              <a:t>Review Overview Generation</a:t>
            </a:r>
            <a:endParaRPr lang="en-US" noProof="0" dirty="0"/>
          </a:p>
        </p:txBody>
      </p:sp>
      <p:sp>
        <p:nvSpPr>
          <p:cNvPr id="6" name="Foliennummernplatzhalter 5">
            <a:extLst>
              <a:ext uri="{FF2B5EF4-FFF2-40B4-BE49-F238E27FC236}">
                <a16:creationId xmlns:a16="http://schemas.microsoft.com/office/drawing/2014/main" id="{C0AEB259-4AE1-79AC-D9E4-62E619CA8775}"/>
              </a:ext>
            </a:extLst>
          </p:cNvPr>
          <p:cNvSpPr>
            <a:spLocks noGrp="1"/>
          </p:cNvSpPr>
          <p:nvPr>
            <p:ph type="sldNum" sz="quarter" idx="16"/>
          </p:nvPr>
        </p:nvSpPr>
        <p:spPr/>
        <p:txBody>
          <a:bodyPr/>
          <a:lstStyle/>
          <a:p>
            <a:fld id="{DD2F4C09-65E4-4AD7-8D55-83CBD210ED85}" type="slidenum">
              <a:rPr lang="en-US" noProof="0" smtClean="0"/>
              <a:pPr/>
              <a:t>33</a:t>
            </a:fld>
            <a:endParaRPr lang="en-US" noProof="0" dirty="0"/>
          </a:p>
        </p:txBody>
      </p:sp>
    </p:spTree>
    <p:extLst>
      <p:ext uri="{BB962C8B-B14F-4D97-AF65-F5344CB8AC3E}">
        <p14:creationId xmlns:p14="http://schemas.microsoft.com/office/powerpoint/2010/main" val="1996725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C9F707-AF23-3E7B-2FE1-C3075517E8CD}"/>
              </a:ext>
            </a:extLst>
          </p:cNvPr>
          <p:cNvSpPr>
            <a:spLocks noGrp="1"/>
          </p:cNvSpPr>
          <p:nvPr>
            <p:ph type="title"/>
          </p:nvPr>
        </p:nvSpPr>
        <p:spPr/>
        <p:txBody>
          <a:bodyPr/>
          <a:lstStyle/>
          <a:p>
            <a:r>
              <a:rPr lang="en-US" dirty="0"/>
              <a:t>Demo – Homepage</a:t>
            </a:r>
            <a:br>
              <a:rPr lang="en-US" dirty="0"/>
            </a:br>
            <a:endParaRPr lang="en-US" dirty="0"/>
          </a:p>
        </p:txBody>
      </p:sp>
      <p:pic>
        <p:nvPicPr>
          <p:cNvPr id="8" name="Inhaltsplatzhalter 7">
            <a:extLst>
              <a:ext uri="{FF2B5EF4-FFF2-40B4-BE49-F238E27FC236}">
                <a16:creationId xmlns:a16="http://schemas.microsoft.com/office/drawing/2014/main" id="{86A63331-C9A8-A555-5FE6-B4CBF7E37D9D}"/>
              </a:ext>
            </a:extLst>
          </p:cNvPr>
          <p:cNvPicPr>
            <a:picLocks noGrp="1" noChangeAspect="1"/>
          </p:cNvPicPr>
          <p:nvPr>
            <p:ph idx="1"/>
          </p:nvPr>
        </p:nvPicPr>
        <p:blipFill>
          <a:blip r:embed="rId2"/>
          <a:stretch>
            <a:fillRect/>
          </a:stretch>
        </p:blipFill>
        <p:spPr>
          <a:xfrm>
            <a:off x="1525076" y="1979613"/>
            <a:ext cx="9189473" cy="4500562"/>
          </a:xfrm>
        </p:spPr>
      </p:pic>
      <p:sp>
        <p:nvSpPr>
          <p:cNvPr id="4" name="Datumsplatzhalter 3">
            <a:extLst>
              <a:ext uri="{FF2B5EF4-FFF2-40B4-BE49-F238E27FC236}">
                <a16:creationId xmlns:a16="http://schemas.microsoft.com/office/drawing/2014/main" id="{59FA9AB3-8316-7E33-D856-1AAB6A27383F}"/>
              </a:ext>
            </a:extLst>
          </p:cNvPr>
          <p:cNvSpPr>
            <a:spLocks noGrp="1"/>
          </p:cNvSpPr>
          <p:nvPr>
            <p:ph type="dt" sz="half" idx="14"/>
          </p:nvPr>
        </p:nvSpPr>
        <p:spPr/>
        <p:txBody>
          <a:bodyPr/>
          <a:lstStyle/>
          <a:p>
            <a:fld id="{B3FD5DD2-BC1A-4C9C-81FC-0D336EF99937}" type="datetime1">
              <a:rPr lang="en-US" noProof="0" smtClean="0"/>
              <a:t>2/27/2025</a:t>
            </a:fld>
            <a:endParaRPr lang="en-US" noProof="0" dirty="0"/>
          </a:p>
        </p:txBody>
      </p:sp>
      <p:sp>
        <p:nvSpPr>
          <p:cNvPr id="5" name="Fußzeilenplatzhalter 4">
            <a:extLst>
              <a:ext uri="{FF2B5EF4-FFF2-40B4-BE49-F238E27FC236}">
                <a16:creationId xmlns:a16="http://schemas.microsoft.com/office/drawing/2014/main" id="{7EB19710-BA6C-096D-C9D4-447E83E042DB}"/>
              </a:ext>
            </a:extLst>
          </p:cNvPr>
          <p:cNvSpPr>
            <a:spLocks noGrp="1"/>
          </p:cNvSpPr>
          <p:nvPr>
            <p:ph type="ftr" sz="quarter" idx="15"/>
          </p:nvPr>
        </p:nvSpPr>
        <p:spPr/>
        <p:txBody>
          <a:bodyPr/>
          <a:lstStyle/>
          <a:p>
            <a:r>
              <a:rPr lang="en-US"/>
              <a:t>Review Overview Generation</a:t>
            </a:r>
            <a:endParaRPr lang="en-US" noProof="0" dirty="0"/>
          </a:p>
        </p:txBody>
      </p:sp>
      <p:sp>
        <p:nvSpPr>
          <p:cNvPr id="6" name="Foliennummernplatzhalter 5">
            <a:extLst>
              <a:ext uri="{FF2B5EF4-FFF2-40B4-BE49-F238E27FC236}">
                <a16:creationId xmlns:a16="http://schemas.microsoft.com/office/drawing/2014/main" id="{D47A093C-9618-F0DD-110A-507947C8C481}"/>
              </a:ext>
            </a:extLst>
          </p:cNvPr>
          <p:cNvSpPr>
            <a:spLocks noGrp="1"/>
          </p:cNvSpPr>
          <p:nvPr>
            <p:ph type="sldNum" sz="quarter" idx="16"/>
          </p:nvPr>
        </p:nvSpPr>
        <p:spPr/>
        <p:txBody>
          <a:bodyPr/>
          <a:lstStyle/>
          <a:p>
            <a:fld id="{DD2F4C09-65E4-4AD7-8D55-83CBD210ED85}" type="slidenum">
              <a:rPr lang="en-US" noProof="0" smtClean="0"/>
              <a:pPr/>
              <a:t>34</a:t>
            </a:fld>
            <a:endParaRPr lang="en-US" noProof="0" dirty="0"/>
          </a:p>
        </p:txBody>
      </p:sp>
      <p:sp>
        <p:nvSpPr>
          <p:cNvPr id="9" name="Rechteck 8">
            <a:extLst>
              <a:ext uri="{FF2B5EF4-FFF2-40B4-BE49-F238E27FC236}">
                <a16:creationId xmlns:a16="http://schemas.microsoft.com/office/drawing/2014/main" id="{575F7C03-6CA1-796D-7D0A-00A94A25AF13}"/>
              </a:ext>
            </a:extLst>
          </p:cNvPr>
          <p:cNvSpPr/>
          <p:nvPr/>
        </p:nvSpPr>
        <p:spPr>
          <a:xfrm>
            <a:off x="1576388" y="3695700"/>
            <a:ext cx="1409700" cy="276225"/>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5675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AE8B20-2B7B-E7F3-43F9-429733231122}"/>
              </a:ext>
            </a:extLst>
          </p:cNvPr>
          <p:cNvSpPr>
            <a:spLocks noGrp="1"/>
          </p:cNvSpPr>
          <p:nvPr>
            <p:ph type="title"/>
          </p:nvPr>
        </p:nvSpPr>
        <p:spPr/>
        <p:txBody>
          <a:bodyPr/>
          <a:lstStyle/>
          <a:p>
            <a:r>
              <a:rPr lang="en-US" dirty="0"/>
              <a:t>Demo – Login</a:t>
            </a:r>
            <a:br>
              <a:rPr lang="en-US" dirty="0"/>
            </a:br>
            <a:endParaRPr lang="en-US" dirty="0"/>
          </a:p>
        </p:txBody>
      </p:sp>
      <p:pic>
        <p:nvPicPr>
          <p:cNvPr id="10" name="Inhaltsplatzhalter 9">
            <a:extLst>
              <a:ext uri="{FF2B5EF4-FFF2-40B4-BE49-F238E27FC236}">
                <a16:creationId xmlns:a16="http://schemas.microsoft.com/office/drawing/2014/main" id="{47E071CD-EF5B-63CA-9F1F-EE01459084BB}"/>
              </a:ext>
            </a:extLst>
          </p:cNvPr>
          <p:cNvPicPr>
            <a:picLocks noGrp="1" noChangeAspect="1"/>
          </p:cNvPicPr>
          <p:nvPr>
            <p:ph idx="1"/>
          </p:nvPr>
        </p:nvPicPr>
        <p:blipFill>
          <a:blip r:embed="rId2"/>
          <a:stretch>
            <a:fillRect/>
          </a:stretch>
        </p:blipFill>
        <p:spPr>
          <a:xfrm>
            <a:off x="1555239" y="1979613"/>
            <a:ext cx="9129148" cy="4500562"/>
          </a:xfrm>
        </p:spPr>
      </p:pic>
      <p:sp>
        <p:nvSpPr>
          <p:cNvPr id="4" name="Datumsplatzhalter 3">
            <a:extLst>
              <a:ext uri="{FF2B5EF4-FFF2-40B4-BE49-F238E27FC236}">
                <a16:creationId xmlns:a16="http://schemas.microsoft.com/office/drawing/2014/main" id="{518D4895-4EE3-325B-C291-CE71C777DA34}"/>
              </a:ext>
            </a:extLst>
          </p:cNvPr>
          <p:cNvSpPr>
            <a:spLocks noGrp="1"/>
          </p:cNvSpPr>
          <p:nvPr>
            <p:ph type="dt" sz="half" idx="14"/>
          </p:nvPr>
        </p:nvSpPr>
        <p:spPr/>
        <p:txBody>
          <a:bodyPr/>
          <a:lstStyle/>
          <a:p>
            <a:fld id="{B3FD5DD2-BC1A-4C9C-81FC-0D336EF99937}" type="datetime1">
              <a:rPr lang="en-US" noProof="0" smtClean="0"/>
              <a:t>2/27/2025</a:t>
            </a:fld>
            <a:endParaRPr lang="en-US" noProof="0" dirty="0"/>
          </a:p>
        </p:txBody>
      </p:sp>
      <p:sp>
        <p:nvSpPr>
          <p:cNvPr id="5" name="Fußzeilenplatzhalter 4">
            <a:extLst>
              <a:ext uri="{FF2B5EF4-FFF2-40B4-BE49-F238E27FC236}">
                <a16:creationId xmlns:a16="http://schemas.microsoft.com/office/drawing/2014/main" id="{4B2EB7EC-2886-722F-BA68-5F43617854E1}"/>
              </a:ext>
            </a:extLst>
          </p:cNvPr>
          <p:cNvSpPr>
            <a:spLocks noGrp="1"/>
          </p:cNvSpPr>
          <p:nvPr>
            <p:ph type="ftr" sz="quarter" idx="15"/>
          </p:nvPr>
        </p:nvSpPr>
        <p:spPr/>
        <p:txBody>
          <a:bodyPr/>
          <a:lstStyle/>
          <a:p>
            <a:r>
              <a:rPr lang="en-US"/>
              <a:t>Review Overview Generation</a:t>
            </a:r>
            <a:endParaRPr lang="en-US" noProof="0" dirty="0"/>
          </a:p>
        </p:txBody>
      </p:sp>
      <p:sp>
        <p:nvSpPr>
          <p:cNvPr id="6" name="Foliennummernplatzhalter 5">
            <a:extLst>
              <a:ext uri="{FF2B5EF4-FFF2-40B4-BE49-F238E27FC236}">
                <a16:creationId xmlns:a16="http://schemas.microsoft.com/office/drawing/2014/main" id="{086F5EB6-1F15-AA5E-8979-09F8A86FB899}"/>
              </a:ext>
            </a:extLst>
          </p:cNvPr>
          <p:cNvSpPr>
            <a:spLocks noGrp="1"/>
          </p:cNvSpPr>
          <p:nvPr>
            <p:ph type="sldNum" sz="quarter" idx="16"/>
          </p:nvPr>
        </p:nvSpPr>
        <p:spPr/>
        <p:txBody>
          <a:bodyPr/>
          <a:lstStyle/>
          <a:p>
            <a:fld id="{DD2F4C09-65E4-4AD7-8D55-83CBD210ED85}" type="slidenum">
              <a:rPr lang="en-US" noProof="0" smtClean="0"/>
              <a:pPr/>
              <a:t>35</a:t>
            </a:fld>
            <a:endParaRPr lang="en-US" noProof="0" dirty="0"/>
          </a:p>
        </p:txBody>
      </p:sp>
      <p:sp>
        <p:nvSpPr>
          <p:cNvPr id="11" name="Rechteck 10">
            <a:extLst>
              <a:ext uri="{FF2B5EF4-FFF2-40B4-BE49-F238E27FC236}">
                <a16:creationId xmlns:a16="http://schemas.microsoft.com/office/drawing/2014/main" id="{CD30F3F7-B68F-7EFA-73AB-07B86570DE55}"/>
              </a:ext>
            </a:extLst>
          </p:cNvPr>
          <p:cNvSpPr/>
          <p:nvPr/>
        </p:nvSpPr>
        <p:spPr>
          <a:xfrm>
            <a:off x="4710112" y="4276725"/>
            <a:ext cx="2090737" cy="81438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1882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6B04CD-CA91-00D0-DA69-B15628DC89FB}"/>
              </a:ext>
            </a:extLst>
          </p:cNvPr>
          <p:cNvSpPr>
            <a:spLocks noGrp="1"/>
          </p:cNvSpPr>
          <p:nvPr>
            <p:ph type="title"/>
          </p:nvPr>
        </p:nvSpPr>
        <p:spPr/>
        <p:txBody>
          <a:bodyPr>
            <a:normAutofit/>
          </a:bodyPr>
          <a:lstStyle/>
          <a:p>
            <a:r>
              <a:rPr lang="en-US" dirty="0"/>
              <a:t>Demo – Successful Login</a:t>
            </a:r>
          </a:p>
        </p:txBody>
      </p:sp>
      <p:pic>
        <p:nvPicPr>
          <p:cNvPr id="8" name="Inhaltsplatzhalter 7">
            <a:extLst>
              <a:ext uri="{FF2B5EF4-FFF2-40B4-BE49-F238E27FC236}">
                <a16:creationId xmlns:a16="http://schemas.microsoft.com/office/drawing/2014/main" id="{5556D828-D947-3FD4-9955-BD2080BE3476}"/>
              </a:ext>
            </a:extLst>
          </p:cNvPr>
          <p:cNvPicPr>
            <a:picLocks noGrp="1" noChangeAspect="1"/>
          </p:cNvPicPr>
          <p:nvPr>
            <p:ph idx="1"/>
          </p:nvPr>
        </p:nvPicPr>
        <p:blipFill>
          <a:blip r:embed="rId2"/>
          <a:stretch>
            <a:fillRect/>
          </a:stretch>
        </p:blipFill>
        <p:spPr>
          <a:xfrm>
            <a:off x="1514933" y="1979613"/>
            <a:ext cx="9209759" cy="4500562"/>
          </a:xfrm>
        </p:spPr>
      </p:pic>
      <p:sp>
        <p:nvSpPr>
          <p:cNvPr id="4" name="Datumsplatzhalter 3">
            <a:extLst>
              <a:ext uri="{FF2B5EF4-FFF2-40B4-BE49-F238E27FC236}">
                <a16:creationId xmlns:a16="http://schemas.microsoft.com/office/drawing/2014/main" id="{583D60FB-7D42-7FF2-FD97-B93DF1C411F9}"/>
              </a:ext>
            </a:extLst>
          </p:cNvPr>
          <p:cNvSpPr>
            <a:spLocks noGrp="1"/>
          </p:cNvSpPr>
          <p:nvPr>
            <p:ph type="dt" sz="half" idx="14"/>
          </p:nvPr>
        </p:nvSpPr>
        <p:spPr/>
        <p:txBody>
          <a:bodyPr/>
          <a:lstStyle/>
          <a:p>
            <a:fld id="{B3FD5DD2-BC1A-4C9C-81FC-0D336EF99937}" type="datetime1">
              <a:rPr lang="en-US" noProof="0" smtClean="0"/>
              <a:t>2/27/2025</a:t>
            </a:fld>
            <a:endParaRPr lang="en-US" noProof="0" dirty="0"/>
          </a:p>
        </p:txBody>
      </p:sp>
      <p:sp>
        <p:nvSpPr>
          <p:cNvPr id="5" name="Fußzeilenplatzhalter 4">
            <a:extLst>
              <a:ext uri="{FF2B5EF4-FFF2-40B4-BE49-F238E27FC236}">
                <a16:creationId xmlns:a16="http://schemas.microsoft.com/office/drawing/2014/main" id="{04DD1C36-06BA-90E1-69F3-069798C861EC}"/>
              </a:ext>
            </a:extLst>
          </p:cNvPr>
          <p:cNvSpPr>
            <a:spLocks noGrp="1"/>
          </p:cNvSpPr>
          <p:nvPr>
            <p:ph type="ftr" sz="quarter" idx="15"/>
          </p:nvPr>
        </p:nvSpPr>
        <p:spPr/>
        <p:txBody>
          <a:bodyPr/>
          <a:lstStyle/>
          <a:p>
            <a:r>
              <a:rPr lang="en-US"/>
              <a:t>Review Overview Generation</a:t>
            </a:r>
            <a:endParaRPr lang="en-US" noProof="0" dirty="0"/>
          </a:p>
        </p:txBody>
      </p:sp>
      <p:sp>
        <p:nvSpPr>
          <p:cNvPr id="6" name="Foliennummernplatzhalter 5">
            <a:extLst>
              <a:ext uri="{FF2B5EF4-FFF2-40B4-BE49-F238E27FC236}">
                <a16:creationId xmlns:a16="http://schemas.microsoft.com/office/drawing/2014/main" id="{548D5ACA-D63F-7D8E-234C-46A29B4C4795}"/>
              </a:ext>
            </a:extLst>
          </p:cNvPr>
          <p:cNvSpPr>
            <a:spLocks noGrp="1"/>
          </p:cNvSpPr>
          <p:nvPr>
            <p:ph type="sldNum" sz="quarter" idx="16"/>
          </p:nvPr>
        </p:nvSpPr>
        <p:spPr/>
        <p:txBody>
          <a:bodyPr/>
          <a:lstStyle/>
          <a:p>
            <a:fld id="{DD2F4C09-65E4-4AD7-8D55-83CBD210ED85}" type="slidenum">
              <a:rPr lang="en-US" noProof="0" smtClean="0"/>
              <a:pPr/>
              <a:t>36</a:t>
            </a:fld>
            <a:endParaRPr lang="en-US" noProof="0" dirty="0"/>
          </a:p>
        </p:txBody>
      </p:sp>
    </p:spTree>
    <p:extLst>
      <p:ext uri="{BB962C8B-B14F-4D97-AF65-F5344CB8AC3E}">
        <p14:creationId xmlns:p14="http://schemas.microsoft.com/office/powerpoint/2010/main" val="698776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FA9074-18C7-96A7-E9DA-9F2DA9144A0D}"/>
              </a:ext>
            </a:extLst>
          </p:cNvPr>
          <p:cNvSpPr>
            <a:spLocks noGrp="1"/>
          </p:cNvSpPr>
          <p:nvPr>
            <p:ph type="title"/>
          </p:nvPr>
        </p:nvSpPr>
        <p:spPr/>
        <p:txBody>
          <a:bodyPr>
            <a:normAutofit fontScale="90000"/>
          </a:bodyPr>
          <a:lstStyle/>
          <a:p>
            <a:r>
              <a:rPr lang="en-US" dirty="0"/>
              <a:t>Demo – Provide a Valid URL</a:t>
            </a:r>
            <a:br>
              <a:rPr lang="en-US" dirty="0"/>
            </a:br>
            <a:endParaRPr lang="en-US" dirty="0"/>
          </a:p>
        </p:txBody>
      </p:sp>
      <p:pic>
        <p:nvPicPr>
          <p:cNvPr id="8" name="Inhaltsplatzhalter 7">
            <a:extLst>
              <a:ext uri="{FF2B5EF4-FFF2-40B4-BE49-F238E27FC236}">
                <a16:creationId xmlns:a16="http://schemas.microsoft.com/office/drawing/2014/main" id="{86439C43-A29E-7429-52D7-DA5913C72B0E}"/>
              </a:ext>
            </a:extLst>
          </p:cNvPr>
          <p:cNvPicPr>
            <a:picLocks noGrp="1" noChangeAspect="1"/>
          </p:cNvPicPr>
          <p:nvPr>
            <p:ph idx="1"/>
          </p:nvPr>
        </p:nvPicPr>
        <p:blipFill>
          <a:blip r:embed="rId3"/>
          <a:stretch>
            <a:fillRect/>
          </a:stretch>
        </p:blipFill>
        <p:spPr>
          <a:xfrm>
            <a:off x="1520120" y="1979613"/>
            <a:ext cx="9199386" cy="4500562"/>
          </a:xfrm>
        </p:spPr>
      </p:pic>
      <p:sp>
        <p:nvSpPr>
          <p:cNvPr id="4" name="Datumsplatzhalter 3">
            <a:extLst>
              <a:ext uri="{FF2B5EF4-FFF2-40B4-BE49-F238E27FC236}">
                <a16:creationId xmlns:a16="http://schemas.microsoft.com/office/drawing/2014/main" id="{49D71633-5125-60B4-7603-30565093CB7D}"/>
              </a:ext>
            </a:extLst>
          </p:cNvPr>
          <p:cNvSpPr>
            <a:spLocks noGrp="1"/>
          </p:cNvSpPr>
          <p:nvPr>
            <p:ph type="dt" sz="half" idx="14"/>
          </p:nvPr>
        </p:nvSpPr>
        <p:spPr/>
        <p:txBody>
          <a:bodyPr/>
          <a:lstStyle/>
          <a:p>
            <a:fld id="{B3FD5DD2-BC1A-4C9C-81FC-0D336EF99937}" type="datetime1">
              <a:rPr lang="en-US" noProof="0" smtClean="0"/>
              <a:t>2/27/2025</a:t>
            </a:fld>
            <a:endParaRPr lang="en-US" noProof="0" dirty="0"/>
          </a:p>
        </p:txBody>
      </p:sp>
      <p:sp>
        <p:nvSpPr>
          <p:cNvPr id="5" name="Fußzeilenplatzhalter 4">
            <a:extLst>
              <a:ext uri="{FF2B5EF4-FFF2-40B4-BE49-F238E27FC236}">
                <a16:creationId xmlns:a16="http://schemas.microsoft.com/office/drawing/2014/main" id="{88DACF0B-70E9-628B-5390-4FA89DEC6967}"/>
              </a:ext>
            </a:extLst>
          </p:cNvPr>
          <p:cNvSpPr>
            <a:spLocks noGrp="1"/>
          </p:cNvSpPr>
          <p:nvPr>
            <p:ph type="ftr" sz="quarter" idx="15"/>
          </p:nvPr>
        </p:nvSpPr>
        <p:spPr/>
        <p:txBody>
          <a:bodyPr/>
          <a:lstStyle/>
          <a:p>
            <a:r>
              <a:rPr lang="en-US"/>
              <a:t>Review Overview Generation</a:t>
            </a:r>
            <a:endParaRPr lang="en-US" noProof="0" dirty="0"/>
          </a:p>
        </p:txBody>
      </p:sp>
      <p:sp>
        <p:nvSpPr>
          <p:cNvPr id="6" name="Foliennummernplatzhalter 5">
            <a:extLst>
              <a:ext uri="{FF2B5EF4-FFF2-40B4-BE49-F238E27FC236}">
                <a16:creationId xmlns:a16="http://schemas.microsoft.com/office/drawing/2014/main" id="{607D72F8-E94D-4379-3D49-D52FF66BD7D5}"/>
              </a:ext>
            </a:extLst>
          </p:cNvPr>
          <p:cNvSpPr>
            <a:spLocks noGrp="1"/>
          </p:cNvSpPr>
          <p:nvPr>
            <p:ph type="sldNum" sz="quarter" idx="16"/>
          </p:nvPr>
        </p:nvSpPr>
        <p:spPr/>
        <p:txBody>
          <a:bodyPr/>
          <a:lstStyle/>
          <a:p>
            <a:fld id="{DD2F4C09-65E4-4AD7-8D55-83CBD210ED85}" type="slidenum">
              <a:rPr lang="en-US" noProof="0" smtClean="0"/>
              <a:pPr/>
              <a:t>37</a:t>
            </a:fld>
            <a:endParaRPr lang="en-US" noProof="0" dirty="0"/>
          </a:p>
        </p:txBody>
      </p:sp>
      <p:sp>
        <p:nvSpPr>
          <p:cNvPr id="9" name="Rechteck 8">
            <a:extLst>
              <a:ext uri="{FF2B5EF4-FFF2-40B4-BE49-F238E27FC236}">
                <a16:creationId xmlns:a16="http://schemas.microsoft.com/office/drawing/2014/main" id="{DE87B24C-413B-F197-14E8-4330784AF9AB}"/>
              </a:ext>
            </a:extLst>
          </p:cNvPr>
          <p:cNvSpPr/>
          <p:nvPr/>
        </p:nvSpPr>
        <p:spPr>
          <a:xfrm>
            <a:off x="4748213" y="4667250"/>
            <a:ext cx="4310062" cy="34766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a:extLst>
              <a:ext uri="{FF2B5EF4-FFF2-40B4-BE49-F238E27FC236}">
                <a16:creationId xmlns:a16="http://schemas.microsoft.com/office/drawing/2014/main" id="{1AFB4877-0EDC-36DE-6A9C-2D4D0E319845}"/>
              </a:ext>
            </a:extLst>
          </p:cNvPr>
          <p:cNvSpPr/>
          <p:nvPr/>
        </p:nvSpPr>
        <p:spPr>
          <a:xfrm>
            <a:off x="8258174" y="5395914"/>
            <a:ext cx="733425" cy="300036"/>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5211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D57036-5886-8334-86C4-1BB8700FBD27}"/>
              </a:ext>
            </a:extLst>
          </p:cNvPr>
          <p:cNvSpPr>
            <a:spLocks noGrp="1"/>
          </p:cNvSpPr>
          <p:nvPr>
            <p:ph type="title"/>
          </p:nvPr>
        </p:nvSpPr>
        <p:spPr/>
        <p:txBody>
          <a:bodyPr/>
          <a:lstStyle/>
          <a:p>
            <a:r>
              <a:rPr lang="en-US" dirty="0"/>
              <a:t>Demo – Results</a:t>
            </a:r>
            <a:br>
              <a:rPr lang="en-US" dirty="0"/>
            </a:br>
            <a:endParaRPr lang="en-US" dirty="0"/>
          </a:p>
        </p:txBody>
      </p:sp>
      <p:pic>
        <p:nvPicPr>
          <p:cNvPr id="8" name="Inhaltsplatzhalter 7">
            <a:extLst>
              <a:ext uri="{FF2B5EF4-FFF2-40B4-BE49-F238E27FC236}">
                <a16:creationId xmlns:a16="http://schemas.microsoft.com/office/drawing/2014/main" id="{D235D634-73ED-669E-45A6-FE6433198AFD}"/>
              </a:ext>
            </a:extLst>
          </p:cNvPr>
          <p:cNvPicPr>
            <a:picLocks noGrp="1" noChangeAspect="1"/>
          </p:cNvPicPr>
          <p:nvPr>
            <p:ph idx="1"/>
          </p:nvPr>
        </p:nvPicPr>
        <p:blipFill>
          <a:blip r:embed="rId2"/>
          <a:stretch>
            <a:fillRect/>
          </a:stretch>
        </p:blipFill>
        <p:spPr>
          <a:xfrm>
            <a:off x="1478922" y="1979613"/>
            <a:ext cx="9281782" cy="4500562"/>
          </a:xfrm>
        </p:spPr>
      </p:pic>
      <p:sp>
        <p:nvSpPr>
          <p:cNvPr id="4" name="Datumsplatzhalter 3">
            <a:extLst>
              <a:ext uri="{FF2B5EF4-FFF2-40B4-BE49-F238E27FC236}">
                <a16:creationId xmlns:a16="http://schemas.microsoft.com/office/drawing/2014/main" id="{A91544A0-3203-B351-5049-C17657AC1DC8}"/>
              </a:ext>
            </a:extLst>
          </p:cNvPr>
          <p:cNvSpPr>
            <a:spLocks noGrp="1"/>
          </p:cNvSpPr>
          <p:nvPr>
            <p:ph type="dt" sz="half" idx="14"/>
          </p:nvPr>
        </p:nvSpPr>
        <p:spPr/>
        <p:txBody>
          <a:bodyPr/>
          <a:lstStyle/>
          <a:p>
            <a:fld id="{B3FD5DD2-BC1A-4C9C-81FC-0D336EF99937}" type="datetime1">
              <a:rPr lang="en-US" noProof="0" smtClean="0"/>
              <a:t>2/27/2025</a:t>
            </a:fld>
            <a:endParaRPr lang="en-US" noProof="0" dirty="0"/>
          </a:p>
        </p:txBody>
      </p:sp>
      <p:sp>
        <p:nvSpPr>
          <p:cNvPr id="5" name="Fußzeilenplatzhalter 4">
            <a:extLst>
              <a:ext uri="{FF2B5EF4-FFF2-40B4-BE49-F238E27FC236}">
                <a16:creationId xmlns:a16="http://schemas.microsoft.com/office/drawing/2014/main" id="{EB8CDD45-6860-5547-21A6-D4D5C0DF2716}"/>
              </a:ext>
            </a:extLst>
          </p:cNvPr>
          <p:cNvSpPr>
            <a:spLocks noGrp="1"/>
          </p:cNvSpPr>
          <p:nvPr>
            <p:ph type="ftr" sz="quarter" idx="15"/>
          </p:nvPr>
        </p:nvSpPr>
        <p:spPr/>
        <p:txBody>
          <a:bodyPr/>
          <a:lstStyle/>
          <a:p>
            <a:r>
              <a:rPr lang="en-US"/>
              <a:t>Review Overview Generation</a:t>
            </a:r>
            <a:endParaRPr lang="en-US" noProof="0" dirty="0"/>
          </a:p>
        </p:txBody>
      </p:sp>
      <p:sp>
        <p:nvSpPr>
          <p:cNvPr id="6" name="Foliennummernplatzhalter 5">
            <a:extLst>
              <a:ext uri="{FF2B5EF4-FFF2-40B4-BE49-F238E27FC236}">
                <a16:creationId xmlns:a16="http://schemas.microsoft.com/office/drawing/2014/main" id="{751D2AC5-E8ED-FDB9-9F3B-E849126BCA0A}"/>
              </a:ext>
            </a:extLst>
          </p:cNvPr>
          <p:cNvSpPr>
            <a:spLocks noGrp="1"/>
          </p:cNvSpPr>
          <p:nvPr>
            <p:ph type="sldNum" sz="quarter" idx="16"/>
          </p:nvPr>
        </p:nvSpPr>
        <p:spPr/>
        <p:txBody>
          <a:bodyPr/>
          <a:lstStyle/>
          <a:p>
            <a:fld id="{DD2F4C09-65E4-4AD7-8D55-83CBD210ED85}" type="slidenum">
              <a:rPr lang="en-US" noProof="0" smtClean="0"/>
              <a:pPr/>
              <a:t>38</a:t>
            </a:fld>
            <a:endParaRPr lang="en-US" noProof="0" dirty="0"/>
          </a:p>
        </p:txBody>
      </p:sp>
    </p:spTree>
    <p:extLst>
      <p:ext uri="{BB962C8B-B14F-4D97-AF65-F5344CB8AC3E}">
        <p14:creationId xmlns:p14="http://schemas.microsoft.com/office/powerpoint/2010/main" val="1558059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626235-763C-7F12-B2A3-40E23905CBF8}"/>
              </a:ext>
            </a:extLst>
          </p:cNvPr>
          <p:cNvSpPr>
            <a:spLocks noGrp="1"/>
          </p:cNvSpPr>
          <p:nvPr>
            <p:ph type="title"/>
          </p:nvPr>
        </p:nvSpPr>
        <p:spPr/>
        <p:txBody>
          <a:bodyPr/>
          <a:lstStyle/>
          <a:p>
            <a:r>
              <a:rPr lang="en-US" dirty="0"/>
              <a:t>Demo – Overview</a:t>
            </a:r>
            <a:br>
              <a:rPr lang="en-US" dirty="0"/>
            </a:br>
            <a:endParaRPr lang="en-US" dirty="0"/>
          </a:p>
        </p:txBody>
      </p:sp>
      <p:pic>
        <p:nvPicPr>
          <p:cNvPr id="8" name="Inhaltsplatzhalter 7">
            <a:extLst>
              <a:ext uri="{FF2B5EF4-FFF2-40B4-BE49-F238E27FC236}">
                <a16:creationId xmlns:a16="http://schemas.microsoft.com/office/drawing/2014/main" id="{D077A1A9-C42C-C742-DFC9-EDBBE13D1828}"/>
              </a:ext>
            </a:extLst>
          </p:cNvPr>
          <p:cNvPicPr>
            <a:picLocks noGrp="1" noChangeAspect="1"/>
          </p:cNvPicPr>
          <p:nvPr>
            <p:ph idx="1"/>
          </p:nvPr>
        </p:nvPicPr>
        <p:blipFill>
          <a:blip r:embed="rId2"/>
          <a:stretch>
            <a:fillRect/>
          </a:stretch>
        </p:blipFill>
        <p:spPr>
          <a:xfrm>
            <a:off x="1504998" y="1979613"/>
            <a:ext cx="9229629" cy="4500562"/>
          </a:xfrm>
        </p:spPr>
      </p:pic>
      <p:sp>
        <p:nvSpPr>
          <p:cNvPr id="4" name="Datumsplatzhalter 3">
            <a:extLst>
              <a:ext uri="{FF2B5EF4-FFF2-40B4-BE49-F238E27FC236}">
                <a16:creationId xmlns:a16="http://schemas.microsoft.com/office/drawing/2014/main" id="{65CD592F-788A-F5FD-EC23-2CF3DFBCCDB8}"/>
              </a:ext>
            </a:extLst>
          </p:cNvPr>
          <p:cNvSpPr>
            <a:spLocks noGrp="1"/>
          </p:cNvSpPr>
          <p:nvPr>
            <p:ph type="dt" sz="half" idx="14"/>
          </p:nvPr>
        </p:nvSpPr>
        <p:spPr/>
        <p:txBody>
          <a:bodyPr/>
          <a:lstStyle/>
          <a:p>
            <a:fld id="{B3FD5DD2-BC1A-4C9C-81FC-0D336EF99937}" type="datetime1">
              <a:rPr lang="en-US" noProof="0" smtClean="0"/>
              <a:t>2/27/2025</a:t>
            </a:fld>
            <a:endParaRPr lang="en-US" noProof="0" dirty="0"/>
          </a:p>
        </p:txBody>
      </p:sp>
      <p:sp>
        <p:nvSpPr>
          <p:cNvPr id="5" name="Fußzeilenplatzhalter 4">
            <a:extLst>
              <a:ext uri="{FF2B5EF4-FFF2-40B4-BE49-F238E27FC236}">
                <a16:creationId xmlns:a16="http://schemas.microsoft.com/office/drawing/2014/main" id="{44B6B2F1-BFBF-6A06-1104-2FC4CAE8D53C}"/>
              </a:ext>
            </a:extLst>
          </p:cNvPr>
          <p:cNvSpPr>
            <a:spLocks noGrp="1"/>
          </p:cNvSpPr>
          <p:nvPr>
            <p:ph type="ftr" sz="quarter" idx="15"/>
          </p:nvPr>
        </p:nvSpPr>
        <p:spPr/>
        <p:txBody>
          <a:bodyPr/>
          <a:lstStyle/>
          <a:p>
            <a:r>
              <a:rPr lang="en-US"/>
              <a:t>Review Overview Generation</a:t>
            </a:r>
            <a:endParaRPr lang="en-US" noProof="0" dirty="0"/>
          </a:p>
        </p:txBody>
      </p:sp>
      <p:sp>
        <p:nvSpPr>
          <p:cNvPr id="6" name="Foliennummernplatzhalter 5">
            <a:extLst>
              <a:ext uri="{FF2B5EF4-FFF2-40B4-BE49-F238E27FC236}">
                <a16:creationId xmlns:a16="http://schemas.microsoft.com/office/drawing/2014/main" id="{82EDED02-0B73-982F-B413-BBE95786EEE9}"/>
              </a:ext>
            </a:extLst>
          </p:cNvPr>
          <p:cNvSpPr>
            <a:spLocks noGrp="1"/>
          </p:cNvSpPr>
          <p:nvPr>
            <p:ph type="sldNum" sz="quarter" idx="16"/>
          </p:nvPr>
        </p:nvSpPr>
        <p:spPr/>
        <p:txBody>
          <a:bodyPr/>
          <a:lstStyle/>
          <a:p>
            <a:fld id="{DD2F4C09-65E4-4AD7-8D55-83CBD210ED85}" type="slidenum">
              <a:rPr lang="en-US" noProof="0" smtClean="0"/>
              <a:pPr/>
              <a:t>39</a:t>
            </a:fld>
            <a:endParaRPr lang="en-US" noProof="0" dirty="0"/>
          </a:p>
        </p:txBody>
      </p:sp>
      <p:sp>
        <p:nvSpPr>
          <p:cNvPr id="9" name="Rechteck 8">
            <a:extLst>
              <a:ext uri="{FF2B5EF4-FFF2-40B4-BE49-F238E27FC236}">
                <a16:creationId xmlns:a16="http://schemas.microsoft.com/office/drawing/2014/main" id="{F08BE661-7EEA-750B-41D7-608462DEE15F}"/>
              </a:ext>
            </a:extLst>
          </p:cNvPr>
          <p:cNvSpPr/>
          <p:nvPr/>
        </p:nvSpPr>
        <p:spPr>
          <a:xfrm>
            <a:off x="4767263" y="3032975"/>
            <a:ext cx="4310062" cy="2167675"/>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294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BAEF2-F45C-0A73-53FA-D43A94BB52B2}"/>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364AC7D1-7C6E-EB1F-BBDA-9767813F4BC5}"/>
              </a:ext>
            </a:extLst>
          </p:cNvPr>
          <p:cNvSpPr/>
          <p:nvPr/>
        </p:nvSpPr>
        <p:spPr>
          <a:xfrm>
            <a:off x="383996" y="1425225"/>
            <a:ext cx="11520209" cy="1613263"/>
          </a:xfrm>
          <a:prstGeom prst="rect">
            <a:avLst/>
          </a:prstGeom>
          <a:solidFill>
            <a:schemeClr val="tx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941CFC7-D023-8711-53AF-0AE10D1FDEBC}"/>
              </a:ext>
            </a:extLst>
          </p:cNvPr>
          <p:cNvSpPr>
            <a:spLocks noGrp="1"/>
          </p:cNvSpPr>
          <p:nvPr>
            <p:ph type="title"/>
          </p:nvPr>
        </p:nvSpPr>
        <p:spPr/>
        <p:txBody>
          <a:bodyPr anchor="t"/>
          <a:lstStyle/>
          <a:p>
            <a:r>
              <a:rPr lang="en-US" dirty="0"/>
              <a:t>Peer Review Process</a:t>
            </a:r>
          </a:p>
        </p:txBody>
      </p:sp>
      <p:sp>
        <p:nvSpPr>
          <p:cNvPr id="4" name="Datumsplatzhalter 3">
            <a:extLst>
              <a:ext uri="{FF2B5EF4-FFF2-40B4-BE49-F238E27FC236}">
                <a16:creationId xmlns:a16="http://schemas.microsoft.com/office/drawing/2014/main" id="{DB7AED20-3552-3C6D-8941-8AC4444F4A21}"/>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BA2EBC5B-32F4-1D97-C010-57B2983136EB}"/>
              </a:ext>
            </a:extLst>
          </p:cNvPr>
          <p:cNvSpPr>
            <a:spLocks noGrp="1"/>
          </p:cNvSpPr>
          <p:nvPr>
            <p:ph type="ftr" sz="quarter" idx="15"/>
          </p:nvPr>
        </p:nvSpPr>
        <p:spPr/>
        <p:txBody>
          <a:bodyPr/>
          <a:lstStyle/>
          <a:p>
            <a:r>
              <a:rPr lang="en-US" dirty="0"/>
              <a:t>DASP Review Overview </a:t>
            </a:r>
            <a:r>
              <a:rPr lang="en-US" dirty="0" err="1"/>
              <a:t>GeneratioN</a:t>
            </a:r>
            <a:endParaRPr lang="en-US" dirty="0"/>
          </a:p>
        </p:txBody>
      </p:sp>
      <p:sp>
        <p:nvSpPr>
          <p:cNvPr id="6" name="Foliennummernplatzhalter 5">
            <a:extLst>
              <a:ext uri="{FF2B5EF4-FFF2-40B4-BE49-F238E27FC236}">
                <a16:creationId xmlns:a16="http://schemas.microsoft.com/office/drawing/2014/main" id="{7FF15BBB-37B2-1C97-9F9A-A0DFEF5D8D1A}"/>
              </a:ext>
            </a:extLst>
          </p:cNvPr>
          <p:cNvSpPr>
            <a:spLocks noGrp="1"/>
          </p:cNvSpPr>
          <p:nvPr>
            <p:ph type="sldNum" sz="quarter" idx="16"/>
          </p:nvPr>
        </p:nvSpPr>
        <p:spPr/>
        <p:txBody>
          <a:bodyPr/>
          <a:lstStyle/>
          <a:p>
            <a:fld id="{DD2F4C09-65E4-4AD7-8D55-83CBD210ED85}" type="slidenum">
              <a:rPr lang="en-US" smtClean="0"/>
              <a:pPr/>
              <a:t>4</a:t>
            </a:fld>
            <a:endParaRPr lang="en-US" dirty="0"/>
          </a:p>
        </p:txBody>
      </p:sp>
      <p:sp>
        <p:nvSpPr>
          <p:cNvPr id="76" name="Textfeld 75">
            <a:extLst>
              <a:ext uri="{FF2B5EF4-FFF2-40B4-BE49-F238E27FC236}">
                <a16:creationId xmlns:a16="http://schemas.microsoft.com/office/drawing/2014/main" id="{1E55EAED-955C-25F4-893D-58B510B20ADC}"/>
              </a:ext>
            </a:extLst>
          </p:cNvPr>
          <p:cNvSpPr txBox="1"/>
          <p:nvPr/>
        </p:nvSpPr>
        <p:spPr>
          <a:xfrm>
            <a:off x="527967" y="1571044"/>
            <a:ext cx="2496000" cy="461665"/>
          </a:xfrm>
          <a:prstGeom prst="rect">
            <a:avLst/>
          </a:prstGeom>
          <a:noFill/>
        </p:spPr>
        <p:txBody>
          <a:bodyPr wrap="square" lIns="91440" tIns="45720" rIns="91440" bIns="45720" rtlCol="0" anchor="t">
            <a:spAutoFit/>
          </a:bodyPr>
          <a:lstStyle/>
          <a:p>
            <a:r>
              <a:rPr lang="en-US" sz="2400" b="1" dirty="0"/>
              <a:t>Author</a:t>
            </a:r>
          </a:p>
        </p:txBody>
      </p:sp>
      <p:grpSp>
        <p:nvGrpSpPr>
          <p:cNvPr id="70" name="Inhaltsplatzhalter 7" descr="Mann mit einfarbiger Füllung">
            <a:extLst>
              <a:ext uri="{FF2B5EF4-FFF2-40B4-BE49-F238E27FC236}">
                <a16:creationId xmlns:a16="http://schemas.microsoft.com/office/drawing/2014/main" id="{12B76BFA-DA47-F511-0B02-1B6DABAC153F}"/>
              </a:ext>
            </a:extLst>
          </p:cNvPr>
          <p:cNvGrpSpPr/>
          <p:nvPr/>
        </p:nvGrpSpPr>
        <p:grpSpPr>
          <a:xfrm>
            <a:off x="6952876" y="1647819"/>
            <a:ext cx="648230" cy="1176148"/>
            <a:chOff x="5722339" y="2241490"/>
            <a:chExt cx="586113" cy="1198867"/>
          </a:xfrm>
          <a:solidFill>
            <a:srgbClr val="000000"/>
          </a:solidFill>
        </p:grpSpPr>
        <p:sp>
          <p:nvSpPr>
            <p:cNvPr id="102" name="Freihandform: Form 101">
              <a:extLst>
                <a:ext uri="{FF2B5EF4-FFF2-40B4-BE49-F238E27FC236}">
                  <a16:creationId xmlns:a16="http://schemas.microsoft.com/office/drawing/2014/main" id="{2C9480F8-AD3B-D25B-281A-5D7112715208}"/>
                </a:ext>
              </a:extLst>
            </p:cNvPr>
            <p:cNvSpPr/>
            <p:nvPr/>
          </p:nvSpPr>
          <p:spPr>
            <a:xfrm>
              <a:off x="5908830" y="2241490"/>
              <a:ext cx="213132" cy="213132"/>
            </a:xfrm>
            <a:custGeom>
              <a:avLst/>
              <a:gdLst>
                <a:gd name="connsiteX0" fmla="*/ 213132 w 213132"/>
                <a:gd name="connsiteY0" fmla="*/ 106566 h 213132"/>
                <a:gd name="connsiteX1" fmla="*/ 106566 w 213132"/>
                <a:gd name="connsiteY1" fmla="*/ 213132 h 213132"/>
                <a:gd name="connsiteX2" fmla="*/ 0 w 213132"/>
                <a:gd name="connsiteY2" fmla="*/ 106566 h 213132"/>
                <a:gd name="connsiteX3" fmla="*/ 106566 w 213132"/>
                <a:gd name="connsiteY3" fmla="*/ 0 h 213132"/>
                <a:gd name="connsiteX4" fmla="*/ 213132 w 213132"/>
                <a:gd name="connsiteY4" fmla="*/ 106566 h 21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32" h="213132">
                  <a:moveTo>
                    <a:pt x="213132" y="106566"/>
                  </a:moveTo>
                  <a:cubicBezTo>
                    <a:pt x="213132" y="165421"/>
                    <a:pt x="165421" y="213132"/>
                    <a:pt x="106566" y="213132"/>
                  </a:cubicBezTo>
                  <a:cubicBezTo>
                    <a:pt x="47711" y="213132"/>
                    <a:pt x="0" y="165421"/>
                    <a:pt x="0" y="106566"/>
                  </a:cubicBezTo>
                  <a:cubicBezTo>
                    <a:pt x="0" y="47711"/>
                    <a:pt x="47711" y="0"/>
                    <a:pt x="106566" y="0"/>
                  </a:cubicBezTo>
                  <a:cubicBezTo>
                    <a:pt x="165421" y="0"/>
                    <a:pt x="213132" y="47711"/>
                    <a:pt x="213132" y="106566"/>
                  </a:cubicBezTo>
                  <a:close/>
                </a:path>
              </a:pathLst>
            </a:custGeom>
            <a:solidFill>
              <a:srgbClr val="000000"/>
            </a:solidFill>
            <a:ln w="13295" cap="flat">
              <a:noFill/>
              <a:prstDash val="solid"/>
              <a:miter/>
            </a:ln>
          </p:spPr>
          <p:txBody>
            <a:bodyPr rtlCol="0" anchor="ctr"/>
            <a:lstStyle/>
            <a:p>
              <a:endParaRPr lang="en-US" dirty="0"/>
            </a:p>
          </p:txBody>
        </p:sp>
        <p:sp>
          <p:nvSpPr>
            <p:cNvPr id="103" name="Freihandform: Form 102">
              <a:extLst>
                <a:ext uri="{FF2B5EF4-FFF2-40B4-BE49-F238E27FC236}">
                  <a16:creationId xmlns:a16="http://schemas.microsoft.com/office/drawing/2014/main" id="{3385B708-E3CC-769C-1DA1-02A03ED9652D}"/>
                </a:ext>
              </a:extLst>
            </p:cNvPr>
            <p:cNvSpPr/>
            <p:nvPr/>
          </p:nvSpPr>
          <p:spPr>
            <a:xfrm>
              <a:off x="5722339" y="2481263"/>
              <a:ext cx="586113" cy="959094"/>
            </a:xfrm>
            <a:custGeom>
              <a:avLst/>
              <a:gdLst>
                <a:gd name="connsiteX0" fmla="*/ 583449 w 586113"/>
                <a:gd name="connsiteY0" fmla="*/ 415608 h 959094"/>
                <a:gd name="connsiteX1" fmla="*/ 508853 w 586113"/>
                <a:gd name="connsiteY1" fmla="*/ 98574 h 959094"/>
                <a:gd name="connsiteX2" fmla="*/ 492868 w 586113"/>
                <a:gd name="connsiteY2" fmla="*/ 69268 h 959094"/>
                <a:gd name="connsiteX3" fmla="*/ 380974 w 586113"/>
                <a:gd name="connsiteY3" fmla="*/ 10657 h 959094"/>
                <a:gd name="connsiteX4" fmla="*/ 293057 w 586113"/>
                <a:gd name="connsiteY4" fmla="*/ 0 h 959094"/>
                <a:gd name="connsiteX5" fmla="*/ 205140 w 586113"/>
                <a:gd name="connsiteY5" fmla="*/ 13321 h 959094"/>
                <a:gd name="connsiteX6" fmla="*/ 93245 w 586113"/>
                <a:gd name="connsiteY6" fmla="*/ 71932 h 959094"/>
                <a:gd name="connsiteX7" fmla="*/ 77260 w 586113"/>
                <a:gd name="connsiteY7" fmla="*/ 101238 h 959094"/>
                <a:gd name="connsiteX8" fmla="*/ 2664 w 586113"/>
                <a:gd name="connsiteY8" fmla="*/ 418272 h 959094"/>
                <a:gd name="connsiteX9" fmla="*/ 0 w 586113"/>
                <a:gd name="connsiteY9" fmla="*/ 431593 h 959094"/>
                <a:gd name="connsiteX10" fmla="*/ 53283 w 586113"/>
                <a:gd name="connsiteY10" fmla="*/ 484876 h 959094"/>
                <a:gd name="connsiteX11" fmla="*/ 103902 w 586113"/>
                <a:gd name="connsiteY11" fmla="*/ 444913 h 959094"/>
                <a:gd name="connsiteX12" fmla="*/ 159849 w 586113"/>
                <a:gd name="connsiteY12" fmla="*/ 213132 h 959094"/>
                <a:gd name="connsiteX13" fmla="*/ 159849 w 586113"/>
                <a:gd name="connsiteY13" fmla="*/ 959095 h 959094"/>
                <a:gd name="connsiteX14" fmla="*/ 266415 w 586113"/>
                <a:gd name="connsiteY14" fmla="*/ 959095 h 959094"/>
                <a:gd name="connsiteX15" fmla="*/ 266415 w 586113"/>
                <a:gd name="connsiteY15" fmla="*/ 479547 h 959094"/>
                <a:gd name="connsiteX16" fmla="*/ 319698 w 586113"/>
                <a:gd name="connsiteY16" fmla="*/ 479547 h 959094"/>
                <a:gd name="connsiteX17" fmla="*/ 319698 w 586113"/>
                <a:gd name="connsiteY17" fmla="*/ 959095 h 959094"/>
                <a:gd name="connsiteX18" fmla="*/ 426264 w 586113"/>
                <a:gd name="connsiteY18" fmla="*/ 959095 h 959094"/>
                <a:gd name="connsiteX19" fmla="*/ 426264 w 586113"/>
                <a:gd name="connsiteY19" fmla="*/ 210468 h 959094"/>
                <a:gd name="connsiteX20" fmla="*/ 482212 w 586113"/>
                <a:gd name="connsiteY20" fmla="*/ 442249 h 959094"/>
                <a:gd name="connsiteX21" fmla="*/ 532830 w 586113"/>
                <a:gd name="connsiteY21" fmla="*/ 482212 h 959094"/>
                <a:gd name="connsiteX22" fmla="*/ 586113 w 586113"/>
                <a:gd name="connsiteY22" fmla="*/ 428929 h 959094"/>
                <a:gd name="connsiteX23" fmla="*/ 583449 w 586113"/>
                <a:gd name="connsiteY23" fmla="*/ 415608 h 95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6113" h="959094">
                  <a:moveTo>
                    <a:pt x="583449" y="415608"/>
                  </a:moveTo>
                  <a:lnTo>
                    <a:pt x="508853" y="98574"/>
                  </a:lnTo>
                  <a:cubicBezTo>
                    <a:pt x="506189" y="87917"/>
                    <a:pt x="500861" y="77260"/>
                    <a:pt x="492868" y="69268"/>
                  </a:cubicBezTo>
                  <a:cubicBezTo>
                    <a:pt x="460898" y="42626"/>
                    <a:pt x="423600" y="23977"/>
                    <a:pt x="380974" y="10657"/>
                  </a:cubicBezTo>
                  <a:cubicBezTo>
                    <a:pt x="351668" y="5328"/>
                    <a:pt x="322362" y="0"/>
                    <a:pt x="293057" y="0"/>
                  </a:cubicBezTo>
                  <a:cubicBezTo>
                    <a:pt x="263751" y="0"/>
                    <a:pt x="234445" y="5328"/>
                    <a:pt x="205140" y="13321"/>
                  </a:cubicBezTo>
                  <a:cubicBezTo>
                    <a:pt x="162513" y="23977"/>
                    <a:pt x="125215" y="45291"/>
                    <a:pt x="93245" y="71932"/>
                  </a:cubicBezTo>
                  <a:cubicBezTo>
                    <a:pt x="85253" y="79925"/>
                    <a:pt x="79925" y="90581"/>
                    <a:pt x="77260" y="101238"/>
                  </a:cubicBezTo>
                  <a:lnTo>
                    <a:pt x="2664" y="418272"/>
                  </a:lnTo>
                  <a:cubicBezTo>
                    <a:pt x="2664" y="420936"/>
                    <a:pt x="0" y="426264"/>
                    <a:pt x="0" y="431593"/>
                  </a:cubicBezTo>
                  <a:cubicBezTo>
                    <a:pt x="0" y="460898"/>
                    <a:pt x="23977" y="484876"/>
                    <a:pt x="53283" y="484876"/>
                  </a:cubicBezTo>
                  <a:cubicBezTo>
                    <a:pt x="77260" y="484876"/>
                    <a:pt x="98574" y="466227"/>
                    <a:pt x="103902" y="444913"/>
                  </a:cubicBezTo>
                  <a:lnTo>
                    <a:pt x="159849" y="213132"/>
                  </a:lnTo>
                  <a:lnTo>
                    <a:pt x="159849" y="959095"/>
                  </a:lnTo>
                  <a:lnTo>
                    <a:pt x="266415" y="959095"/>
                  </a:lnTo>
                  <a:lnTo>
                    <a:pt x="266415" y="479547"/>
                  </a:lnTo>
                  <a:lnTo>
                    <a:pt x="319698" y="479547"/>
                  </a:lnTo>
                  <a:lnTo>
                    <a:pt x="319698" y="959095"/>
                  </a:lnTo>
                  <a:lnTo>
                    <a:pt x="426264" y="959095"/>
                  </a:lnTo>
                  <a:lnTo>
                    <a:pt x="426264" y="210468"/>
                  </a:lnTo>
                  <a:lnTo>
                    <a:pt x="482212" y="442249"/>
                  </a:lnTo>
                  <a:cubicBezTo>
                    <a:pt x="487540" y="463562"/>
                    <a:pt x="508853" y="482212"/>
                    <a:pt x="532830" y="482212"/>
                  </a:cubicBezTo>
                  <a:cubicBezTo>
                    <a:pt x="562136" y="482212"/>
                    <a:pt x="586113" y="458234"/>
                    <a:pt x="586113" y="428929"/>
                  </a:cubicBezTo>
                  <a:cubicBezTo>
                    <a:pt x="586113" y="423600"/>
                    <a:pt x="583449" y="418272"/>
                    <a:pt x="583449" y="415608"/>
                  </a:cubicBezTo>
                  <a:close/>
                </a:path>
              </a:pathLst>
            </a:custGeom>
            <a:solidFill>
              <a:srgbClr val="000000"/>
            </a:solidFill>
            <a:ln w="13295" cap="flat">
              <a:noFill/>
              <a:prstDash val="solid"/>
              <a:miter/>
            </a:ln>
          </p:spPr>
          <p:txBody>
            <a:bodyPr rtlCol="0" anchor="ctr"/>
            <a:lstStyle/>
            <a:p>
              <a:endParaRPr lang="en-US" dirty="0"/>
            </a:p>
          </p:txBody>
        </p:sp>
      </p:grpSp>
      <p:grpSp>
        <p:nvGrpSpPr>
          <p:cNvPr id="86" name="Gruppieren 85">
            <a:extLst>
              <a:ext uri="{FF2B5EF4-FFF2-40B4-BE49-F238E27FC236}">
                <a16:creationId xmlns:a16="http://schemas.microsoft.com/office/drawing/2014/main" id="{53D89F43-FE68-9FA0-5CE7-8B6A3F4136A0}"/>
              </a:ext>
            </a:extLst>
          </p:cNvPr>
          <p:cNvGrpSpPr/>
          <p:nvPr/>
        </p:nvGrpSpPr>
        <p:grpSpPr>
          <a:xfrm>
            <a:off x="7530059" y="1655241"/>
            <a:ext cx="314552" cy="423311"/>
            <a:chOff x="5874396" y="2204250"/>
            <a:chExt cx="533400" cy="762000"/>
          </a:xfrm>
        </p:grpSpPr>
        <p:sp>
          <p:nvSpPr>
            <p:cNvPr id="97" name="Freihandform: Form 96">
              <a:extLst>
                <a:ext uri="{FF2B5EF4-FFF2-40B4-BE49-F238E27FC236}">
                  <a16:creationId xmlns:a16="http://schemas.microsoft.com/office/drawing/2014/main" id="{0EF8F5F0-54B9-B887-3657-1181CFA7A943}"/>
                </a:ext>
              </a:extLst>
            </p:cNvPr>
            <p:cNvSpPr/>
            <p:nvPr/>
          </p:nvSpPr>
          <p:spPr>
            <a:xfrm>
              <a:off x="5874396" y="2206155"/>
              <a:ext cx="57150" cy="760095"/>
            </a:xfrm>
            <a:custGeom>
              <a:avLst/>
              <a:gdLst>
                <a:gd name="connsiteX0" fmla="*/ 0 w 57150"/>
                <a:gd name="connsiteY0" fmla="*/ 0 h 760095"/>
                <a:gd name="connsiteX1" fmla="*/ 57150 w 57150"/>
                <a:gd name="connsiteY1" fmla="*/ 0 h 760095"/>
                <a:gd name="connsiteX2" fmla="*/ 57150 w 57150"/>
                <a:gd name="connsiteY2" fmla="*/ 760095 h 760095"/>
                <a:gd name="connsiteX3" fmla="*/ 0 w 57150"/>
                <a:gd name="connsiteY3" fmla="*/ 760095 h 760095"/>
              </a:gdLst>
              <a:ahLst/>
              <a:cxnLst>
                <a:cxn ang="0">
                  <a:pos x="connsiteX0" y="connsiteY0"/>
                </a:cxn>
                <a:cxn ang="0">
                  <a:pos x="connsiteX1" y="connsiteY1"/>
                </a:cxn>
                <a:cxn ang="0">
                  <a:pos x="connsiteX2" y="connsiteY2"/>
                </a:cxn>
                <a:cxn ang="0">
                  <a:pos x="connsiteX3" y="connsiteY3"/>
                </a:cxn>
              </a:cxnLst>
              <a:rect l="l" t="t" r="r" b="b"/>
              <a:pathLst>
                <a:path w="57150" h="760095">
                  <a:moveTo>
                    <a:pt x="0" y="0"/>
                  </a:moveTo>
                  <a:lnTo>
                    <a:pt x="57150" y="0"/>
                  </a:lnTo>
                  <a:lnTo>
                    <a:pt x="57150" y="760095"/>
                  </a:lnTo>
                  <a:lnTo>
                    <a:pt x="0" y="760095"/>
                  </a:lnTo>
                  <a:close/>
                </a:path>
              </a:pathLst>
            </a:custGeom>
            <a:solidFill>
              <a:srgbClr val="000000"/>
            </a:solidFill>
            <a:ln w="9525" cap="flat">
              <a:noFill/>
              <a:prstDash val="solid"/>
              <a:miter/>
            </a:ln>
          </p:spPr>
          <p:txBody>
            <a:bodyPr rtlCol="0" anchor="ctr"/>
            <a:lstStyle/>
            <a:p>
              <a:endParaRPr lang="en-US" dirty="0"/>
            </a:p>
          </p:txBody>
        </p:sp>
        <p:sp>
          <p:nvSpPr>
            <p:cNvPr id="98" name="Freihandform: Form 97">
              <a:extLst>
                <a:ext uri="{FF2B5EF4-FFF2-40B4-BE49-F238E27FC236}">
                  <a16:creationId xmlns:a16="http://schemas.microsoft.com/office/drawing/2014/main" id="{51846BA2-C6F4-D4F2-9BD3-CB7114A11E77}"/>
                </a:ext>
              </a:extLst>
            </p:cNvPr>
            <p:cNvSpPr/>
            <p:nvPr/>
          </p:nvSpPr>
          <p:spPr>
            <a:xfrm>
              <a:off x="5969646" y="2204250"/>
              <a:ext cx="438150" cy="762000"/>
            </a:xfrm>
            <a:custGeom>
              <a:avLst/>
              <a:gdLst>
                <a:gd name="connsiteX0" fmla="*/ 352425 w 438150"/>
                <a:gd name="connsiteY0" fmla="*/ 285750 h 762000"/>
                <a:gd name="connsiteX1" fmla="*/ 85725 w 438150"/>
                <a:gd name="connsiteY1" fmla="*/ 285750 h 762000"/>
                <a:gd name="connsiteX2" fmla="*/ 85725 w 438150"/>
                <a:gd name="connsiteY2" fmla="*/ 228600 h 762000"/>
                <a:gd name="connsiteX3" fmla="*/ 352425 w 438150"/>
                <a:gd name="connsiteY3" fmla="*/ 228600 h 762000"/>
                <a:gd name="connsiteX4" fmla="*/ 352425 w 438150"/>
                <a:gd name="connsiteY4" fmla="*/ 285750 h 762000"/>
                <a:gd name="connsiteX5" fmla="*/ 295275 w 438150"/>
                <a:gd name="connsiteY5" fmla="*/ 381000 h 762000"/>
                <a:gd name="connsiteX6" fmla="*/ 147638 w 438150"/>
                <a:gd name="connsiteY6" fmla="*/ 381000 h 762000"/>
                <a:gd name="connsiteX7" fmla="*/ 147638 w 438150"/>
                <a:gd name="connsiteY7" fmla="*/ 342900 h 762000"/>
                <a:gd name="connsiteX8" fmla="*/ 295275 w 438150"/>
                <a:gd name="connsiteY8" fmla="*/ 342900 h 762000"/>
                <a:gd name="connsiteX9" fmla="*/ 295275 w 438150"/>
                <a:gd name="connsiteY9" fmla="*/ 381000 h 762000"/>
                <a:gd name="connsiteX10" fmla="*/ 400050 w 438150"/>
                <a:gd name="connsiteY10" fmla="*/ 0 h 762000"/>
                <a:gd name="connsiteX11" fmla="*/ 0 w 438150"/>
                <a:gd name="connsiteY11" fmla="*/ 1905 h 762000"/>
                <a:gd name="connsiteX12" fmla="*/ 0 w 438150"/>
                <a:gd name="connsiteY12" fmla="*/ 762000 h 762000"/>
                <a:gd name="connsiteX13" fmla="*/ 400050 w 438150"/>
                <a:gd name="connsiteY13" fmla="*/ 762000 h 762000"/>
                <a:gd name="connsiteX14" fmla="*/ 438150 w 438150"/>
                <a:gd name="connsiteY14" fmla="*/ 723900 h 762000"/>
                <a:gd name="connsiteX15" fmla="*/ 438150 w 438150"/>
                <a:gd name="connsiteY15" fmla="*/ 38100 h 762000"/>
                <a:gd name="connsiteX16" fmla="*/ 400050 w 4381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150" h="762000">
                  <a:moveTo>
                    <a:pt x="352425" y="285750"/>
                  </a:moveTo>
                  <a:lnTo>
                    <a:pt x="85725" y="285750"/>
                  </a:lnTo>
                  <a:lnTo>
                    <a:pt x="85725" y="228600"/>
                  </a:lnTo>
                  <a:lnTo>
                    <a:pt x="352425" y="228600"/>
                  </a:lnTo>
                  <a:lnTo>
                    <a:pt x="352425" y="285750"/>
                  </a:lnTo>
                  <a:close/>
                  <a:moveTo>
                    <a:pt x="295275" y="381000"/>
                  </a:moveTo>
                  <a:lnTo>
                    <a:pt x="147638" y="381000"/>
                  </a:lnTo>
                  <a:lnTo>
                    <a:pt x="147638" y="342900"/>
                  </a:lnTo>
                  <a:lnTo>
                    <a:pt x="295275" y="342900"/>
                  </a:lnTo>
                  <a:lnTo>
                    <a:pt x="295275" y="381000"/>
                  </a:lnTo>
                  <a:close/>
                  <a:moveTo>
                    <a:pt x="400050" y="0"/>
                  </a:moveTo>
                  <a:lnTo>
                    <a:pt x="0" y="1905"/>
                  </a:lnTo>
                  <a:lnTo>
                    <a:pt x="0" y="762000"/>
                  </a:lnTo>
                  <a:lnTo>
                    <a:pt x="400050" y="762000"/>
                  </a:lnTo>
                  <a:cubicBezTo>
                    <a:pt x="421005" y="762000"/>
                    <a:pt x="438150" y="744855"/>
                    <a:pt x="438150" y="723900"/>
                  </a:cubicBezTo>
                  <a:lnTo>
                    <a:pt x="438150" y="38100"/>
                  </a:lnTo>
                  <a:cubicBezTo>
                    <a:pt x="438150" y="17145"/>
                    <a:pt x="421005" y="0"/>
                    <a:pt x="400050" y="0"/>
                  </a:cubicBezTo>
                  <a:close/>
                </a:path>
              </a:pathLst>
            </a:custGeom>
            <a:solidFill>
              <a:srgbClr val="000000"/>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637162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5544A-FB79-111B-9771-D9A54A8A3FF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DA80711-5F39-2BC3-E262-DD530CDA3E33}"/>
              </a:ext>
            </a:extLst>
          </p:cNvPr>
          <p:cNvSpPr>
            <a:spLocks noGrp="1"/>
          </p:cNvSpPr>
          <p:nvPr>
            <p:ph type="title"/>
          </p:nvPr>
        </p:nvSpPr>
        <p:spPr/>
        <p:txBody>
          <a:bodyPr/>
          <a:lstStyle/>
          <a:p>
            <a:r>
              <a:rPr lang="en-US" dirty="0"/>
              <a:t>Demo – Attitude Roots</a:t>
            </a:r>
            <a:br>
              <a:rPr lang="en-US" dirty="0"/>
            </a:br>
            <a:endParaRPr lang="en-US" dirty="0"/>
          </a:p>
        </p:txBody>
      </p:sp>
      <p:pic>
        <p:nvPicPr>
          <p:cNvPr id="8" name="Inhaltsplatzhalter 7">
            <a:extLst>
              <a:ext uri="{FF2B5EF4-FFF2-40B4-BE49-F238E27FC236}">
                <a16:creationId xmlns:a16="http://schemas.microsoft.com/office/drawing/2014/main" id="{61B09014-51B3-9F25-2F91-B4F0E01277F7}"/>
              </a:ext>
            </a:extLst>
          </p:cNvPr>
          <p:cNvPicPr>
            <a:picLocks noGrp="1" noChangeAspect="1"/>
          </p:cNvPicPr>
          <p:nvPr>
            <p:ph idx="1"/>
          </p:nvPr>
        </p:nvPicPr>
        <p:blipFill>
          <a:blip r:embed="rId2"/>
          <a:stretch>
            <a:fillRect/>
          </a:stretch>
        </p:blipFill>
        <p:spPr>
          <a:xfrm>
            <a:off x="1478922" y="1979613"/>
            <a:ext cx="9281782" cy="4500562"/>
          </a:xfrm>
        </p:spPr>
      </p:pic>
      <p:sp>
        <p:nvSpPr>
          <p:cNvPr id="4" name="Datumsplatzhalter 3">
            <a:extLst>
              <a:ext uri="{FF2B5EF4-FFF2-40B4-BE49-F238E27FC236}">
                <a16:creationId xmlns:a16="http://schemas.microsoft.com/office/drawing/2014/main" id="{7993873D-67DD-997B-0146-847B2D738E63}"/>
              </a:ext>
            </a:extLst>
          </p:cNvPr>
          <p:cNvSpPr>
            <a:spLocks noGrp="1"/>
          </p:cNvSpPr>
          <p:nvPr>
            <p:ph type="dt" sz="half" idx="14"/>
          </p:nvPr>
        </p:nvSpPr>
        <p:spPr/>
        <p:txBody>
          <a:bodyPr/>
          <a:lstStyle/>
          <a:p>
            <a:fld id="{B3FD5DD2-BC1A-4C9C-81FC-0D336EF99937}" type="datetime1">
              <a:rPr lang="en-US" noProof="0" smtClean="0"/>
              <a:t>2/27/2025</a:t>
            </a:fld>
            <a:endParaRPr lang="en-US" noProof="0" dirty="0"/>
          </a:p>
        </p:txBody>
      </p:sp>
      <p:sp>
        <p:nvSpPr>
          <p:cNvPr id="5" name="Fußzeilenplatzhalter 4">
            <a:extLst>
              <a:ext uri="{FF2B5EF4-FFF2-40B4-BE49-F238E27FC236}">
                <a16:creationId xmlns:a16="http://schemas.microsoft.com/office/drawing/2014/main" id="{2BE5FF28-49EA-9E6B-E923-3CB5773C180D}"/>
              </a:ext>
            </a:extLst>
          </p:cNvPr>
          <p:cNvSpPr>
            <a:spLocks noGrp="1"/>
          </p:cNvSpPr>
          <p:nvPr>
            <p:ph type="ftr" sz="quarter" idx="15"/>
          </p:nvPr>
        </p:nvSpPr>
        <p:spPr/>
        <p:txBody>
          <a:bodyPr/>
          <a:lstStyle/>
          <a:p>
            <a:r>
              <a:rPr lang="en-US"/>
              <a:t>Review Overview Generation</a:t>
            </a:r>
            <a:endParaRPr lang="en-US" noProof="0" dirty="0"/>
          </a:p>
        </p:txBody>
      </p:sp>
      <p:sp>
        <p:nvSpPr>
          <p:cNvPr id="6" name="Foliennummernplatzhalter 5">
            <a:extLst>
              <a:ext uri="{FF2B5EF4-FFF2-40B4-BE49-F238E27FC236}">
                <a16:creationId xmlns:a16="http://schemas.microsoft.com/office/drawing/2014/main" id="{E17CA87C-D905-7B1B-A8CE-4D3785576477}"/>
              </a:ext>
            </a:extLst>
          </p:cNvPr>
          <p:cNvSpPr>
            <a:spLocks noGrp="1"/>
          </p:cNvSpPr>
          <p:nvPr>
            <p:ph type="sldNum" sz="quarter" idx="16"/>
          </p:nvPr>
        </p:nvSpPr>
        <p:spPr/>
        <p:txBody>
          <a:bodyPr/>
          <a:lstStyle/>
          <a:p>
            <a:fld id="{DD2F4C09-65E4-4AD7-8D55-83CBD210ED85}" type="slidenum">
              <a:rPr lang="en-US" noProof="0" smtClean="0"/>
              <a:pPr/>
              <a:t>40</a:t>
            </a:fld>
            <a:endParaRPr lang="en-US" noProof="0" dirty="0"/>
          </a:p>
        </p:txBody>
      </p:sp>
      <p:sp>
        <p:nvSpPr>
          <p:cNvPr id="3" name="Rechteck 2">
            <a:extLst>
              <a:ext uri="{FF2B5EF4-FFF2-40B4-BE49-F238E27FC236}">
                <a16:creationId xmlns:a16="http://schemas.microsoft.com/office/drawing/2014/main" id="{466C876E-BD7A-B07D-E2AA-1B50FA213B73}"/>
              </a:ext>
            </a:extLst>
          </p:cNvPr>
          <p:cNvSpPr/>
          <p:nvPr/>
        </p:nvSpPr>
        <p:spPr>
          <a:xfrm>
            <a:off x="4748212" y="4318850"/>
            <a:ext cx="4395787" cy="2179151"/>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822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E6418A-628B-2A5E-FEE4-1060DCDA0D66}"/>
              </a:ext>
            </a:extLst>
          </p:cNvPr>
          <p:cNvSpPr>
            <a:spLocks noGrp="1"/>
          </p:cNvSpPr>
          <p:nvPr>
            <p:ph type="title"/>
          </p:nvPr>
        </p:nvSpPr>
        <p:spPr/>
        <p:txBody>
          <a:bodyPr/>
          <a:lstStyle/>
          <a:p>
            <a:r>
              <a:rPr lang="en-US" dirty="0"/>
              <a:t>Demo – Expandable Comments</a:t>
            </a:r>
          </a:p>
        </p:txBody>
      </p:sp>
      <p:pic>
        <p:nvPicPr>
          <p:cNvPr id="10" name="Inhaltsplatzhalter 9">
            <a:extLst>
              <a:ext uri="{FF2B5EF4-FFF2-40B4-BE49-F238E27FC236}">
                <a16:creationId xmlns:a16="http://schemas.microsoft.com/office/drawing/2014/main" id="{BC32CB7D-067E-4B8F-26BC-FD737BFA9FF7}"/>
              </a:ext>
            </a:extLst>
          </p:cNvPr>
          <p:cNvPicPr>
            <a:picLocks noGrp="1" noChangeAspect="1"/>
          </p:cNvPicPr>
          <p:nvPr>
            <p:ph idx="1"/>
          </p:nvPr>
        </p:nvPicPr>
        <p:blipFill>
          <a:blip r:embed="rId2"/>
          <a:stretch>
            <a:fillRect/>
          </a:stretch>
        </p:blipFill>
        <p:spPr>
          <a:xfrm>
            <a:off x="1504998" y="1979613"/>
            <a:ext cx="9229629" cy="4500562"/>
          </a:xfrm>
        </p:spPr>
      </p:pic>
      <p:sp>
        <p:nvSpPr>
          <p:cNvPr id="4" name="Datumsplatzhalter 3">
            <a:extLst>
              <a:ext uri="{FF2B5EF4-FFF2-40B4-BE49-F238E27FC236}">
                <a16:creationId xmlns:a16="http://schemas.microsoft.com/office/drawing/2014/main" id="{94B2D565-BF4A-C5C3-5950-C1BE69EA35B3}"/>
              </a:ext>
            </a:extLst>
          </p:cNvPr>
          <p:cNvSpPr>
            <a:spLocks noGrp="1"/>
          </p:cNvSpPr>
          <p:nvPr>
            <p:ph type="dt" sz="half" idx="14"/>
          </p:nvPr>
        </p:nvSpPr>
        <p:spPr/>
        <p:txBody>
          <a:bodyPr/>
          <a:lstStyle/>
          <a:p>
            <a:fld id="{B3FD5DD2-BC1A-4C9C-81FC-0D336EF99937}" type="datetime1">
              <a:rPr lang="en-US" noProof="0" smtClean="0"/>
              <a:t>2/27/2025</a:t>
            </a:fld>
            <a:endParaRPr lang="en-US" noProof="0" dirty="0"/>
          </a:p>
        </p:txBody>
      </p:sp>
      <p:sp>
        <p:nvSpPr>
          <p:cNvPr id="5" name="Fußzeilenplatzhalter 4">
            <a:extLst>
              <a:ext uri="{FF2B5EF4-FFF2-40B4-BE49-F238E27FC236}">
                <a16:creationId xmlns:a16="http://schemas.microsoft.com/office/drawing/2014/main" id="{45C89641-17DB-F270-CDA1-75CBBC47FA70}"/>
              </a:ext>
            </a:extLst>
          </p:cNvPr>
          <p:cNvSpPr>
            <a:spLocks noGrp="1"/>
          </p:cNvSpPr>
          <p:nvPr>
            <p:ph type="ftr" sz="quarter" idx="15"/>
          </p:nvPr>
        </p:nvSpPr>
        <p:spPr/>
        <p:txBody>
          <a:bodyPr/>
          <a:lstStyle/>
          <a:p>
            <a:r>
              <a:rPr lang="en-US"/>
              <a:t>Review Overview Generation</a:t>
            </a:r>
            <a:endParaRPr lang="en-US" noProof="0" dirty="0"/>
          </a:p>
        </p:txBody>
      </p:sp>
      <p:sp>
        <p:nvSpPr>
          <p:cNvPr id="6" name="Foliennummernplatzhalter 5">
            <a:extLst>
              <a:ext uri="{FF2B5EF4-FFF2-40B4-BE49-F238E27FC236}">
                <a16:creationId xmlns:a16="http://schemas.microsoft.com/office/drawing/2014/main" id="{21D49E85-337C-F224-FBC4-C07033DB0B3A}"/>
              </a:ext>
            </a:extLst>
          </p:cNvPr>
          <p:cNvSpPr>
            <a:spLocks noGrp="1"/>
          </p:cNvSpPr>
          <p:nvPr>
            <p:ph type="sldNum" sz="quarter" idx="16"/>
          </p:nvPr>
        </p:nvSpPr>
        <p:spPr/>
        <p:txBody>
          <a:bodyPr/>
          <a:lstStyle/>
          <a:p>
            <a:fld id="{DD2F4C09-65E4-4AD7-8D55-83CBD210ED85}" type="slidenum">
              <a:rPr lang="en-US" noProof="0" smtClean="0"/>
              <a:pPr/>
              <a:t>41</a:t>
            </a:fld>
            <a:endParaRPr lang="en-US" noProof="0" dirty="0"/>
          </a:p>
        </p:txBody>
      </p:sp>
      <p:sp>
        <p:nvSpPr>
          <p:cNvPr id="11" name="Rechteck 10">
            <a:extLst>
              <a:ext uri="{FF2B5EF4-FFF2-40B4-BE49-F238E27FC236}">
                <a16:creationId xmlns:a16="http://schemas.microsoft.com/office/drawing/2014/main" id="{0B346AF8-5927-1972-CAB6-126107883268}"/>
              </a:ext>
            </a:extLst>
          </p:cNvPr>
          <p:cNvSpPr/>
          <p:nvPr/>
        </p:nvSpPr>
        <p:spPr>
          <a:xfrm>
            <a:off x="4748212" y="4991099"/>
            <a:ext cx="4395787" cy="1314451"/>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4054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8F293D-8305-82CC-250A-AFDE24215ED6}"/>
              </a:ext>
            </a:extLst>
          </p:cNvPr>
          <p:cNvSpPr>
            <a:spLocks noGrp="1"/>
          </p:cNvSpPr>
          <p:nvPr>
            <p:ph type="title"/>
          </p:nvPr>
        </p:nvSpPr>
        <p:spPr/>
        <p:txBody>
          <a:bodyPr/>
          <a:lstStyle/>
          <a:p>
            <a:r>
              <a:rPr lang="en-US" dirty="0"/>
              <a:t>Demo – Next Page</a:t>
            </a:r>
            <a:br>
              <a:rPr lang="en-US" dirty="0"/>
            </a:br>
            <a:endParaRPr lang="en-US" dirty="0"/>
          </a:p>
        </p:txBody>
      </p:sp>
      <p:pic>
        <p:nvPicPr>
          <p:cNvPr id="8" name="Inhaltsplatzhalter 7">
            <a:extLst>
              <a:ext uri="{FF2B5EF4-FFF2-40B4-BE49-F238E27FC236}">
                <a16:creationId xmlns:a16="http://schemas.microsoft.com/office/drawing/2014/main" id="{994AD484-6B89-7DC3-CBF0-5BB25E2BC18C}"/>
              </a:ext>
            </a:extLst>
          </p:cNvPr>
          <p:cNvPicPr>
            <a:picLocks noGrp="1" noChangeAspect="1"/>
          </p:cNvPicPr>
          <p:nvPr>
            <p:ph idx="1"/>
          </p:nvPr>
        </p:nvPicPr>
        <p:blipFill>
          <a:blip r:embed="rId2"/>
          <a:stretch>
            <a:fillRect/>
          </a:stretch>
        </p:blipFill>
        <p:spPr>
          <a:xfrm>
            <a:off x="1478922" y="1979613"/>
            <a:ext cx="9281782" cy="4500562"/>
          </a:xfrm>
        </p:spPr>
      </p:pic>
      <p:sp>
        <p:nvSpPr>
          <p:cNvPr id="4" name="Datumsplatzhalter 3">
            <a:extLst>
              <a:ext uri="{FF2B5EF4-FFF2-40B4-BE49-F238E27FC236}">
                <a16:creationId xmlns:a16="http://schemas.microsoft.com/office/drawing/2014/main" id="{EAD12DE7-133D-4ED5-E3E2-DAB9212B1F5E}"/>
              </a:ext>
            </a:extLst>
          </p:cNvPr>
          <p:cNvSpPr>
            <a:spLocks noGrp="1"/>
          </p:cNvSpPr>
          <p:nvPr>
            <p:ph type="dt" sz="half" idx="14"/>
          </p:nvPr>
        </p:nvSpPr>
        <p:spPr/>
        <p:txBody>
          <a:bodyPr/>
          <a:lstStyle/>
          <a:p>
            <a:fld id="{B3FD5DD2-BC1A-4C9C-81FC-0D336EF99937}" type="datetime1">
              <a:rPr lang="en-US" noProof="0" smtClean="0"/>
              <a:t>2/27/2025</a:t>
            </a:fld>
            <a:endParaRPr lang="en-US" noProof="0" dirty="0"/>
          </a:p>
        </p:txBody>
      </p:sp>
      <p:sp>
        <p:nvSpPr>
          <p:cNvPr id="5" name="Fußzeilenplatzhalter 4">
            <a:extLst>
              <a:ext uri="{FF2B5EF4-FFF2-40B4-BE49-F238E27FC236}">
                <a16:creationId xmlns:a16="http://schemas.microsoft.com/office/drawing/2014/main" id="{36C99301-4909-4884-0432-E1F2A943F698}"/>
              </a:ext>
            </a:extLst>
          </p:cNvPr>
          <p:cNvSpPr>
            <a:spLocks noGrp="1"/>
          </p:cNvSpPr>
          <p:nvPr>
            <p:ph type="ftr" sz="quarter" idx="15"/>
          </p:nvPr>
        </p:nvSpPr>
        <p:spPr/>
        <p:txBody>
          <a:bodyPr/>
          <a:lstStyle/>
          <a:p>
            <a:r>
              <a:rPr lang="en-US"/>
              <a:t>Review Overview Generation</a:t>
            </a:r>
            <a:endParaRPr lang="en-US" noProof="0" dirty="0"/>
          </a:p>
        </p:txBody>
      </p:sp>
      <p:sp>
        <p:nvSpPr>
          <p:cNvPr id="6" name="Foliennummernplatzhalter 5">
            <a:extLst>
              <a:ext uri="{FF2B5EF4-FFF2-40B4-BE49-F238E27FC236}">
                <a16:creationId xmlns:a16="http://schemas.microsoft.com/office/drawing/2014/main" id="{1220806C-CA09-2651-AEA4-D08399CCCD8B}"/>
              </a:ext>
            </a:extLst>
          </p:cNvPr>
          <p:cNvSpPr>
            <a:spLocks noGrp="1"/>
          </p:cNvSpPr>
          <p:nvPr>
            <p:ph type="sldNum" sz="quarter" idx="16"/>
          </p:nvPr>
        </p:nvSpPr>
        <p:spPr/>
        <p:txBody>
          <a:bodyPr/>
          <a:lstStyle/>
          <a:p>
            <a:fld id="{DD2F4C09-65E4-4AD7-8D55-83CBD210ED85}" type="slidenum">
              <a:rPr lang="en-US" noProof="0" smtClean="0"/>
              <a:pPr/>
              <a:t>42</a:t>
            </a:fld>
            <a:endParaRPr lang="en-US" noProof="0" dirty="0"/>
          </a:p>
        </p:txBody>
      </p:sp>
      <p:sp>
        <p:nvSpPr>
          <p:cNvPr id="10" name="Rechteck 9">
            <a:extLst>
              <a:ext uri="{FF2B5EF4-FFF2-40B4-BE49-F238E27FC236}">
                <a16:creationId xmlns:a16="http://schemas.microsoft.com/office/drawing/2014/main" id="{982003F7-A498-71DF-731F-5E43B5406948}"/>
              </a:ext>
            </a:extLst>
          </p:cNvPr>
          <p:cNvSpPr/>
          <p:nvPr/>
        </p:nvSpPr>
        <p:spPr>
          <a:xfrm>
            <a:off x="8815387" y="4341018"/>
            <a:ext cx="238125" cy="266701"/>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220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E4450E-7FD6-F88B-F142-6E66F0A8B293}"/>
              </a:ext>
            </a:extLst>
          </p:cNvPr>
          <p:cNvSpPr>
            <a:spLocks noGrp="1"/>
          </p:cNvSpPr>
          <p:nvPr>
            <p:ph type="title"/>
          </p:nvPr>
        </p:nvSpPr>
        <p:spPr/>
        <p:txBody>
          <a:bodyPr/>
          <a:lstStyle/>
          <a:p>
            <a:r>
              <a:rPr lang="en-US" dirty="0"/>
              <a:t>Demo – Request Information</a:t>
            </a:r>
          </a:p>
        </p:txBody>
      </p:sp>
      <p:pic>
        <p:nvPicPr>
          <p:cNvPr id="8" name="Inhaltsplatzhalter 7">
            <a:extLst>
              <a:ext uri="{FF2B5EF4-FFF2-40B4-BE49-F238E27FC236}">
                <a16:creationId xmlns:a16="http://schemas.microsoft.com/office/drawing/2014/main" id="{51342EF7-8210-2810-C044-8062B06B3C4F}"/>
              </a:ext>
            </a:extLst>
          </p:cNvPr>
          <p:cNvPicPr>
            <a:picLocks noGrp="1" noChangeAspect="1"/>
          </p:cNvPicPr>
          <p:nvPr>
            <p:ph idx="1"/>
          </p:nvPr>
        </p:nvPicPr>
        <p:blipFill>
          <a:blip r:embed="rId2"/>
          <a:stretch>
            <a:fillRect/>
          </a:stretch>
        </p:blipFill>
        <p:spPr>
          <a:xfrm>
            <a:off x="1564729" y="1979613"/>
            <a:ext cx="9110168" cy="4500562"/>
          </a:xfrm>
        </p:spPr>
      </p:pic>
      <p:sp>
        <p:nvSpPr>
          <p:cNvPr id="4" name="Datumsplatzhalter 3">
            <a:extLst>
              <a:ext uri="{FF2B5EF4-FFF2-40B4-BE49-F238E27FC236}">
                <a16:creationId xmlns:a16="http://schemas.microsoft.com/office/drawing/2014/main" id="{95C31597-C994-915E-6396-7429641CDB7F}"/>
              </a:ext>
            </a:extLst>
          </p:cNvPr>
          <p:cNvSpPr>
            <a:spLocks noGrp="1"/>
          </p:cNvSpPr>
          <p:nvPr>
            <p:ph type="dt" sz="half" idx="14"/>
          </p:nvPr>
        </p:nvSpPr>
        <p:spPr/>
        <p:txBody>
          <a:bodyPr/>
          <a:lstStyle/>
          <a:p>
            <a:fld id="{B3FD5DD2-BC1A-4C9C-81FC-0D336EF99937}" type="datetime1">
              <a:rPr lang="en-US" noProof="0" smtClean="0"/>
              <a:t>2/27/2025</a:t>
            </a:fld>
            <a:endParaRPr lang="en-US" noProof="0" dirty="0"/>
          </a:p>
        </p:txBody>
      </p:sp>
      <p:sp>
        <p:nvSpPr>
          <p:cNvPr id="5" name="Fußzeilenplatzhalter 4">
            <a:extLst>
              <a:ext uri="{FF2B5EF4-FFF2-40B4-BE49-F238E27FC236}">
                <a16:creationId xmlns:a16="http://schemas.microsoft.com/office/drawing/2014/main" id="{ED453AC7-A1F6-274A-DD74-99A753C0EACA}"/>
              </a:ext>
            </a:extLst>
          </p:cNvPr>
          <p:cNvSpPr>
            <a:spLocks noGrp="1"/>
          </p:cNvSpPr>
          <p:nvPr>
            <p:ph type="ftr" sz="quarter" idx="15"/>
          </p:nvPr>
        </p:nvSpPr>
        <p:spPr/>
        <p:txBody>
          <a:bodyPr/>
          <a:lstStyle/>
          <a:p>
            <a:r>
              <a:rPr lang="en-US"/>
              <a:t>Review Overview Generation</a:t>
            </a:r>
            <a:endParaRPr lang="en-US" noProof="0" dirty="0"/>
          </a:p>
        </p:txBody>
      </p:sp>
      <p:sp>
        <p:nvSpPr>
          <p:cNvPr id="6" name="Foliennummernplatzhalter 5">
            <a:extLst>
              <a:ext uri="{FF2B5EF4-FFF2-40B4-BE49-F238E27FC236}">
                <a16:creationId xmlns:a16="http://schemas.microsoft.com/office/drawing/2014/main" id="{BA490818-5940-2199-31A6-4AB6425C83AF}"/>
              </a:ext>
            </a:extLst>
          </p:cNvPr>
          <p:cNvSpPr>
            <a:spLocks noGrp="1"/>
          </p:cNvSpPr>
          <p:nvPr>
            <p:ph type="sldNum" sz="quarter" idx="16"/>
          </p:nvPr>
        </p:nvSpPr>
        <p:spPr/>
        <p:txBody>
          <a:bodyPr/>
          <a:lstStyle/>
          <a:p>
            <a:fld id="{DD2F4C09-65E4-4AD7-8D55-83CBD210ED85}" type="slidenum">
              <a:rPr lang="en-US" noProof="0" smtClean="0"/>
              <a:pPr/>
              <a:t>43</a:t>
            </a:fld>
            <a:endParaRPr lang="en-US" noProof="0" dirty="0"/>
          </a:p>
        </p:txBody>
      </p:sp>
      <p:sp>
        <p:nvSpPr>
          <p:cNvPr id="9" name="Rechteck 8">
            <a:extLst>
              <a:ext uri="{FF2B5EF4-FFF2-40B4-BE49-F238E27FC236}">
                <a16:creationId xmlns:a16="http://schemas.microsoft.com/office/drawing/2014/main" id="{8FE5290D-EF87-5824-4457-8F652184C787}"/>
              </a:ext>
            </a:extLst>
          </p:cNvPr>
          <p:cNvSpPr/>
          <p:nvPr/>
        </p:nvSpPr>
        <p:spPr>
          <a:xfrm>
            <a:off x="4748212" y="4318850"/>
            <a:ext cx="4395787" cy="2179151"/>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466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27EA61-5539-5C4C-5D29-B826FCB372E0}"/>
              </a:ext>
            </a:extLst>
          </p:cNvPr>
          <p:cNvSpPr>
            <a:spLocks noGrp="1"/>
          </p:cNvSpPr>
          <p:nvPr>
            <p:ph type="title"/>
          </p:nvPr>
        </p:nvSpPr>
        <p:spPr/>
        <p:txBody>
          <a:bodyPr/>
          <a:lstStyle/>
          <a:p>
            <a:r>
              <a:rPr lang="en-US" dirty="0"/>
              <a:t>Demo – future Summary Section</a:t>
            </a:r>
          </a:p>
        </p:txBody>
      </p:sp>
      <p:pic>
        <p:nvPicPr>
          <p:cNvPr id="10" name="Inhaltsplatzhalter 9">
            <a:extLst>
              <a:ext uri="{FF2B5EF4-FFF2-40B4-BE49-F238E27FC236}">
                <a16:creationId xmlns:a16="http://schemas.microsoft.com/office/drawing/2014/main" id="{A8A9949F-6E96-B31B-83FD-27961EED4324}"/>
              </a:ext>
            </a:extLst>
          </p:cNvPr>
          <p:cNvPicPr>
            <a:picLocks noGrp="1" noChangeAspect="1"/>
          </p:cNvPicPr>
          <p:nvPr>
            <p:ph idx="1"/>
          </p:nvPr>
        </p:nvPicPr>
        <p:blipFill>
          <a:blip r:embed="rId2"/>
          <a:stretch>
            <a:fillRect/>
          </a:stretch>
        </p:blipFill>
        <p:spPr>
          <a:xfrm>
            <a:off x="1530033" y="1979613"/>
            <a:ext cx="9179560" cy="4500562"/>
          </a:xfrm>
        </p:spPr>
      </p:pic>
      <p:sp>
        <p:nvSpPr>
          <p:cNvPr id="4" name="Datumsplatzhalter 3">
            <a:extLst>
              <a:ext uri="{FF2B5EF4-FFF2-40B4-BE49-F238E27FC236}">
                <a16:creationId xmlns:a16="http://schemas.microsoft.com/office/drawing/2014/main" id="{945976DD-AD6B-DF0D-4819-C04E283A9D29}"/>
              </a:ext>
            </a:extLst>
          </p:cNvPr>
          <p:cNvSpPr>
            <a:spLocks noGrp="1"/>
          </p:cNvSpPr>
          <p:nvPr>
            <p:ph type="dt" sz="half" idx="14"/>
          </p:nvPr>
        </p:nvSpPr>
        <p:spPr/>
        <p:txBody>
          <a:bodyPr/>
          <a:lstStyle/>
          <a:p>
            <a:fld id="{B3FD5DD2-BC1A-4C9C-81FC-0D336EF99937}" type="datetime1">
              <a:rPr lang="en-US" noProof="0" smtClean="0"/>
              <a:t>2/27/2025</a:t>
            </a:fld>
            <a:endParaRPr lang="en-US" noProof="0" dirty="0"/>
          </a:p>
        </p:txBody>
      </p:sp>
      <p:sp>
        <p:nvSpPr>
          <p:cNvPr id="5" name="Fußzeilenplatzhalter 4">
            <a:extLst>
              <a:ext uri="{FF2B5EF4-FFF2-40B4-BE49-F238E27FC236}">
                <a16:creationId xmlns:a16="http://schemas.microsoft.com/office/drawing/2014/main" id="{6ABC5BD7-68C2-1E07-F88E-7C8DD3591CD1}"/>
              </a:ext>
            </a:extLst>
          </p:cNvPr>
          <p:cNvSpPr>
            <a:spLocks noGrp="1"/>
          </p:cNvSpPr>
          <p:nvPr>
            <p:ph type="ftr" sz="quarter" idx="15"/>
          </p:nvPr>
        </p:nvSpPr>
        <p:spPr/>
        <p:txBody>
          <a:bodyPr/>
          <a:lstStyle/>
          <a:p>
            <a:r>
              <a:rPr lang="en-US"/>
              <a:t>Review Overview Generation</a:t>
            </a:r>
            <a:endParaRPr lang="en-US" noProof="0" dirty="0"/>
          </a:p>
        </p:txBody>
      </p:sp>
      <p:sp>
        <p:nvSpPr>
          <p:cNvPr id="6" name="Foliennummernplatzhalter 5">
            <a:extLst>
              <a:ext uri="{FF2B5EF4-FFF2-40B4-BE49-F238E27FC236}">
                <a16:creationId xmlns:a16="http://schemas.microsoft.com/office/drawing/2014/main" id="{D27F5C9F-5F2C-69A5-42BD-F0A86026659B}"/>
              </a:ext>
            </a:extLst>
          </p:cNvPr>
          <p:cNvSpPr>
            <a:spLocks noGrp="1"/>
          </p:cNvSpPr>
          <p:nvPr>
            <p:ph type="sldNum" sz="quarter" idx="16"/>
          </p:nvPr>
        </p:nvSpPr>
        <p:spPr/>
        <p:txBody>
          <a:bodyPr/>
          <a:lstStyle/>
          <a:p>
            <a:fld id="{DD2F4C09-65E4-4AD7-8D55-83CBD210ED85}" type="slidenum">
              <a:rPr lang="en-US" noProof="0" smtClean="0"/>
              <a:pPr/>
              <a:t>44</a:t>
            </a:fld>
            <a:endParaRPr lang="en-US" noProof="0" dirty="0"/>
          </a:p>
        </p:txBody>
      </p:sp>
      <p:sp>
        <p:nvSpPr>
          <p:cNvPr id="11" name="Rechteck 10">
            <a:extLst>
              <a:ext uri="{FF2B5EF4-FFF2-40B4-BE49-F238E27FC236}">
                <a16:creationId xmlns:a16="http://schemas.microsoft.com/office/drawing/2014/main" id="{D661CC3A-0B25-3C13-DAB8-5CB092120491}"/>
              </a:ext>
            </a:extLst>
          </p:cNvPr>
          <p:cNvSpPr/>
          <p:nvPr/>
        </p:nvSpPr>
        <p:spPr>
          <a:xfrm>
            <a:off x="4726379" y="4750130"/>
            <a:ext cx="4346369" cy="1730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a:extLst>
              <a:ext uri="{FF2B5EF4-FFF2-40B4-BE49-F238E27FC236}">
                <a16:creationId xmlns:a16="http://schemas.microsoft.com/office/drawing/2014/main" id="{B86B7D16-79B2-8A06-EED2-FC5CC8C0AFAA}"/>
              </a:ext>
            </a:extLst>
          </p:cNvPr>
          <p:cNvSpPr/>
          <p:nvPr/>
        </p:nvSpPr>
        <p:spPr>
          <a:xfrm>
            <a:off x="4748212" y="4318850"/>
            <a:ext cx="4395787" cy="2179151"/>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749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58C0-A7CF-7686-50FB-A2A7B79FC8D6}"/>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9FD24D27-E4A5-2C51-8FAC-572F2612354B}"/>
              </a:ext>
            </a:extLst>
          </p:cNvPr>
          <p:cNvSpPr/>
          <p:nvPr/>
        </p:nvSpPr>
        <p:spPr>
          <a:xfrm>
            <a:off x="383996" y="1425225"/>
            <a:ext cx="11520209" cy="1613263"/>
          </a:xfrm>
          <a:prstGeom prst="rect">
            <a:avLst/>
          </a:prstGeom>
          <a:solidFill>
            <a:schemeClr val="tx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8" name="Rechteck 27">
            <a:extLst>
              <a:ext uri="{FF2B5EF4-FFF2-40B4-BE49-F238E27FC236}">
                <a16:creationId xmlns:a16="http://schemas.microsoft.com/office/drawing/2014/main" id="{A7E86B14-CBCF-217B-5E9A-E68E3C9FF8D2}"/>
              </a:ext>
            </a:extLst>
          </p:cNvPr>
          <p:cNvSpPr/>
          <p:nvPr/>
        </p:nvSpPr>
        <p:spPr>
          <a:xfrm>
            <a:off x="391530" y="3154982"/>
            <a:ext cx="11520209" cy="1613263"/>
          </a:xfrm>
          <a:prstGeom prst="rect">
            <a:avLst/>
          </a:prstGeom>
          <a:solidFill>
            <a:schemeClr val="tx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53180804-1956-04F4-03CD-90F1A0E3C959}"/>
              </a:ext>
            </a:extLst>
          </p:cNvPr>
          <p:cNvSpPr>
            <a:spLocks noGrp="1"/>
          </p:cNvSpPr>
          <p:nvPr>
            <p:ph type="title"/>
          </p:nvPr>
        </p:nvSpPr>
        <p:spPr/>
        <p:txBody>
          <a:bodyPr anchor="t"/>
          <a:lstStyle/>
          <a:p>
            <a:r>
              <a:rPr lang="en-US" dirty="0"/>
              <a:t>Peer Review Process</a:t>
            </a:r>
          </a:p>
        </p:txBody>
      </p:sp>
      <p:sp>
        <p:nvSpPr>
          <p:cNvPr id="4" name="Datumsplatzhalter 3">
            <a:extLst>
              <a:ext uri="{FF2B5EF4-FFF2-40B4-BE49-F238E27FC236}">
                <a16:creationId xmlns:a16="http://schemas.microsoft.com/office/drawing/2014/main" id="{3546992B-5D75-9065-CA19-7DE52E940CBC}"/>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72B90AA7-3478-85AE-1736-6E740EF7AA50}"/>
              </a:ext>
            </a:extLst>
          </p:cNvPr>
          <p:cNvSpPr>
            <a:spLocks noGrp="1"/>
          </p:cNvSpPr>
          <p:nvPr>
            <p:ph type="ftr" sz="quarter" idx="15"/>
          </p:nvPr>
        </p:nvSpPr>
        <p:spPr/>
        <p:txBody>
          <a:bodyPr/>
          <a:lstStyle/>
          <a:p>
            <a:r>
              <a:rPr lang="en-US" dirty="0"/>
              <a:t>DASP Review Overview </a:t>
            </a:r>
            <a:r>
              <a:rPr lang="en-US" dirty="0" err="1"/>
              <a:t>GeneratioN</a:t>
            </a:r>
            <a:endParaRPr lang="en-US" dirty="0"/>
          </a:p>
        </p:txBody>
      </p:sp>
      <p:sp>
        <p:nvSpPr>
          <p:cNvPr id="6" name="Foliennummernplatzhalter 5">
            <a:extLst>
              <a:ext uri="{FF2B5EF4-FFF2-40B4-BE49-F238E27FC236}">
                <a16:creationId xmlns:a16="http://schemas.microsoft.com/office/drawing/2014/main" id="{4064527D-B07A-096E-AFBD-F4F6D6FC864E}"/>
              </a:ext>
            </a:extLst>
          </p:cNvPr>
          <p:cNvSpPr>
            <a:spLocks noGrp="1"/>
          </p:cNvSpPr>
          <p:nvPr>
            <p:ph type="sldNum" sz="quarter" idx="16"/>
          </p:nvPr>
        </p:nvSpPr>
        <p:spPr/>
        <p:txBody>
          <a:bodyPr/>
          <a:lstStyle/>
          <a:p>
            <a:fld id="{DD2F4C09-65E4-4AD7-8D55-83CBD210ED85}" type="slidenum">
              <a:rPr lang="en-US" smtClean="0"/>
              <a:pPr/>
              <a:t>5</a:t>
            </a:fld>
            <a:endParaRPr lang="en-US" dirty="0"/>
          </a:p>
        </p:txBody>
      </p:sp>
      <p:sp>
        <p:nvSpPr>
          <p:cNvPr id="76" name="Textfeld 75">
            <a:extLst>
              <a:ext uri="{FF2B5EF4-FFF2-40B4-BE49-F238E27FC236}">
                <a16:creationId xmlns:a16="http://schemas.microsoft.com/office/drawing/2014/main" id="{2D801C50-4863-BDA1-5953-ABECB79A6569}"/>
              </a:ext>
            </a:extLst>
          </p:cNvPr>
          <p:cNvSpPr txBox="1"/>
          <p:nvPr/>
        </p:nvSpPr>
        <p:spPr>
          <a:xfrm>
            <a:off x="527967" y="1571044"/>
            <a:ext cx="2496000" cy="461665"/>
          </a:xfrm>
          <a:prstGeom prst="rect">
            <a:avLst/>
          </a:prstGeom>
          <a:noFill/>
        </p:spPr>
        <p:txBody>
          <a:bodyPr wrap="square" lIns="91440" tIns="45720" rIns="91440" bIns="45720" rtlCol="0" anchor="t">
            <a:spAutoFit/>
          </a:bodyPr>
          <a:lstStyle/>
          <a:p>
            <a:r>
              <a:rPr lang="en-US" sz="2400" b="1" dirty="0"/>
              <a:t>Author</a:t>
            </a:r>
          </a:p>
        </p:txBody>
      </p:sp>
      <p:sp>
        <p:nvSpPr>
          <p:cNvPr id="77" name="Textfeld 76">
            <a:extLst>
              <a:ext uri="{FF2B5EF4-FFF2-40B4-BE49-F238E27FC236}">
                <a16:creationId xmlns:a16="http://schemas.microsoft.com/office/drawing/2014/main" id="{64600471-E17E-CF8A-15F8-0992979BB54E}"/>
              </a:ext>
            </a:extLst>
          </p:cNvPr>
          <p:cNvSpPr txBox="1"/>
          <p:nvPr/>
        </p:nvSpPr>
        <p:spPr>
          <a:xfrm>
            <a:off x="525418" y="3310545"/>
            <a:ext cx="2496000" cy="461665"/>
          </a:xfrm>
          <a:prstGeom prst="rect">
            <a:avLst/>
          </a:prstGeom>
          <a:noFill/>
        </p:spPr>
        <p:txBody>
          <a:bodyPr wrap="square" rtlCol="0">
            <a:spAutoFit/>
          </a:bodyPr>
          <a:lstStyle/>
          <a:p>
            <a:r>
              <a:rPr lang="en-US" sz="2400" b="1" dirty="0"/>
              <a:t>Reviewer</a:t>
            </a:r>
          </a:p>
        </p:txBody>
      </p:sp>
      <p:grpSp>
        <p:nvGrpSpPr>
          <p:cNvPr id="42" name="Gruppieren 41">
            <a:extLst>
              <a:ext uri="{FF2B5EF4-FFF2-40B4-BE49-F238E27FC236}">
                <a16:creationId xmlns:a16="http://schemas.microsoft.com/office/drawing/2014/main" id="{2D81D661-2482-5264-275E-85586A5D5BB6}"/>
              </a:ext>
            </a:extLst>
          </p:cNvPr>
          <p:cNvGrpSpPr/>
          <p:nvPr/>
        </p:nvGrpSpPr>
        <p:grpSpPr>
          <a:xfrm>
            <a:off x="3488932" y="3201025"/>
            <a:ext cx="1188000" cy="1296000"/>
            <a:chOff x="6051420" y="3311995"/>
            <a:chExt cx="681429" cy="804711"/>
          </a:xfrm>
        </p:grpSpPr>
        <p:pic>
          <p:nvPicPr>
            <p:cNvPr id="87" name="Grafik 86" descr="Klemmbrett gemischt mit einfarbiger Füllung">
              <a:extLst>
                <a:ext uri="{FF2B5EF4-FFF2-40B4-BE49-F238E27FC236}">
                  <a16:creationId xmlns:a16="http://schemas.microsoft.com/office/drawing/2014/main" id="{2A167318-DCD9-5517-F346-3BAE6C414F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28534" y="3311995"/>
              <a:ext cx="404315" cy="451204"/>
            </a:xfrm>
            <a:prstGeom prst="rect">
              <a:avLst/>
            </a:prstGeom>
          </p:spPr>
        </p:pic>
        <p:pic>
          <p:nvPicPr>
            <p:cNvPr id="88" name="Inhaltsplatzhalter 7" descr="Mann mit einfarbiger Füllung">
              <a:extLst>
                <a:ext uri="{FF2B5EF4-FFF2-40B4-BE49-F238E27FC236}">
                  <a16:creationId xmlns:a16="http://schemas.microsoft.com/office/drawing/2014/main" id="{F81085A5-3CAD-8C36-39B6-0DBCCCAE22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1420" y="3406149"/>
              <a:ext cx="636719" cy="710557"/>
            </a:xfrm>
            <a:prstGeom prst="rect">
              <a:avLst/>
            </a:prstGeom>
          </p:spPr>
        </p:pic>
      </p:grpSp>
      <p:grpSp>
        <p:nvGrpSpPr>
          <p:cNvPr id="43" name="Gruppieren 42">
            <a:extLst>
              <a:ext uri="{FF2B5EF4-FFF2-40B4-BE49-F238E27FC236}">
                <a16:creationId xmlns:a16="http://schemas.microsoft.com/office/drawing/2014/main" id="{E5A1F017-B6E1-5A20-0A9C-4A4E29971C67}"/>
              </a:ext>
            </a:extLst>
          </p:cNvPr>
          <p:cNvGrpSpPr/>
          <p:nvPr/>
        </p:nvGrpSpPr>
        <p:grpSpPr>
          <a:xfrm>
            <a:off x="6728857" y="3187395"/>
            <a:ext cx="1188001" cy="1295999"/>
            <a:chOff x="6977105" y="3311995"/>
            <a:chExt cx="707357" cy="814741"/>
          </a:xfrm>
        </p:grpSpPr>
        <p:pic>
          <p:nvPicPr>
            <p:cNvPr id="89" name="Grafik 88" descr="Klemmbrett gemischt mit einfarbiger Füllung">
              <a:extLst>
                <a:ext uri="{FF2B5EF4-FFF2-40B4-BE49-F238E27FC236}">
                  <a16:creationId xmlns:a16="http://schemas.microsoft.com/office/drawing/2014/main" id="{8A608BEF-EEA1-6732-E70E-F1D6652E0E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80147" y="3311995"/>
              <a:ext cx="404315" cy="451204"/>
            </a:xfrm>
            <a:prstGeom prst="rect">
              <a:avLst/>
            </a:prstGeom>
          </p:spPr>
        </p:pic>
        <p:pic>
          <p:nvPicPr>
            <p:cNvPr id="90" name="Inhaltsplatzhalter 7" descr="Mann mit einfarbiger Füllung">
              <a:extLst>
                <a:ext uri="{FF2B5EF4-FFF2-40B4-BE49-F238E27FC236}">
                  <a16:creationId xmlns:a16="http://schemas.microsoft.com/office/drawing/2014/main" id="{5A38E58B-56A1-82CB-E05C-69C5805B72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7105" y="3416179"/>
              <a:ext cx="636717" cy="710557"/>
            </a:xfrm>
            <a:prstGeom prst="rect">
              <a:avLst/>
            </a:prstGeom>
          </p:spPr>
        </p:pic>
      </p:grpSp>
      <p:grpSp>
        <p:nvGrpSpPr>
          <p:cNvPr id="70" name="Inhaltsplatzhalter 7" descr="Mann mit einfarbiger Füllung">
            <a:extLst>
              <a:ext uri="{FF2B5EF4-FFF2-40B4-BE49-F238E27FC236}">
                <a16:creationId xmlns:a16="http://schemas.microsoft.com/office/drawing/2014/main" id="{D8490D4C-4B55-42A4-C1AD-0CAB837C6444}"/>
              </a:ext>
            </a:extLst>
          </p:cNvPr>
          <p:cNvGrpSpPr/>
          <p:nvPr/>
        </p:nvGrpSpPr>
        <p:grpSpPr>
          <a:xfrm>
            <a:off x="6952876" y="1563738"/>
            <a:ext cx="648230" cy="1176148"/>
            <a:chOff x="5722339" y="2241490"/>
            <a:chExt cx="586113" cy="1198867"/>
          </a:xfrm>
          <a:solidFill>
            <a:srgbClr val="000000"/>
          </a:solidFill>
        </p:grpSpPr>
        <p:sp>
          <p:nvSpPr>
            <p:cNvPr id="102" name="Freihandform: Form 101">
              <a:extLst>
                <a:ext uri="{FF2B5EF4-FFF2-40B4-BE49-F238E27FC236}">
                  <a16:creationId xmlns:a16="http://schemas.microsoft.com/office/drawing/2014/main" id="{68AE5FB6-E318-7827-5B14-5E4A2EEB51F6}"/>
                </a:ext>
              </a:extLst>
            </p:cNvPr>
            <p:cNvSpPr/>
            <p:nvPr/>
          </p:nvSpPr>
          <p:spPr>
            <a:xfrm>
              <a:off x="5908830" y="2241490"/>
              <a:ext cx="213132" cy="213132"/>
            </a:xfrm>
            <a:custGeom>
              <a:avLst/>
              <a:gdLst>
                <a:gd name="connsiteX0" fmla="*/ 213132 w 213132"/>
                <a:gd name="connsiteY0" fmla="*/ 106566 h 213132"/>
                <a:gd name="connsiteX1" fmla="*/ 106566 w 213132"/>
                <a:gd name="connsiteY1" fmla="*/ 213132 h 213132"/>
                <a:gd name="connsiteX2" fmla="*/ 0 w 213132"/>
                <a:gd name="connsiteY2" fmla="*/ 106566 h 213132"/>
                <a:gd name="connsiteX3" fmla="*/ 106566 w 213132"/>
                <a:gd name="connsiteY3" fmla="*/ 0 h 213132"/>
                <a:gd name="connsiteX4" fmla="*/ 213132 w 213132"/>
                <a:gd name="connsiteY4" fmla="*/ 106566 h 21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32" h="213132">
                  <a:moveTo>
                    <a:pt x="213132" y="106566"/>
                  </a:moveTo>
                  <a:cubicBezTo>
                    <a:pt x="213132" y="165421"/>
                    <a:pt x="165421" y="213132"/>
                    <a:pt x="106566" y="213132"/>
                  </a:cubicBezTo>
                  <a:cubicBezTo>
                    <a:pt x="47711" y="213132"/>
                    <a:pt x="0" y="165421"/>
                    <a:pt x="0" y="106566"/>
                  </a:cubicBezTo>
                  <a:cubicBezTo>
                    <a:pt x="0" y="47711"/>
                    <a:pt x="47711" y="0"/>
                    <a:pt x="106566" y="0"/>
                  </a:cubicBezTo>
                  <a:cubicBezTo>
                    <a:pt x="165421" y="0"/>
                    <a:pt x="213132" y="47711"/>
                    <a:pt x="213132" y="106566"/>
                  </a:cubicBezTo>
                  <a:close/>
                </a:path>
              </a:pathLst>
            </a:custGeom>
            <a:solidFill>
              <a:srgbClr val="000000"/>
            </a:solidFill>
            <a:ln w="13295" cap="flat">
              <a:noFill/>
              <a:prstDash val="solid"/>
              <a:miter/>
            </a:ln>
          </p:spPr>
          <p:txBody>
            <a:bodyPr rtlCol="0" anchor="ctr"/>
            <a:lstStyle/>
            <a:p>
              <a:endParaRPr lang="en-US" dirty="0"/>
            </a:p>
          </p:txBody>
        </p:sp>
        <p:sp>
          <p:nvSpPr>
            <p:cNvPr id="103" name="Freihandform: Form 102">
              <a:extLst>
                <a:ext uri="{FF2B5EF4-FFF2-40B4-BE49-F238E27FC236}">
                  <a16:creationId xmlns:a16="http://schemas.microsoft.com/office/drawing/2014/main" id="{FC7EAF8B-F80A-61C2-A494-64CDCE171E98}"/>
                </a:ext>
              </a:extLst>
            </p:cNvPr>
            <p:cNvSpPr/>
            <p:nvPr/>
          </p:nvSpPr>
          <p:spPr>
            <a:xfrm>
              <a:off x="5722339" y="2481263"/>
              <a:ext cx="586113" cy="959094"/>
            </a:xfrm>
            <a:custGeom>
              <a:avLst/>
              <a:gdLst>
                <a:gd name="connsiteX0" fmla="*/ 583449 w 586113"/>
                <a:gd name="connsiteY0" fmla="*/ 415608 h 959094"/>
                <a:gd name="connsiteX1" fmla="*/ 508853 w 586113"/>
                <a:gd name="connsiteY1" fmla="*/ 98574 h 959094"/>
                <a:gd name="connsiteX2" fmla="*/ 492868 w 586113"/>
                <a:gd name="connsiteY2" fmla="*/ 69268 h 959094"/>
                <a:gd name="connsiteX3" fmla="*/ 380974 w 586113"/>
                <a:gd name="connsiteY3" fmla="*/ 10657 h 959094"/>
                <a:gd name="connsiteX4" fmla="*/ 293057 w 586113"/>
                <a:gd name="connsiteY4" fmla="*/ 0 h 959094"/>
                <a:gd name="connsiteX5" fmla="*/ 205140 w 586113"/>
                <a:gd name="connsiteY5" fmla="*/ 13321 h 959094"/>
                <a:gd name="connsiteX6" fmla="*/ 93245 w 586113"/>
                <a:gd name="connsiteY6" fmla="*/ 71932 h 959094"/>
                <a:gd name="connsiteX7" fmla="*/ 77260 w 586113"/>
                <a:gd name="connsiteY7" fmla="*/ 101238 h 959094"/>
                <a:gd name="connsiteX8" fmla="*/ 2664 w 586113"/>
                <a:gd name="connsiteY8" fmla="*/ 418272 h 959094"/>
                <a:gd name="connsiteX9" fmla="*/ 0 w 586113"/>
                <a:gd name="connsiteY9" fmla="*/ 431593 h 959094"/>
                <a:gd name="connsiteX10" fmla="*/ 53283 w 586113"/>
                <a:gd name="connsiteY10" fmla="*/ 484876 h 959094"/>
                <a:gd name="connsiteX11" fmla="*/ 103902 w 586113"/>
                <a:gd name="connsiteY11" fmla="*/ 444913 h 959094"/>
                <a:gd name="connsiteX12" fmla="*/ 159849 w 586113"/>
                <a:gd name="connsiteY12" fmla="*/ 213132 h 959094"/>
                <a:gd name="connsiteX13" fmla="*/ 159849 w 586113"/>
                <a:gd name="connsiteY13" fmla="*/ 959095 h 959094"/>
                <a:gd name="connsiteX14" fmla="*/ 266415 w 586113"/>
                <a:gd name="connsiteY14" fmla="*/ 959095 h 959094"/>
                <a:gd name="connsiteX15" fmla="*/ 266415 w 586113"/>
                <a:gd name="connsiteY15" fmla="*/ 479547 h 959094"/>
                <a:gd name="connsiteX16" fmla="*/ 319698 w 586113"/>
                <a:gd name="connsiteY16" fmla="*/ 479547 h 959094"/>
                <a:gd name="connsiteX17" fmla="*/ 319698 w 586113"/>
                <a:gd name="connsiteY17" fmla="*/ 959095 h 959094"/>
                <a:gd name="connsiteX18" fmla="*/ 426264 w 586113"/>
                <a:gd name="connsiteY18" fmla="*/ 959095 h 959094"/>
                <a:gd name="connsiteX19" fmla="*/ 426264 w 586113"/>
                <a:gd name="connsiteY19" fmla="*/ 210468 h 959094"/>
                <a:gd name="connsiteX20" fmla="*/ 482212 w 586113"/>
                <a:gd name="connsiteY20" fmla="*/ 442249 h 959094"/>
                <a:gd name="connsiteX21" fmla="*/ 532830 w 586113"/>
                <a:gd name="connsiteY21" fmla="*/ 482212 h 959094"/>
                <a:gd name="connsiteX22" fmla="*/ 586113 w 586113"/>
                <a:gd name="connsiteY22" fmla="*/ 428929 h 959094"/>
                <a:gd name="connsiteX23" fmla="*/ 583449 w 586113"/>
                <a:gd name="connsiteY23" fmla="*/ 415608 h 95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6113" h="959094">
                  <a:moveTo>
                    <a:pt x="583449" y="415608"/>
                  </a:moveTo>
                  <a:lnTo>
                    <a:pt x="508853" y="98574"/>
                  </a:lnTo>
                  <a:cubicBezTo>
                    <a:pt x="506189" y="87917"/>
                    <a:pt x="500861" y="77260"/>
                    <a:pt x="492868" y="69268"/>
                  </a:cubicBezTo>
                  <a:cubicBezTo>
                    <a:pt x="460898" y="42626"/>
                    <a:pt x="423600" y="23977"/>
                    <a:pt x="380974" y="10657"/>
                  </a:cubicBezTo>
                  <a:cubicBezTo>
                    <a:pt x="351668" y="5328"/>
                    <a:pt x="322362" y="0"/>
                    <a:pt x="293057" y="0"/>
                  </a:cubicBezTo>
                  <a:cubicBezTo>
                    <a:pt x="263751" y="0"/>
                    <a:pt x="234445" y="5328"/>
                    <a:pt x="205140" y="13321"/>
                  </a:cubicBezTo>
                  <a:cubicBezTo>
                    <a:pt x="162513" y="23977"/>
                    <a:pt x="125215" y="45291"/>
                    <a:pt x="93245" y="71932"/>
                  </a:cubicBezTo>
                  <a:cubicBezTo>
                    <a:pt x="85253" y="79925"/>
                    <a:pt x="79925" y="90581"/>
                    <a:pt x="77260" y="101238"/>
                  </a:cubicBezTo>
                  <a:lnTo>
                    <a:pt x="2664" y="418272"/>
                  </a:lnTo>
                  <a:cubicBezTo>
                    <a:pt x="2664" y="420936"/>
                    <a:pt x="0" y="426264"/>
                    <a:pt x="0" y="431593"/>
                  </a:cubicBezTo>
                  <a:cubicBezTo>
                    <a:pt x="0" y="460898"/>
                    <a:pt x="23977" y="484876"/>
                    <a:pt x="53283" y="484876"/>
                  </a:cubicBezTo>
                  <a:cubicBezTo>
                    <a:pt x="77260" y="484876"/>
                    <a:pt x="98574" y="466227"/>
                    <a:pt x="103902" y="444913"/>
                  </a:cubicBezTo>
                  <a:lnTo>
                    <a:pt x="159849" y="213132"/>
                  </a:lnTo>
                  <a:lnTo>
                    <a:pt x="159849" y="959095"/>
                  </a:lnTo>
                  <a:lnTo>
                    <a:pt x="266415" y="959095"/>
                  </a:lnTo>
                  <a:lnTo>
                    <a:pt x="266415" y="479547"/>
                  </a:lnTo>
                  <a:lnTo>
                    <a:pt x="319698" y="479547"/>
                  </a:lnTo>
                  <a:lnTo>
                    <a:pt x="319698" y="959095"/>
                  </a:lnTo>
                  <a:lnTo>
                    <a:pt x="426264" y="959095"/>
                  </a:lnTo>
                  <a:lnTo>
                    <a:pt x="426264" y="210468"/>
                  </a:lnTo>
                  <a:lnTo>
                    <a:pt x="482212" y="442249"/>
                  </a:lnTo>
                  <a:cubicBezTo>
                    <a:pt x="487540" y="463562"/>
                    <a:pt x="508853" y="482212"/>
                    <a:pt x="532830" y="482212"/>
                  </a:cubicBezTo>
                  <a:cubicBezTo>
                    <a:pt x="562136" y="482212"/>
                    <a:pt x="586113" y="458234"/>
                    <a:pt x="586113" y="428929"/>
                  </a:cubicBezTo>
                  <a:cubicBezTo>
                    <a:pt x="586113" y="423600"/>
                    <a:pt x="583449" y="418272"/>
                    <a:pt x="583449" y="415608"/>
                  </a:cubicBezTo>
                  <a:close/>
                </a:path>
              </a:pathLst>
            </a:custGeom>
            <a:solidFill>
              <a:srgbClr val="000000"/>
            </a:solidFill>
            <a:ln w="13295" cap="flat">
              <a:noFill/>
              <a:prstDash val="solid"/>
              <a:miter/>
            </a:ln>
          </p:spPr>
          <p:txBody>
            <a:bodyPr rtlCol="0" anchor="ctr"/>
            <a:lstStyle/>
            <a:p>
              <a:endParaRPr lang="en-US" dirty="0"/>
            </a:p>
          </p:txBody>
        </p:sp>
      </p:grpSp>
      <p:grpSp>
        <p:nvGrpSpPr>
          <p:cNvPr id="85" name="Gruppieren 84">
            <a:extLst>
              <a:ext uri="{FF2B5EF4-FFF2-40B4-BE49-F238E27FC236}">
                <a16:creationId xmlns:a16="http://schemas.microsoft.com/office/drawing/2014/main" id="{B663C690-BA62-EAC8-398C-FEDC962A035E}"/>
              </a:ext>
            </a:extLst>
          </p:cNvPr>
          <p:cNvGrpSpPr/>
          <p:nvPr/>
        </p:nvGrpSpPr>
        <p:grpSpPr>
          <a:xfrm>
            <a:off x="4056104" y="2771223"/>
            <a:ext cx="6368516" cy="565612"/>
            <a:chOff x="4056103" y="2710401"/>
            <a:chExt cx="6362479" cy="631859"/>
          </a:xfrm>
        </p:grpSpPr>
        <p:cxnSp>
          <p:nvCxnSpPr>
            <p:cNvPr id="99" name="Verbinder: gewinkelt 98">
              <a:extLst>
                <a:ext uri="{FF2B5EF4-FFF2-40B4-BE49-F238E27FC236}">
                  <a16:creationId xmlns:a16="http://schemas.microsoft.com/office/drawing/2014/main" id="{490C462B-4461-B3AB-2D21-FC67D60D948E}"/>
                </a:ext>
              </a:extLst>
            </p:cNvPr>
            <p:cNvCxnSpPr>
              <a:cxnSpLocks/>
            </p:cNvCxnSpPr>
            <p:nvPr/>
          </p:nvCxnSpPr>
          <p:spPr>
            <a:xfrm rot="5400000">
              <a:off x="5341073" y="1425432"/>
              <a:ext cx="631858" cy="3201797"/>
            </a:xfrm>
            <a:prstGeom prst="bentConnector3">
              <a:avLst>
                <a:gd name="adj1" fmla="val 50000"/>
              </a:avLst>
            </a:prstGeom>
            <a:ln w="38100">
              <a:solidFill>
                <a:srgbClr val="3A60B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Verbinder: gewinkelt 99">
              <a:extLst>
                <a:ext uri="{FF2B5EF4-FFF2-40B4-BE49-F238E27FC236}">
                  <a16:creationId xmlns:a16="http://schemas.microsoft.com/office/drawing/2014/main" id="{4CD2521E-BBF1-681E-7D59-2D3D4BD237F9}"/>
                </a:ext>
              </a:extLst>
            </p:cNvPr>
            <p:cNvCxnSpPr>
              <a:cxnSpLocks/>
            </p:cNvCxnSpPr>
            <p:nvPr/>
          </p:nvCxnSpPr>
          <p:spPr>
            <a:xfrm rot="16200000" flipH="1">
              <a:off x="8522312" y="1445989"/>
              <a:ext cx="631858" cy="3160682"/>
            </a:xfrm>
            <a:prstGeom prst="bentConnector3">
              <a:avLst>
                <a:gd name="adj1" fmla="val 50000"/>
              </a:avLst>
            </a:prstGeom>
            <a:ln w="38100">
              <a:solidFill>
                <a:srgbClr val="3A60B2"/>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Verbinder: gewinkelt 100">
              <a:extLst>
                <a:ext uri="{FF2B5EF4-FFF2-40B4-BE49-F238E27FC236}">
                  <a16:creationId xmlns:a16="http://schemas.microsoft.com/office/drawing/2014/main" id="{472328E6-C959-7AF6-8683-D22AB69B8078}"/>
                </a:ext>
              </a:extLst>
            </p:cNvPr>
            <p:cNvCxnSpPr>
              <a:cxnSpLocks/>
            </p:cNvCxnSpPr>
            <p:nvPr/>
          </p:nvCxnSpPr>
          <p:spPr>
            <a:xfrm rot="5400000">
              <a:off x="6945062" y="3023237"/>
              <a:ext cx="625674" cy="2"/>
            </a:xfrm>
            <a:prstGeom prst="bentConnector3">
              <a:avLst>
                <a:gd name="adj1" fmla="val 50000"/>
              </a:avLst>
            </a:prstGeom>
            <a:ln w="38100">
              <a:solidFill>
                <a:srgbClr val="3A60B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uppieren 85">
            <a:extLst>
              <a:ext uri="{FF2B5EF4-FFF2-40B4-BE49-F238E27FC236}">
                <a16:creationId xmlns:a16="http://schemas.microsoft.com/office/drawing/2014/main" id="{CD65C043-7DCE-3E08-436D-DC3070F933B2}"/>
              </a:ext>
            </a:extLst>
          </p:cNvPr>
          <p:cNvGrpSpPr/>
          <p:nvPr/>
        </p:nvGrpSpPr>
        <p:grpSpPr>
          <a:xfrm>
            <a:off x="7530059" y="1571160"/>
            <a:ext cx="314552" cy="423311"/>
            <a:chOff x="5874396" y="2204250"/>
            <a:chExt cx="533400" cy="762000"/>
          </a:xfrm>
        </p:grpSpPr>
        <p:sp>
          <p:nvSpPr>
            <p:cNvPr id="97" name="Freihandform: Form 96">
              <a:extLst>
                <a:ext uri="{FF2B5EF4-FFF2-40B4-BE49-F238E27FC236}">
                  <a16:creationId xmlns:a16="http://schemas.microsoft.com/office/drawing/2014/main" id="{37C3B392-BB95-71F7-5EE0-68524350F870}"/>
                </a:ext>
              </a:extLst>
            </p:cNvPr>
            <p:cNvSpPr/>
            <p:nvPr/>
          </p:nvSpPr>
          <p:spPr>
            <a:xfrm>
              <a:off x="5874396" y="2206155"/>
              <a:ext cx="57150" cy="760095"/>
            </a:xfrm>
            <a:custGeom>
              <a:avLst/>
              <a:gdLst>
                <a:gd name="connsiteX0" fmla="*/ 0 w 57150"/>
                <a:gd name="connsiteY0" fmla="*/ 0 h 760095"/>
                <a:gd name="connsiteX1" fmla="*/ 57150 w 57150"/>
                <a:gd name="connsiteY1" fmla="*/ 0 h 760095"/>
                <a:gd name="connsiteX2" fmla="*/ 57150 w 57150"/>
                <a:gd name="connsiteY2" fmla="*/ 760095 h 760095"/>
                <a:gd name="connsiteX3" fmla="*/ 0 w 57150"/>
                <a:gd name="connsiteY3" fmla="*/ 760095 h 760095"/>
              </a:gdLst>
              <a:ahLst/>
              <a:cxnLst>
                <a:cxn ang="0">
                  <a:pos x="connsiteX0" y="connsiteY0"/>
                </a:cxn>
                <a:cxn ang="0">
                  <a:pos x="connsiteX1" y="connsiteY1"/>
                </a:cxn>
                <a:cxn ang="0">
                  <a:pos x="connsiteX2" y="connsiteY2"/>
                </a:cxn>
                <a:cxn ang="0">
                  <a:pos x="connsiteX3" y="connsiteY3"/>
                </a:cxn>
              </a:cxnLst>
              <a:rect l="l" t="t" r="r" b="b"/>
              <a:pathLst>
                <a:path w="57150" h="760095">
                  <a:moveTo>
                    <a:pt x="0" y="0"/>
                  </a:moveTo>
                  <a:lnTo>
                    <a:pt x="57150" y="0"/>
                  </a:lnTo>
                  <a:lnTo>
                    <a:pt x="57150" y="760095"/>
                  </a:lnTo>
                  <a:lnTo>
                    <a:pt x="0" y="760095"/>
                  </a:lnTo>
                  <a:close/>
                </a:path>
              </a:pathLst>
            </a:custGeom>
            <a:solidFill>
              <a:srgbClr val="000000"/>
            </a:solidFill>
            <a:ln w="9525" cap="flat">
              <a:noFill/>
              <a:prstDash val="solid"/>
              <a:miter/>
            </a:ln>
          </p:spPr>
          <p:txBody>
            <a:bodyPr rtlCol="0" anchor="ctr"/>
            <a:lstStyle/>
            <a:p>
              <a:endParaRPr lang="en-US" dirty="0"/>
            </a:p>
          </p:txBody>
        </p:sp>
        <p:sp>
          <p:nvSpPr>
            <p:cNvPr id="98" name="Freihandform: Form 97">
              <a:extLst>
                <a:ext uri="{FF2B5EF4-FFF2-40B4-BE49-F238E27FC236}">
                  <a16:creationId xmlns:a16="http://schemas.microsoft.com/office/drawing/2014/main" id="{F1E31EBB-6F41-B751-C0D7-D4525884226A}"/>
                </a:ext>
              </a:extLst>
            </p:cNvPr>
            <p:cNvSpPr/>
            <p:nvPr/>
          </p:nvSpPr>
          <p:spPr>
            <a:xfrm>
              <a:off x="5969646" y="2204250"/>
              <a:ext cx="438150" cy="762000"/>
            </a:xfrm>
            <a:custGeom>
              <a:avLst/>
              <a:gdLst>
                <a:gd name="connsiteX0" fmla="*/ 352425 w 438150"/>
                <a:gd name="connsiteY0" fmla="*/ 285750 h 762000"/>
                <a:gd name="connsiteX1" fmla="*/ 85725 w 438150"/>
                <a:gd name="connsiteY1" fmla="*/ 285750 h 762000"/>
                <a:gd name="connsiteX2" fmla="*/ 85725 w 438150"/>
                <a:gd name="connsiteY2" fmla="*/ 228600 h 762000"/>
                <a:gd name="connsiteX3" fmla="*/ 352425 w 438150"/>
                <a:gd name="connsiteY3" fmla="*/ 228600 h 762000"/>
                <a:gd name="connsiteX4" fmla="*/ 352425 w 438150"/>
                <a:gd name="connsiteY4" fmla="*/ 285750 h 762000"/>
                <a:gd name="connsiteX5" fmla="*/ 295275 w 438150"/>
                <a:gd name="connsiteY5" fmla="*/ 381000 h 762000"/>
                <a:gd name="connsiteX6" fmla="*/ 147638 w 438150"/>
                <a:gd name="connsiteY6" fmla="*/ 381000 h 762000"/>
                <a:gd name="connsiteX7" fmla="*/ 147638 w 438150"/>
                <a:gd name="connsiteY7" fmla="*/ 342900 h 762000"/>
                <a:gd name="connsiteX8" fmla="*/ 295275 w 438150"/>
                <a:gd name="connsiteY8" fmla="*/ 342900 h 762000"/>
                <a:gd name="connsiteX9" fmla="*/ 295275 w 438150"/>
                <a:gd name="connsiteY9" fmla="*/ 381000 h 762000"/>
                <a:gd name="connsiteX10" fmla="*/ 400050 w 438150"/>
                <a:gd name="connsiteY10" fmla="*/ 0 h 762000"/>
                <a:gd name="connsiteX11" fmla="*/ 0 w 438150"/>
                <a:gd name="connsiteY11" fmla="*/ 1905 h 762000"/>
                <a:gd name="connsiteX12" fmla="*/ 0 w 438150"/>
                <a:gd name="connsiteY12" fmla="*/ 762000 h 762000"/>
                <a:gd name="connsiteX13" fmla="*/ 400050 w 438150"/>
                <a:gd name="connsiteY13" fmla="*/ 762000 h 762000"/>
                <a:gd name="connsiteX14" fmla="*/ 438150 w 438150"/>
                <a:gd name="connsiteY14" fmla="*/ 723900 h 762000"/>
                <a:gd name="connsiteX15" fmla="*/ 438150 w 438150"/>
                <a:gd name="connsiteY15" fmla="*/ 38100 h 762000"/>
                <a:gd name="connsiteX16" fmla="*/ 400050 w 4381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150" h="762000">
                  <a:moveTo>
                    <a:pt x="352425" y="285750"/>
                  </a:moveTo>
                  <a:lnTo>
                    <a:pt x="85725" y="285750"/>
                  </a:lnTo>
                  <a:lnTo>
                    <a:pt x="85725" y="228600"/>
                  </a:lnTo>
                  <a:lnTo>
                    <a:pt x="352425" y="228600"/>
                  </a:lnTo>
                  <a:lnTo>
                    <a:pt x="352425" y="285750"/>
                  </a:lnTo>
                  <a:close/>
                  <a:moveTo>
                    <a:pt x="295275" y="381000"/>
                  </a:moveTo>
                  <a:lnTo>
                    <a:pt x="147638" y="381000"/>
                  </a:lnTo>
                  <a:lnTo>
                    <a:pt x="147638" y="342900"/>
                  </a:lnTo>
                  <a:lnTo>
                    <a:pt x="295275" y="342900"/>
                  </a:lnTo>
                  <a:lnTo>
                    <a:pt x="295275" y="381000"/>
                  </a:lnTo>
                  <a:close/>
                  <a:moveTo>
                    <a:pt x="400050" y="0"/>
                  </a:moveTo>
                  <a:lnTo>
                    <a:pt x="0" y="1905"/>
                  </a:lnTo>
                  <a:lnTo>
                    <a:pt x="0" y="762000"/>
                  </a:lnTo>
                  <a:lnTo>
                    <a:pt x="400050" y="762000"/>
                  </a:lnTo>
                  <a:cubicBezTo>
                    <a:pt x="421005" y="762000"/>
                    <a:pt x="438150" y="744855"/>
                    <a:pt x="438150" y="723900"/>
                  </a:cubicBezTo>
                  <a:lnTo>
                    <a:pt x="438150" y="38100"/>
                  </a:lnTo>
                  <a:cubicBezTo>
                    <a:pt x="438150" y="17145"/>
                    <a:pt x="421005" y="0"/>
                    <a:pt x="400050" y="0"/>
                  </a:cubicBezTo>
                  <a:close/>
                </a:path>
              </a:pathLst>
            </a:custGeom>
            <a:solidFill>
              <a:srgbClr val="000000"/>
            </a:solidFill>
            <a:ln w="9525" cap="flat">
              <a:noFill/>
              <a:prstDash val="solid"/>
              <a:miter/>
            </a:ln>
          </p:spPr>
          <p:txBody>
            <a:bodyPr rtlCol="0" anchor="ctr"/>
            <a:lstStyle/>
            <a:p>
              <a:endParaRPr lang="en-US" dirty="0"/>
            </a:p>
          </p:txBody>
        </p:sp>
      </p:grpSp>
      <p:grpSp>
        <p:nvGrpSpPr>
          <p:cNvPr id="125" name="Gruppieren 124">
            <a:extLst>
              <a:ext uri="{FF2B5EF4-FFF2-40B4-BE49-F238E27FC236}">
                <a16:creationId xmlns:a16="http://schemas.microsoft.com/office/drawing/2014/main" id="{97C1DE73-3C3E-3812-0C8A-49A798398C86}"/>
              </a:ext>
            </a:extLst>
          </p:cNvPr>
          <p:cNvGrpSpPr/>
          <p:nvPr/>
        </p:nvGrpSpPr>
        <p:grpSpPr>
          <a:xfrm>
            <a:off x="9857893" y="3175459"/>
            <a:ext cx="1188001" cy="1296000"/>
            <a:chOff x="7896796" y="3311995"/>
            <a:chExt cx="674522" cy="818575"/>
          </a:xfrm>
        </p:grpSpPr>
        <p:pic>
          <p:nvPicPr>
            <p:cNvPr id="91" name="Grafik 90" descr="Klemmbrett gemischt mit einfarbiger Füllung">
              <a:extLst>
                <a:ext uri="{FF2B5EF4-FFF2-40B4-BE49-F238E27FC236}">
                  <a16:creationId xmlns:a16="http://schemas.microsoft.com/office/drawing/2014/main" id="{B86EE6E9-F394-330A-A954-7A77D026C6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9794" y="3311995"/>
              <a:ext cx="371524" cy="451204"/>
            </a:xfrm>
            <a:prstGeom prst="rect">
              <a:avLst/>
            </a:prstGeom>
          </p:spPr>
        </p:pic>
        <p:pic>
          <p:nvPicPr>
            <p:cNvPr id="92" name="Inhaltsplatzhalter 7" descr="Mann mit einfarbiger Füllung">
              <a:extLst>
                <a:ext uri="{FF2B5EF4-FFF2-40B4-BE49-F238E27FC236}">
                  <a16:creationId xmlns:a16="http://schemas.microsoft.com/office/drawing/2014/main" id="{812D9F49-EA75-E38D-1959-59E8CBA44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6796" y="3420013"/>
              <a:ext cx="636717" cy="710557"/>
            </a:xfrm>
            <a:prstGeom prst="rect">
              <a:avLst/>
            </a:prstGeom>
          </p:spPr>
        </p:pic>
      </p:grpSp>
    </p:spTree>
    <p:extLst>
      <p:ext uri="{BB962C8B-B14F-4D97-AF65-F5344CB8AC3E}">
        <p14:creationId xmlns:p14="http://schemas.microsoft.com/office/powerpoint/2010/main" val="236763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63C87-FE9B-DEFF-B616-5CEDA221B331}"/>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A09A4DD5-5486-B39B-203D-078D400A6802}"/>
              </a:ext>
            </a:extLst>
          </p:cNvPr>
          <p:cNvSpPr/>
          <p:nvPr/>
        </p:nvSpPr>
        <p:spPr>
          <a:xfrm>
            <a:off x="383996" y="1425225"/>
            <a:ext cx="11520209" cy="1613263"/>
          </a:xfrm>
          <a:prstGeom prst="rect">
            <a:avLst/>
          </a:prstGeom>
          <a:solidFill>
            <a:schemeClr val="tx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5" name="Rechteck 34">
            <a:extLst>
              <a:ext uri="{FF2B5EF4-FFF2-40B4-BE49-F238E27FC236}">
                <a16:creationId xmlns:a16="http://schemas.microsoft.com/office/drawing/2014/main" id="{25C4212E-42F2-EC78-8342-02ABC23D6940}"/>
              </a:ext>
            </a:extLst>
          </p:cNvPr>
          <p:cNvSpPr/>
          <p:nvPr/>
        </p:nvSpPr>
        <p:spPr>
          <a:xfrm>
            <a:off x="391530" y="4884738"/>
            <a:ext cx="11520209" cy="1613263"/>
          </a:xfrm>
          <a:prstGeom prst="rect">
            <a:avLst/>
          </a:prstGeom>
          <a:solidFill>
            <a:schemeClr val="tx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8" name="Rechteck 27">
            <a:extLst>
              <a:ext uri="{FF2B5EF4-FFF2-40B4-BE49-F238E27FC236}">
                <a16:creationId xmlns:a16="http://schemas.microsoft.com/office/drawing/2014/main" id="{4994E4CB-D0CE-5964-E6A6-7DF1FCF035CF}"/>
              </a:ext>
            </a:extLst>
          </p:cNvPr>
          <p:cNvSpPr/>
          <p:nvPr/>
        </p:nvSpPr>
        <p:spPr>
          <a:xfrm>
            <a:off x="391530" y="3154982"/>
            <a:ext cx="11520209" cy="1613263"/>
          </a:xfrm>
          <a:prstGeom prst="rect">
            <a:avLst/>
          </a:prstGeom>
          <a:solidFill>
            <a:schemeClr val="tx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57FCAF61-4AB0-43B8-E286-66DECC4FBEA1}"/>
              </a:ext>
            </a:extLst>
          </p:cNvPr>
          <p:cNvSpPr>
            <a:spLocks noGrp="1"/>
          </p:cNvSpPr>
          <p:nvPr>
            <p:ph type="title"/>
          </p:nvPr>
        </p:nvSpPr>
        <p:spPr/>
        <p:txBody>
          <a:bodyPr anchor="t"/>
          <a:lstStyle/>
          <a:p>
            <a:r>
              <a:rPr lang="de-DE" dirty="0"/>
              <a:t>Peer Review </a:t>
            </a:r>
            <a:r>
              <a:rPr lang="de-DE" dirty="0" err="1"/>
              <a:t>Process</a:t>
            </a:r>
            <a:endParaRPr lang="en-US" dirty="0"/>
          </a:p>
        </p:txBody>
      </p:sp>
      <p:sp>
        <p:nvSpPr>
          <p:cNvPr id="4" name="Datumsplatzhalter 3">
            <a:extLst>
              <a:ext uri="{FF2B5EF4-FFF2-40B4-BE49-F238E27FC236}">
                <a16:creationId xmlns:a16="http://schemas.microsoft.com/office/drawing/2014/main" id="{1A1C05C1-B65E-468C-282E-B45D59841893}"/>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67A36A04-90D3-E432-AB15-62BCFA76A9DF}"/>
              </a:ext>
            </a:extLst>
          </p:cNvPr>
          <p:cNvSpPr>
            <a:spLocks noGrp="1"/>
          </p:cNvSpPr>
          <p:nvPr>
            <p:ph type="ftr" sz="quarter" idx="15"/>
          </p:nvPr>
        </p:nvSpPr>
        <p:spPr/>
        <p:txBody>
          <a:bodyPr/>
          <a:lstStyle/>
          <a:p>
            <a:r>
              <a:rPr lang="en-US" dirty="0"/>
              <a:t>DASP Review Overview </a:t>
            </a:r>
            <a:r>
              <a:rPr lang="en-US" dirty="0" err="1"/>
              <a:t>GeneratioN</a:t>
            </a:r>
            <a:endParaRPr lang="en-US" dirty="0"/>
          </a:p>
        </p:txBody>
      </p:sp>
      <p:sp>
        <p:nvSpPr>
          <p:cNvPr id="6" name="Foliennummernplatzhalter 5">
            <a:extLst>
              <a:ext uri="{FF2B5EF4-FFF2-40B4-BE49-F238E27FC236}">
                <a16:creationId xmlns:a16="http://schemas.microsoft.com/office/drawing/2014/main" id="{D5AD28E3-1C77-2DA4-F236-2A6B402F1832}"/>
              </a:ext>
            </a:extLst>
          </p:cNvPr>
          <p:cNvSpPr>
            <a:spLocks noGrp="1"/>
          </p:cNvSpPr>
          <p:nvPr>
            <p:ph type="sldNum" sz="quarter" idx="16"/>
          </p:nvPr>
        </p:nvSpPr>
        <p:spPr/>
        <p:txBody>
          <a:bodyPr/>
          <a:lstStyle/>
          <a:p>
            <a:fld id="{DD2F4C09-65E4-4AD7-8D55-83CBD210ED85}" type="slidenum">
              <a:rPr lang="en-US" smtClean="0"/>
              <a:pPr/>
              <a:t>6</a:t>
            </a:fld>
            <a:endParaRPr lang="en-US" dirty="0"/>
          </a:p>
        </p:txBody>
      </p:sp>
      <p:grpSp>
        <p:nvGrpSpPr>
          <p:cNvPr id="30" name="Inhaltsplatzhalter 7" descr="Mann mit einfarbiger Füllung">
            <a:extLst>
              <a:ext uri="{FF2B5EF4-FFF2-40B4-BE49-F238E27FC236}">
                <a16:creationId xmlns:a16="http://schemas.microsoft.com/office/drawing/2014/main" id="{E7B2B017-2676-4C5D-5309-73D29568DE14}"/>
              </a:ext>
            </a:extLst>
          </p:cNvPr>
          <p:cNvGrpSpPr/>
          <p:nvPr/>
        </p:nvGrpSpPr>
        <p:grpSpPr>
          <a:xfrm>
            <a:off x="6726682" y="5216654"/>
            <a:ext cx="586113" cy="1198868"/>
            <a:chOff x="5722339" y="2241490"/>
            <a:chExt cx="586113" cy="1198868"/>
          </a:xfrm>
          <a:solidFill>
            <a:srgbClr val="3A60B2"/>
          </a:solidFill>
        </p:grpSpPr>
        <p:sp>
          <p:nvSpPr>
            <p:cNvPr id="33" name="Freihandform: Form 32">
              <a:extLst>
                <a:ext uri="{FF2B5EF4-FFF2-40B4-BE49-F238E27FC236}">
                  <a16:creationId xmlns:a16="http://schemas.microsoft.com/office/drawing/2014/main" id="{63EF9718-FD33-80FA-5094-B2C0D2DA8449}"/>
                </a:ext>
              </a:extLst>
            </p:cNvPr>
            <p:cNvSpPr/>
            <p:nvPr/>
          </p:nvSpPr>
          <p:spPr>
            <a:xfrm>
              <a:off x="5908830" y="2241490"/>
              <a:ext cx="213132" cy="213132"/>
            </a:xfrm>
            <a:custGeom>
              <a:avLst/>
              <a:gdLst>
                <a:gd name="connsiteX0" fmla="*/ 213132 w 213132"/>
                <a:gd name="connsiteY0" fmla="*/ 106566 h 213132"/>
                <a:gd name="connsiteX1" fmla="*/ 106566 w 213132"/>
                <a:gd name="connsiteY1" fmla="*/ 213132 h 213132"/>
                <a:gd name="connsiteX2" fmla="*/ 0 w 213132"/>
                <a:gd name="connsiteY2" fmla="*/ 106566 h 213132"/>
                <a:gd name="connsiteX3" fmla="*/ 106566 w 213132"/>
                <a:gd name="connsiteY3" fmla="*/ 0 h 213132"/>
                <a:gd name="connsiteX4" fmla="*/ 213132 w 213132"/>
                <a:gd name="connsiteY4" fmla="*/ 106566 h 21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32" h="213132">
                  <a:moveTo>
                    <a:pt x="213132" y="106566"/>
                  </a:moveTo>
                  <a:cubicBezTo>
                    <a:pt x="213132" y="165421"/>
                    <a:pt x="165421" y="213132"/>
                    <a:pt x="106566" y="213132"/>
                  </a:cubicBezTo>
                  <a:cubicBezTo>
                    <a:pt x="47711" y="213132"/>
                    <a:pt x="0" y="165421"/>
                    <a:pt x="0" y="106566"/>
                  </a:cubicBezTo>
                  <a:cubicBezTo>
                    <a:pt x="0" y="47711"/>
                    <a:pt x="47711" y="0"/>
                    <a:pt x="106566" y="0"/>
                  </a:cubicBezTo>
                  <a:cubicBezTo>
                    <a:pt x="165421" y="0"/>
                    <a:pt x="213132" y="47711"/>
                    <a:pt x="213132" y="106566"/>
                  </a:cubicBezTo>
                  <a:close/>
                </a:path>
              </a:pathLst>
            </a:custGeom>
            <a:grpFill/>
            <a:ln w="13295" cap="flat">
              <a:noFill/>
              <a:prstDash val="solid"/>
              <a:miter/>
            </a:ln>
          </p:spPr>
          <p:txBody>
            <a:bodyPr rtlCol="0" anchor="ctr"/>
            <a:lstStyle/>
            <a:p>
              <a:endParaRPr lang="en-US" dirty="0"/>
            </a:p>
          </p:txBody>
        </p:sp>
        <p:sp>
          <p:nvSpPr>
            <p:cNvPr id="34" name="Freihandform: Form 33">
              <a:extLst>
                <a:ext uri="{FF2B5EF4-FFF2-40B4-BE49-F238E27FC236}">
                  <a16:creationId xmlns:a16="http://schemas.microsoft.com/office/drawing/2014/main" id="{00B48F6D-5664-F0FF-3A50-7649732D9AF3}"/>
                </a:ext>
              </a:extLst>
            </p:cNvPr>
            <p:cNvSpPr/>
            <p:nvPr/>
          </p:nvSpPr>
          <p:spPr>
            <a:xfrm>
              <a:off x="5722339" y="2481263"/>
              <a:ext cx="586113" cy="959094"/>
            </a:xfrm>
            <a:custGeom>
              <a:avLst/>
              <a:gdLst>
                <a:gd name="connsiteX0" fmla="*/ 583449 w 586113"/>
                <a:gd name="connsiteY0" fmla="*/ 415608 h 959094"/>
                <a:gd name="connsiteX1" fmla="*/ 508853 w 586113"/>
                <a:gd name="connsiteY1" fmla="*/ 98574 h 959094"/>
                <a:gd name="connsiteX2" fmla="*/ 492868 w 586113"/>
                <a:gd name="connsiteY2" fmla="*/ 69268 h 959094"/>
                <a:gd name="connsiteX3" fmla="*/ 380974 w 586113"/>
                <a:gd name="connsiteY3" fmla="*/ 10657 h 959094"/>
                <a:gd name="connsiteX4" fmla="*/ 293057 w 586113"/>
                <a:gd name="connsiteY4" fmla="*/ 0 h 959094"/>
                <a:gd name="connsiteX5" fmla="*/ 205140 w 586113"/>
                <a:gd name="connsiteY5" fmla="*/ 13321 h 959094"/>
                <a:gd name="connsiteX6" fmla="*/ 93245 w 586113"/>
                <a:gd name="connsiteY6" fmla="*/ 71932 h 959094"/>
                <a:gd name="connsiteX7" fmla="*/ 77260 w 586113"/>
                <a:gd name="connsiteY7" fmla="*/ 101238 h 959094"/>
                <a:gd name="connsiteX8" fmla="*/ 2664 w 586113"/>
                <a:gd name="connsiteY8" fmla="*/ 418272 h 959094"/>
                <a:gd name="connsiteX9" fmla="*/ 0 w 586113"/>
                <a:gd name="connsiteY9" fmla="*/ 431593 h 959094"/>
                <a:gd name="connsiteX10" fmla="*/ 53283 w 586113"/>
                <a:gd name="connsiteY10" fmla="*/ 484876 h 959094"/>
                <a:gd name="connsiteX11" fmla="*/ 103902 w 586113"/>
                <a:gd name="connsiteY11" fmla="*/ 444913 h 959094"/>
                <a:gd name="connsiteX12" fmla="*/ 159849 w 586113"/>
                <a:gd name="connsiteY12" fmla="*/ 213132 h 959094"/>
                <a:gd name="connsiteX13" fmla="*/ 159849 w 586113"/>
                <a:gd name="connsiteY13" fmla="*/ 959095 h 959094"/>
                <a:gd name="connsiteX14" fmla="*/ 266415 w 586113"/>
                <a:gd name="connsiteY14" fmla="*/ 959095 h 959094"/>
                <a:gd name="connsiteX15" fmla="*/ 266415 w 586113"/>
                <a:gd name="connsiteY15" fmla="*/ 479547 h 959094"/>
                <a:gd name="connsiteX16" fmla="*/ 319698 w 586113"/>
                <a:gd name="connsiteY16" fmla="*/ 479547 h 959094"/>
                <a:gd name="connsiteX17" fmla="*/ 319698 w 586113"/>
                <a:gd name="connsiteY17" fmla="*/ 959095 h 959094"/>
                <a:gd name="connsiteX18" fmla="*/ 426264 w 586113"/>
                <a:gd name="connsiteY18" fmla="*/ 959095 h 959094"/>
                <a:gd name="connsiteX19" fmla="*/ 426264 w 586113"/>
                <a:gd name="connsiteY19" fmla="*/ 210468 h 959094"/>
                <a:gd name="connsiteX20" fmla="*/ 482212 w 586113"/>
                <a:gd name="connsiteY20" fmla="*/ 442249 h 959094"/>
                <a:gd name="connsiteX21" fmla="*/ 532830 w 586113"/>
                <a:gd name="connsiteY21" fmla="*/ 482212 h 959094"/>
                <a:gd name="connsiteX22" fmla="*/ 586113 w 586113"/>
                <a:gd name="connsiteY22" fmla="*/ 428929 h 959094"/>
                <a:gd name="connsiteX23" fmla="*/ 583449 w 586113"/>
                <a:gd name="connsiteY23" fmla="*/ 415608 h 95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6113" h="959094">
                  <a:moveTo>
                    <a:pt x="583449" y="415608"/>
                  </a:moveTo>
                  <a:lnTo>
                    <a:pt x="508853" y="98574"/>
                  </a:lnTo>
                  <a:cubicBezTo>
                    <a:pt x="506189" y="87917"/>
                    <a:pt x="500861" y="77260"/>
                    <a:pt x="492868" y="69268"/>
                  </a:cubicBezTo>
                  <a:cubicBezTo>
                    <a:pt x="460898" y="42626"/>
                    <a:pt x="423600" y="23977"/>
                    <a:pt x="380974" y="10657"/>
                  </a:cubicBezTo>
                  <a:cubicBezTo>
                    <a:pt x="351668" y="5328"/>
                    <a:pt x="322362" y="0"/>
                    <a:pt x="293057" y="0"/>
                  </a:cubicBezTo>
                  <a:cubicBezTo>
                    <a:pt x="263751" y="0"/>
                    <a:pt x="234445" y="5328"/>
                    <a:pt x="205140" y="13321"/>
                  </a:cubicBezTo>
                  <a:cubicBezTo>
                    <a:pt x="162513" y="23977"/>
                    <a:pt x="125215" y="45291"/>
                    <a:pt x="93245" y="71932"/>
                  </a:cubicBezTo>
                  <a:cubicBezTo>
                    <a:pt x="85253" y="79925"/>
                    <a:pt x="79925" y="90581"/>
                    <a:pt x="77260" y="101238"/>
                  </a:cubicBezTo>
                  <a:lnTo>
                    <a:pt x="2664" y="418272"/>
                  </a:lnTo>
                  <a:cubicBezTo>
                    <a:pt x="2664" y="420936"/>
                    <a:pt x="0" y="426264"/>
                    <a:pt x="0" y="431593"/>
                  </a:cubicBezTo>
                  <a:cubicBezTo>
                    <a:pt x="0" y="460898"/>
                    <a:pt x="23977" y="484876"/>
                    <a:pt x="53283" y="484876"/>
                  </a:cubicBezTo>
                  <a:cubicBezTo>
                    <a:pt x="77260" y="484876"/>
                    <a:pt x="98574" y="466227"/>
                    <a:pt x="103902" y="444913"/>
                  </a:cubicBezTo>
                  <a:lnTo>
                    <a:pt x="159849" y="213132"/>
                  </a:lnTo>
                  <a:lnTo>
                    <a:pt x="159849" y="959095"/>
                  </a:lnTo>
                  <a:lnTo>
                    <a:pt x="266415" y="959095"/>
                  </a:lnTo>
                  <a:lnTo>
                    <a:pt x="266415" y="479547"/>
                  </a:lnTo>
                  <a:lnTo>
                    <a:pt x="319698" y="479547"/>
                  </a:lnTo>
                  <a:lnTo>
                    <a:pt x="319698" y="959095"/>
                  </a:lnTo>
                  <a:lnTo>
                    <a:pt x="426264" y="959095"/>
                  </a:lnTo>
                  <a:lnTo>
                    <a:pt x="426264" y="210468"/>
                  </a:lnTo>
                  <a:lnTo>
                    <a:pt x="482212" y="442249"/>
                  </a:lnTo>
                  <a:cubicBezTo>
                    <a:pt x="487540" y="463562"/>
                    <a:pt x="508853" y="482212"/>
                    <a:pt x="532830" y="482212"/>
                  </a:cubicBezTo>
                  <a:cubicBezTo>
                    <a:pt x="562136" y="482212"/>
                    <a:pt x="586113" y="458234"/>
                    <a:pt x="586113" y="428929"/>
                  </a:cubicBezTo>
                  <a:cubicBezTo>
                    <a:pt x="586113" y="423600"/>
                    <a:pt x="583449" y="418272"/>
                    <a:pt x="583449" y="415608"/>
                  </a:cubicBezTo>
                  <a:close/>
                </a:path>
              </a:pathLst>
            </a:custGeom>
            <a:grpFill/>
            <a:ln w="13295" cap="flat">
              <a:noFill/>
              <a:prstDash val="solid"/>
              <a:miter/>
            </a:ln>
          </p:spPr>
          <p:txBody>
            <a:bodyPr rtlCol="0" anchor="ctr"/>
            <a:lstStyle/>
            <a:p>
              <a:endParaRPr lang="en-US" dirty="0"/>
            </a:p>
          </p:txBody>
        </p:sp>
      </p:grpSp>
      <p:grpSp>
        <p:nvGrpSpPr>
          <p:cNvPr id="71" name="Gruppieren 70">
            <a:extLst>
              <a:ext uri="{FF2B5EF4-FFF2-40B4-BE49-F238E27FC236}">
                <a16:creationId xmlns:a16="http://schemas.microsoft.com/office/drawing/2014/main" id="{DE078E7F-EF23-CDB6-187F-BC6134C609E7}"/>
              </a:ext>
            </a:extLst>
          </p:cNvPr>
          <p:cNvGrpSpPr/>
          <p:nvPr/>
        </p:nvGrpSpPr>
        <p:grpSpPr>
          <a:xfrm rot="10800000">
            <a:off x="4118088" y="4711971"/>
            <a:ext cx="6362479" cy="379697"/>
            <a:chOff x="3930384" y="2946672"/>
            <a:chExt cx="6362479" cy="631859"/>
          </a:xfrm>
        </p:grpSpPr>
        <p:cxnSp>
          <p:nvCxnSpPr>
            <p:cNvPr id="64" name="Verbinder: gewinkelt 63">
              <a:extLst>
                <a:ext uri="{FF2B5EF4-FFF2-40B4-BE49-F238E27FC236}">
                  <a16:creationId xmlns:a16="http://schemas.microsoft.com/office/drawing/2014/main" id="{75D25FC1-AEE5-6D89-395E-A6AB5353B596}"/>
                </a:ext>
              </a:extLst>
            </p:cNvPr>
            <p:cNvCxnSpPr>
              <a:cxnSpLocks/>
            </p:cNvCxnSpPr>
            <p:nvPr/>
          </p:nvCxnSpPr>
          <p:spPr>
            <a:xfrm rot="5400000">
              <a:off x="5215354" y="1661703"/>
              <a:ext cx="631858" cy="3201797"/>
            </a:xfrm>
            <a:prstGeom prst="bentConnector3">
              <a:avLst>
                <a:gd name="adj1" fmla="val 50000"/>
              </a:avLst>
            </a:prstGeom>
            <a:ln w="38100">
              <a:solidFill>
                <a:srgbClr val="3A60B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Verbinder: gewinkelt 64">
              <a:extLst>
                <a:ext uri="{FF2B5EF4-FFF2-40B4-BE49-F238E27FC236}">
                  <a16:creationId xmlns:a16="http://schemas.microsoft.com/office/drawing/2014/main" id="{B4DABCA3-7C93-E93D-616E-B9670E7F8ED1}"/>
                </a:ext>
              </a:extLst>
            </p:cNvPr>
            <p:cNvCxnSpPr>
              <a:cxnSpLocks/>
            </p:cNvCxnSpPr>
            <p:nvPr/>
          </p:nvCxnSpPr>
          <p:spPr>
            <a:xfrm rot="16200000" flipH="1">
              <a:off x="8396593" y="1682260"/>
              <a:ext cx="631858" cy="3160682"/>
            </a:xfrm>
            <a:prstGeom prst="bentConnector3">
              <a:avLst>
                <a:gd name="adj1" fmla="val 50000"/>
              </a:avLst>
            </a:prstGeom>
            <a:ln w="38100">
              <a:solidFill>
                <a:srgbClr val="3A60B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Verbinder: gewinkelt 66">
              <a:extLst>
                <a:ext uri="{FF2B5EF4-FFF2-40B4-BE49-F238E27FC236}">
                  <a16:creationId xmlns:a16="http://schemas.microsoft.com/office/drawing/2014/main" id="{30921C51-3302-7CA6-886B-6B09D1CC01C9}"/>
                </a:ext>
              </a:extLst>
            </p:cNvPr>
            <p:cNvCxnSpPr>
              <a:cxnSpLocks/>
            </p:cNvCxnSpPr>
            <p:nvPr/>
          </p:nvCxnSpPr>
          <p:spPr>
            <a:xfrm rot="5400000">
              <a:off x="6819343" y="3259508"/>
              <a:ext cx="625674" cy="2"/>
            </a:xfrm>
            <a:prstGeom prst="bentConnector3">
              <a:avLst>
                <a:gd name="adj1" fmla="val 50000"/>
              </a:avLst>
            </a:prstGeom>
            <a:ln w="38100">
              <a:solidFill>
                <a:srgbClr val="3A60B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6" name="Textfeld 75">
            <a:extLst>
              <a:ext uri="{FF2B5EF4-FFF2-40B4-BE49-F238E27FC236}">
                <a16:creationId xmlns:a16="http://schemas.microsoft.com/office/drawing/2014/main" id="{D1A8286D-8EC3-111D-9990-D73773C4DD7F}"/>
              </a:ext>
            </a:extLst>
          </p:cNvPr>
          <p:cNvSpPr txBox="1"/>
          <p:nvPr/>
        </p:nvSpPr>
        <p:spPr>
          <a:xfrm>
            <a:off x="527967" y="1571044"/>
            <a:ext cx="2496000" cy="461665"/>
          </a:xfrm>
          <a:prstGeom prst="rect">
            <a:avLst/>
          </a:prstGeom>
          <a:noFill/>
        </p:spPr>
        <p:txBody>
          <a:bodyPr wrap="square" lIns="91440" tIns="45720" rIns="91440" bIns="45720" rtlCol="0" anchor="t">
            <a:spAutoFit/>
          </a:bodyPr>
          <a:lstStyle/>
          <a:p>
            <a:r>
              <a:rPr lang="en-US" sz="2400" b="1" dirty="0"/>
              <a:t>Author</a:t>
            </a:r>
          </a:p>
        </p:txBody>
      </p:sp>
      <p:sp>
        <p:nvSpPr>
          <p:cNvPr id="77" name="Textfeld 76">
            <a:extLst>
              <a:ext uri="{FF2B5EF4-FFF2-40B4-BE49-F238E27FC236}">
                <a16:creationId xmlns:a16="http://schemas.microsoft.com/office/drawing/2014/main" id="{8A96661D-BCBD-69F1-E5B9-D48D550A4073}"/>
              </a:ext>
            </a:extLst>
          </p:cNvPr>
          <p:cNvSpPr txBox="1"/>
          <p:nvPr/>
        </p:nvSpPr>
        <p:spPr>
          <a:xfrm>
            <a:off x="525418" y="3310545"/>
            <a:ext cx="2496000" cy="461665"/>
          </a:xfrm>
          <a:prstGeom prst="rect">
            <a:avLst/>
          </a:prstGeom>
          <a:noFill/>
        </p:spPr>
        <p:txBody>
          <a:bodyPr wrap="square" rtlCol="0">
            <a:spAutoFit/>
          </a:bodyPr>
          <a:lstStyle/>
          <a:p>
            <a:r>
              <a:rPr lang="en-US" sz="2400" b="1" dirty="0"/>
              <a:t>Reviewer</a:t>
            </a:r>
          </a:p>
        </p:txBody>
      </p:sp>
      <p:sp>
        <p:nvSpPr>
          <p:cNvPr id="78" name="Textfeld 77">
            <a:extLst>
              <a:ext uri="{FF2B5EF4-FFF2-40B4-BE49-F238E27FC236}">
                <a16:creationId xmlns:a16="http://schemas.microsoft.com/office/drawing/2014/main" id="{B70FF245-588F-330B-7619-A35E03F205BE}"/>
              </a:ext>
            </a:extLst>
          </p:cNvPr>
          <p:cNvSpPr txBox="1"/>
          <p:nvPr/>
        </p:nvSpPr>
        <p:spPr>
          <a:xfrm>
            <a:off x="525418" y="5115870"/>
            <a:ext cx="2496000" cy="461665"/>
          </a:xfrm>
          <a:prstGeom prst="rect">
            <a:avLst/>
          </a:prstGeom>
          <a:noFill/>
        </p:spPr>
        <p:txBody>
          <a:bodyPr wrap="square" rtlCol="0">
            <a:spAutoFit/>
          </a:bodyPr>
          <a:lstStyle/>
          <a:p>
            <a:r>
              <a:rPr lang="en-US" sz="2400" b="1" dirty="0"/>
              <a:t>Meta Reviewer</a:t>
            </a:r>
          </a:p>
        </p:txBody>
      </p:sp>
      <p:pic>
        <p:nvPicPr>
          <p:cNvPr id="79" name="Grafik 78" descr="Klemmbrett gemischt mit einfarbiger Füllung">
            <a:extLst>
              <a:ext uri="{FF2B5EF4-FFF2-40B4-BE49-F238E27FC236}">
                <a16:creationId xmlns:a16="http://schemas.microsoft.com/office/drawing/2014/main" id="{F73DE53D-68B0-DA3D-F61B-DA9C4E6017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86635" y="4993156"/>
            <a:ext cx="712090" cy="727791"/>
          </a:xfrm>
          <a:prstGeom prst="rect">
            <a:avLst/>
          </a:prstGeom>
        </p:spPr>
      </p:pic>
      <p:pic>
        <p:nvPicPr>
          <p:cNvPr id="80" name="Grafik 79" descr="Klemmbrett gemischt mit einfarbiger Füllung">
            <a:extLst>
              <a:ext uri="{FF2B5EF4-FFF2-40B4-BE49-F238E27FC236}">
                <a16:creationId xmlns:a16="http://schemas.microsoft.com/office/drawing/2014/main" id="{A6F3EEFF-DD00-0EAE-5BB9-A6D0C382EB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9035" y="5145556"/>
            <a:ext cx="712090" cy="727791"/>
          </a:xfrm>
          <a:prstGeom prst="rect">
            <a:avLst/>
          </a:prstGeom>
        </p:spPr>
      </p:pic>
      <p:pic>
        <p:nvPicPr>
          <p:cNvPr id="81" name="Grafik 80" descr="Klemmbrett gemischt mit einfarbiger Füllung">
            <a:extLst>
              <a:ext uri="{FF2B5EF4-FFF2-40B4-BE49-F238E27FC236}">
                <a16:creationId xmlns:a16="http://schemas.microsoft.com/office/drawing/2014/main" id="{357B8125-2AF2-A051-713D-6DF48F1511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1435" y="5297956"/>
            <a:ext cx="712090" cy="727791"/>
          </a:xfrm>
          <a:prstGeom prst="rect">
            <a:avLst/>
          </a:prstGeom>
        </p:spPr>
      </p:pic>
      <p:sp>
        <p:nvSpPr>
          <p:cNvPr id="56" name="Freihandform: Form 55">
            <a:extLst>
              <a:ext uri="{FF2B5EF4-FFF2-40B4-BE49-F238E27FC236}">
                <a16:creationId xmlns:a16="http://schemas.microsoft.com/office/drawing/2014/main" id="{BF2D60B1-E60C-C02C-F454-74B606CBF734}"/>
              </a:ext>
            </a:extLst>
          </p:cNvPr>
          <p:cNvSpPr/>
          <p:nvPr/>
        </p:nvSpPr>
        <p:spPr>
          <a:xfrm>
            <a:off x="8367894" y="5091668"/>
            <a:ext cx="303593" cy="431487"/>
          </a:xfrm>
          <a:custGeom>
            <a:avLst/>
            <a:gdLst>
              <a:gd name="connsiteX0" fmla="*/ 352425 w 438150"/>
              <a:gd name="connsiteY0" fmla="*/ 285750 h 762000"/>
              <a:gd name="connsiteX1" fmla="*/ 85725 w 438150"/>
              <a:gd name="connsiteY1" fmla="*/ 285750 h 762000"/>
              <a:gd name="connsiteX2" fmla="*/ 85725 w 438150"/>
              <a:gd name="connsiteY2" fmla="*/ 228600 h 762000"/>
              <a:gd name="connsiteX3" fmla="*/ 352425 w 438150"/>
              <a:gd name="connsiteY3" fmla="*/ 228600 h 762000"/>
              <a:gd name="connsiteX4" fmla="*/ 352425 w 438150"/>
              <a:gd name="connsiteY4" fmla="*/ 285750 h 762000"/>
              <a:gd name="connsiteX5" fmla="*/ 295275 w 438150"/>
              <a:gd name="connsiteY5" fmla="*/ 381000 h 762000"/>
              <a:gd name="connsiteX6" fmla="*/ 147638 w 438150"/>
              <a:gd name="connsiteY6" fmla="*/ 381000 h 762000"/>
              <a:gd name="connsiteX7" fmla="*/ 147638 w 438150"/>
              <a:gd name="connsiteY7" fmla="*/ 342900 h 762000"/>
              <a:gd name="connsiteX8" fmla="*/ 295275 w 438150"/>
              <a:gd name="connsiteY8" fmla="*/ 342900 h 762000"/>
              <a:gd name="connsiteX9" fmla="*/ 295275 w 438150"/>
              <a:gd name="connsiteY9" fmla="*/ 381000 h 762000"/>
              <a:gd name="connsiteX10" fmla="*/ 400050 w 438150"/>
              <a:gd name="connsiteY10" fmla="*/ 0 h 762000"/>
              <a:gd name="connsiteX11" fmla="*/ 0 w 438150"/>
              <a:gd name="connsiteY11" fmla="*/ 1905 h 762000"/>
              <a:gd name="connsiteX12" fmla="*/ 0 w 438150"/>
              <a:gd name="connsiteY12" fmla="*/ 762000 h 762000"/>
              <a:gd name="connsiteX13" fmla="*/ 400050 w 438150"/>
              <a:gd name="connsiteY13" fmla="*/ 762000 h 762000"/>
              <a:gd name="connsiteX14" fmla="*/ 438150 w 438150"/>
              <a:gd name="connsiteY14" fmla="*/ 723900 h 762000"/>
              <a:gd name="connsiteX15" fmla="*/ 438150 w 438150"/>
              <a:gd name="connsiteY15" fmla="*/ 38100 h 762000"/>
              <a:gd name="connsiteX16" fmla="*/ 400050 w 4381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150" h="762000">
                <a:moveTo>
                  <a:pt x="352425" y="285750"/>
                </a:moveTo>
                <a:lnTo>
                  <a:pt x="85725" y="285750"/>
                </a:lnTo>
                <a:lnTo>
                  <a:pt x="85725" y="228600"/>
                </a:lnTo>
                <a:lnTo>
                  <a:pt x="352425" y="228600"/>
                </a:lnTo>
                <a:lnTo>
                  <a:pt x="352425" y="285750"/>
                </a:lnTo>
                <a:close/>
                <a:moveTo>
                  <a:pt x="295275" y="381000"/>
                </a:moveTo>
                <a:lnTo>
                  <a:pt x="147638" y="381000"/>
                </a:lnTo>
                <a:lnTo>
                  <a:pt x="147638" y="342900"/>
                </a:lnTo>
                <a:lnTo>
                  <a:pt x="295275" y="342900"/>
                </a:lnTo>
                <a:lnTo>
                  <a:pt x="295275" y="381000"/>
                </a:lnTo>
                <a:close/>
                <a:moveTo>
                  <a:pt x="400050" y="0"/>
                </a:moveTo>
                <a:lnTo>
                  <a:pt x="0" y="1905"/>
                </a:lnTo>
                <a:lnTo>
                  <a:pt x="0" y="762000"/>
                </a:lnTo>
                <a:lnTo>
                  <a:pt x="400050" y="762000"/>
                </a:lnTo>
                <a:cubicBezTo>
                  <a:pt x="421005" y="762000"/>
                  <a:pt x="438150" y="744855"/>
                  <a:pt x="438150" y="723900"/>
                </a:cubicBezTo>
                <a:lnTo>
                  <a:pt x="438150" y="38100"/>
                </a:lnTo>
                <a:cubicBezTo>
                  <a:pt x="438150" y="17145"/>
                  <a:pt x="421005" y="0"/>
                  <a:pt x="400050" y="0"/>
                </a:cubicBezTo>
                <a:close/>
              </a:path>
            </a:pathLst>
          </a:custGeom>
          <a:solidFill>
            <a:srgbClr val="000000"/>
          </a:solidFill>
          <a:ln w="9525" cap="flat">
            <a:noFill/>
            <a:prstDash val="solid"/>
            <a:miter/>
          </a:ln>
        </p:spPr>
        <p:txBody>
          <a:bodyPr rtlCol="0" anchor="ctr"/>
          <a:lstStyle/>
          <a:p>
            <a:endParaRPr lang="en-US" dirty="0"/>
          </a:p>
        </p:txBody>
      </p:sp>
      <p:grpSp>
        <p:nvGrpSpPr>
          <p:cNvPr id="42" name="Gruppieren 41">
            <a:extLst>
              <a:ext uri="{FF2B5EF4-FFF2-40B4-BE49-F238E27FC236}">
                <a16:creationId xmlns:a16="http://schemas.microsoft.com/office/drawing/2014/main" id="{316881BA-CA19-C996-6B2A-3E344445E318}"/>
              </a:ext>
            </a:extLst>
          </p:cNvPr>
          <p:cNvGrpSpPr/>
          <p:nvPr/>
        </p:nvGrpSpPr>
        <p:grpSpPr>
          <a:xfrm>
            <a:off x="3488932" y="3201025"/>
            <a:ext cx="1188000" cy="1296000"/>
            <a:chOff x="6051420" y="3311995"/>
            <a:chExt cx="681429" cy="804711"/>
          </a:xfrm>
        </p:grpSpPr>
        <p:pic>
          <p:nvPicPr>
            <p:cNvPr id="87" name="Grafik 86" descr="Klemmbrett gemischt mit einfarbiger Füllung">
              <a:extLst>
                <a:ext uri="{FF2B5EF4-FFF2-40B4-BE49-F238E27FC236}">
                  <a16:creationId xmlns:a16="http://schemas.microsoft.com/office/drawing/2014/main" id="{2A667898-A617-76B1-EAAF-8D797313FA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28534" y="3311995"/>
              <a:ext cx="404315" cy="451204"/>
            </a:xfrm>
            <a:prstGeom prst="rect">
              <a:avLst/>
            </a:prstGeom>
          </p:spPr>
        </p:pic>
        <p:pic>
          <p:nvPicPr>
            <p:cNvPr id="88" name="Inhaltsplatzhalter 7" descr="Mann mit einfarbiger Füllung">
              <a:extLst>
                <a:ext uri="{FF2B5EF4-FFF2-40B4-BE49-F238E27FC236}">
                  <a16:creationId xmlns:a16="http://schemas.microsoft.com/office/drawing/2014/main" id="{1AE55E54-5DA7-BAB8-02C8-B6E6164BAF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1420" y="3406149"/>
              <a:ext cx="636719" cy="710557"/>
            </a:xfrm>
            <a:prstGeom prst="rect">
              <a:avLst/>
            </a:prstGeom>
          </p:spPr>
        </p:pic>
      </p:grpSp>
      <p:grpSp>
        <p:nvGrpSpPr>
          <p:cNvPr id="43" name="Gruppieren 42">
            <a:extLst>
              <a:ext uri="{FF2B5EF4-FFF2-40B4-BE49-F238E27FC236}">
                <a16:creationId xmlns:a16="http://schemas.microsoft.com/office/drawing/2014/main" id="{ECE8270D-6848-DDA7-9738-E6BB661FDC80}"/>
              </a:ext>
            </a:extLst>
          </p:cNvPr>
          <p:cNvGrpSpPr/>
          <p:nvPr/>
        </p:nvGrpSpPr>
        <p:grpSpPr>
          <a:xfrm>
            <a:off x="6728857" y="3187395"/>
            <a:ext cx="1188001" cy="1295999"/>
            <a:chOff x="6977105" y="3311995"/>
            <a:chExt cx="707357" cy="814741"/>
          </a:xfrm>
        </p:grpSpPr>
        <p:pic>
          <p:nvPicPr>
            <p:cNvPr id="89" name="Grafik 88" descr="Klemmbrett gemischt mit einfarbiger Füllung">
              <a:extLst>
                <a:ext uri="{FF2B5EF4-FFF2-40B4-BE49-F238E27FC236}">
                  <a16:creationId xmlns:a16="http://schemas.microsoft.com/office/drawing/2014/main" id="{4E20B820-A317-DD21-E518-47ABC91C5F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80147" y="3311995"/>
              <a:ext cx="404315" cy="451204"/>
            </a:xfrm>
            <a:prstGeom prst="rect">
              <a:avLst/>
            </a:prstGeom>
          </p:spPr>
        </p:pic>
        <p:pic>
          <p:nvPicPr>
            <p:cNvPr id="90" name="Inhaltsplatzhalter 7" descr="Mann mit einfarbiger Füllung">
              <a:extLst>
                <a:ext uri="{FF2B5EF4-FFF2-40B4-BE49-F238E27FC236}">
                  <a16:creationId xmlns:a16="http://schemas.microsoft.com/office/drawing/2014/main" id="{4FB7D20D-D68B-ED34-9E6B-D6A17BB58A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7105" y="3416179"/>
              <a:ext cx="636717" cy="710557"/>
            </a:xfrm>
            <a:prstGeom prst="rect">
              <a:avLst/>
            </a:prstGeom>
          </p:spPr>
        </p:pic>
      </p:grpSp>
      <p:grpSp>
        <p:nvGrpSpPr>
          <p:cNvPr id="70" name="Inhaltsplatzhalter 7" descr="Mann mit einfarbiger Füllung">
            <a:extLst>
              <a:ext uri="{FF2B5EF4-FFF2-40B4-BE49-F238E27FC236}">
                <a16:creationId xmlns:a16="http://schemas.microsoft.com/office/drawing/2014/main" id="{6E25FA74-4D2C-6D55-1FAB-5669DD050971}"/>
              </a:ext>
            </a:extLst>
          </p:cNvPr>
          <p:cNvGrpSpPr/>
          <p:nvPr/>
        </p:nvGrpSpPr>
        <p:grpSpPr>
          <a:xfrm>
            <a:off x="6952876" y="1563738"/>
            <a:ext cx="648230" cy="1176148"/>
            <a:chOff x="5722339" y="2241490"/>
            <a:chExt cx="586113" cy="1198867"/>
          </a:xfrm>
          <a:solidFill>
            <a:srgbClr val="000000"/>
          </a:solidFill>
        </p:grpSpPr>
        <p:sp>
          <p:nvSpPr>
            <p:cNvPr id="102" name="Freihandform: Form 101">
              <a:extLst>
                <a:ext uri="{FF2B5EF4-FFF2-40B4-BE49-F238E27FC236}">
                  <a16:creationId xmlns:a16="http://schemas.microsoft.com/office/drawing/2014/main" id="{A1EE0670-61C3-4DA8-C7FF-CBE5DA085826}"/>
                </a:ext>
              </a:extLst>
            </p:cNvPr>
            <p:cNvSpPr/>
            <p:nvPr/>
          </p:nvSpPr>
          <p:spPr>
            <a:xfrm>
              <a:off x="5908830" y="2241490"/>
              <a:ext cx="213132" cy="213132"/>
            </a:xfrm>
            <a:custGeom>
              <a:avLst/>
              <a:gdLst>
                <a:gd name="connsiteX0" fmla="*/ 213132 w 213132"/>
                <a:gd name="connsiteY0" fmla="*/ 106566 h 213132"/>
                <a:gd name="connsiteX1" fmla="*/ 106566 w 213132"/>
                <a:gd name="connsiteY1" fmla="*/ 213132 h 213132"/>
                <a:gd name="connsiteX2" fmla="*/ 0 w 213132"/>
                <a:gd name="connsiteY2" fmla="*/ 106566 h 213132"/>
                <a:gd name="connsiteX3" fmla="*/ 106566 w 213132"/>
                <a:gd name="connsiteY3" fmla="*/ 0 h 213132"/>
                <a:gd name="connsiteX4" fmla="*/ 213132 w 213132"/>
                <a:gd name="connsiteY4" fmla="*/ 106566 h 21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32" h="213132">
                  <a:moveTo>
                    <a:pt x="213132" y="106566"/>
                  </a:moveTo>
                  <a:cubicBezTo>
                    <a:pt x="213132" y="165421"/>
                    <a:pt x="165421" y="213132"/>
                    <a:pt x="106566" y="213132"/>
                  </a:cubicBezTo>
                  <a:cubicBezTo>
                    <a:pt x="47711" y="213132"/>
                    <a:pt x="0" y="165421"/>
                    <a:pt x="0" y="106566"/>
                  </a:cubicBezTo>
                  <a:cubicBezTo>
                    <a:pt x="0" y="47711"/>
                    <a:pt x="47711" y="0"/>
                    <a:pt x="106566" y="0"/>
                  </a:cubicBezTo>
                  <a:cubicBezTo>
                    <a:pt x="165421" y="0"/>
                    <a:pt x="213132" y="47711"/>
                    <a:pt x="213132" y="106566"/>
                  </a:cubicBezTo>
                  <a:close/>
                </a:path>
              </a:pathLst>
            </a:custGeom>
            <a:solidFill>
              <a:srgbClr val="000000"/>
            </a:solidFill>
            <a:ln w="13295" cap="flat">
              <a:noFill/>
              <a:prstDash val="solid"/>
              <a:miter/>
            </a:ln>
          </p:spPr>
          <p:txBody>
            <a:bodyPr rtlCol="0" anchor="ctr"/>
            <a:lstStyle/>
            <a:p>
              <a:endParaRPr lang="en-US" dirty="0"/>
            </a:p>
          </p:txBody>
        </p:sp>
        <p:sp>
          <p:nvSpPr>
            <p:cNvPr id="103" name="Freihandform: Form 102">
              <a:extLst>
                <a:ext uri="{FF2B5EF4-FFF2-40B4-BE49-F238E27FC236}">
                  <a16:creationId xmlns:a16="http://schemas.microsoft.com/office/drawing/2014/main" id="{5B3575DB-B177-F23F-2361-734B4B693DB3}"/>
                </a:ext>
              </a:extLst>
            </p:cNvPr>
            <p:cNvSpPr/>
            <p:nvPr/>
          </p:nvSpPr>
          <p:spPr>
            <a:xfrm>
              <a:off x="5722339" y="2481263"/>
              <a:ext cx="586113" cy="959094"/>
            </a:xfrm>
            <a:custGeom>
              <a:avLst/>
              <a:gdLst>
                <a:gd name="connsiteX0" fmla="*/ 583449 w 586113"/>
                <a:gd name="connsiteY0" fmla="*/ 415608 h 959094"/>
                <a:gd name="connsiteX1" fmla="*/ 508853 w 586113"/>
                <a:gd name="connsiteY1" fmla="*/ 98574 h 959094"/>
                <a:gd name="connsiteX2" fmla="*/ 492868 w 586113"/>
                <a:gd name="connsiteY2" fmla="*/ 69268 h 959094"/>
                <a:gd name="connsiteX3" fmla="*/ 380974 w 586113"/>
                <a:gd name="connsiteY3" fmla="*/ 10657 h 959094"/>
                <a:gd name="connsiteX4" fmla="*/ 293057 w 586113"/>
                <a:gd name="connsiteY4" fmla="*/ 0 h 959094"/>
                <a:gd name="connsiteX5" fmla="*/ 205140 w 586113"/>
                <a:gd name="connsiteY5" fmla="*/ 13321 h 959094"/>
                <a:gd name="connsiteX6" fmla="*/ 93245 w 586113"/>
                <a:gd name="connsiteY6" fmla="*/ 71932 h 959094"/>
                <a:gd name="connsiteX7" fmla="*/ 77260 w 586113"/>
                <a:gd name="connsiteY7" fmla="*/ 101238 h 959094"/>
                <a:gd name="connsiteX8" fmla="*/ 2664 w 586113"/>
                <a:gd name="connsiteY8" fmla="*/ 418272 h 959094"/>
                <a:gd name="connsiteX9" fmla="*/ 0 w 586113"/>
                <a:gd name="connsiteY9" fmla="*/ 431593 h 959094"/>
                <a:gd name="connsiteX10" fmla="*/ 53283 w 586113"/>
                <a:gd name="connsiteY10" fmla="*/ 484876 h 959094"/>
                <a:gd name="connsiteX11" fmla="*/ 103902 w 586113"/>
                <a:gd name="connsiteY11" fmla="*/ 444913 h 959094"/>
                <a:gd name="connsiteX12" fmla="*/ 159849 w 586113"/>
                <a:gd name="connsiteY12" fmla="*/ 213132 h 959094"/>
                <a:gd name="connsiteX13" fmla="*/ 159849 w 586113"/>
                <a:gd name="connsiteY13" fmla="*/ 959095 h 959094"/>
                <a:gd name="connsiteX14" fmla="*/ 266415 w 586113"/>
                <a:gd name="connsiteY14" fmla="*/ 959095 h 959094"/>
                <a:gd name="connsiteX15" fmla="*/ 266415 w 586113"/>
                <a:gd name="connsiteY15" fmla="*/ 479547 h 959094"/>
                <a:gd name="connsiteX16" fmla="*/ 319698 w 586113"/>
                <a:gd name="connsiteY16" fmla="*/ 479547 h 959094"/>
                <a:gd name="connsiteX17" fmla="*/ 319698 w 586113"/>
                <a:gd name="connsiteY17" fmla="*/ 959095 h 959094"/>
                <a:gd name="connsiteX18" fmla="*/ 426264 w 586113"/>
                <a:gd name="connsiteY18" fmla="*/ 959095 h 959094"/>
                <a:gd name="connsiteX19" fmla="*/ 426264 w 586113"/>
                <a:gd name="connsiteY19" fmla="*/ 210468 h 959094"/>
                <a:gd name="connsiteX20" fmla="*/ 482212 w 586113"/>
                <a:gd name="connsiteY20" fmla="*/ 442249 h 959094"/>
                <a:gd name="connsiteX21" fmla="*/ 532830 w 586113"/>
                <a:gd name="connsiteY21" fmla="*/ 482212 h 959094"/>
                <a:gd name="connsiteX22" fmla="*/ 586113 w 586113"/>
                <a:gd name="connsiteY22" fmla="*/ 428929 h 959094"/>
                <a:gd name="connsiteX23" fmla="*/ 583449 w 586113"/>
                <a:gd name="connsiteY23" fmla="*/ 415608 h 95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6113" h="959094">
                  <a:moveTo>
                    <a:pt x="583449" y="415608"/>
                  </a:moveTo>
                  <a:lnTo>
                    <a:pt x="508853" y="98574"/>
                  </a:lnTo>
                  <a:cubicBezTo>
                    <a:pt x="506189" y="87917"/>
                    <a:pt x="500861" y="77260"/>
                    <a:pt x="492868" y="69268"/>
                  </a:cubicBezTo>
                  <a:cubicBezTo>
                    <a:pt x="460898" y="42626"/>
                    <a:pt x="423600" y="23977"/>
                    <a:pt x="380974" y="10657"/>
                  </a:cubicBezTo>
                  <a:cubicBezTo>
                    <a:pt x="351668" y="5328"/>
                    <a:pt x="322362" y="0"/>
                    <a:pt x="293057" y="0"/>
                  </a:cubicBezTo>
                  <a:cubicBezTo>
                    <a:pt x="263751" y="0"/>
                    <a:pt x="234445" y="5328"/>
                    <a:pt x="205140" y="13321"/>
                  </a:cubicBezTo>
                  <a:cubicBezTo>
                    <a:pt x="162513" y="23977"/>
                    <a:pt x="125215" y="45291"/>
                    <a:pt x="93245" y="71932"/>
                  </a:cubicBezTo>
                  <a:cubicBezTo>
                    <a:pt x="85253" y="79925"/>
                    <a:pt x="79925" y="90581"/>
                    <a:pt x="77260" y="101238"/>
                  </a:cubicBezTo>
                  <a:lnTo>
                    <a:pt x="2664" y="418272"/>
                  </a:lnTo>
                  <a:cubicBezTo>
                    <a:pt x="2664" y="420936"/>
                    <a:pt x="0" y="426264"/>
                    <a:pt x="0" y="431593"/>
                  </a:cubicBezTo>
                  <a:cubicBezTo>
                    <a:pt x="0" y="460898"/>
                    <a:pt x="23977" y="484876"/>
                    <a:pt x="53283" y="484876"/>
                  </a:cubicBezTo>
                  <a:cubicBezTo>
                    <a:pt x="77260" y="484876"/>
                    <a:pt x="98574" y="466227"/>
                    <a:pt x="103902" y="444913"/>
                  </a:cubicBezTo>
                  <a:lnTo>
                    <a:pt x="159849" y="213132"/>
                  </a:lnTo>
                  <a:lnTo>
                    <a:pt x="159849" y="959095"/>
                  </a:lnTo>
                  <a:lnTo>
                    <a:pt x="266415" y="959095"/>
                  </a:lnTo>
                  <a:lnTo>
                    <a:pt x="266415" y="479547"/>
                  </a:lnTo>
                  <a:lnTo>
                    <a:pt x="319698" y="479547"/>
                  </a:lnTo>
                  <a:lnTo>
                    <a:pt x="319698" y="959095"/>
                  </a:lnTo>
                  <a:lnTo>
                    <a:pt x="426264" y="959095"/>
                  </a:lnTo>
                  <a:lnTo>
                    <a:pt x="426264" y="210468"/>
                  </a:lnTo>
                  <a:lnTo>
                    <a:pt x="482212" y="442249"/>
                  </a:lnTo>
                  <a:cubicBezTo>
                    <a:pt x="487540" y="463562"/>
                    <a:pt x="508853" y="482212"/>
                    <a:pt x="532830" y="482212"/>
                  </a:cubicBezTo>
                  <a:cubicBezTo>
                    <a:pt x="562136" y="482212"/>
                    <a:pt x="586113" y="458234"/>
                    <a:pt x="586113" y="428929"/>
                  </a:cubicBezTo>
                  <a:cubicBezTo>
                    <a:pt x="586113" y="423600"/>
                    <a:pt x="583449" y="418272"/>
                    <a:pt x="583449" y="415608"/>
                  </a:cubicBezTo>
                  <a:close/>
                </a:path>
              </a:pathLst>
            </a:custGeom>
            <a:solidFill>
              <a:srgbClr val="000000"/>
            </a:solidFill>
            <a:ln w="13295" cap="flat">
              <a:noFill/>
              <a:prstDash val="solid"/>
              <a:miter/>
            </a:ln>
          </p:spPr>
          <p:txBody>
            <a:bodyPr rtlCol="0" anchor="ctr"/>
            <a:lstStyle/>
            <a:p>
              <a:endParaRPr lang="en-US" dirty="0"/>
            </a:p>
          </p:txBody>
        </p:sp>
      </p:grpSp>
      <p:grpSp>
        <p:nvGrpSpPr>
          <p:cNvPr id="85" name="Gruppieren 84">
            <a:extLst>
              <a:ext uri="{FF2B5EF4-FFF2-40B4-BE49-F238E27FC236}">
                <a16:creationId xmlns:a16="http://schemas.microsoft.com/office/drawing/2014/main" id="{654762B8-F502-F547-C975-835A39F2937D}"/>
              </a:ext>
            </a:extLst>
          </p:cNvPr>
          <p:cNvGrpSpPr/>
          <p:nvPr/>
        </p:nvGrpSpPr>
        <p:grpSpPr>
          <a:xfrm>
            <a:off x="4056104" y="2771223"/>
            <a:ext cx="6368516" cy="565612"/>
            <a:chOff x="4056103" y="2710401"/>
            <a:chExt cx="6362479" cy="631859"/>
          </a:xfrm>
        </p:grpSpPr>
        <p:cxnSp>
          <p:nvCxnSpPr>
            <p:cNvPr id="99" name="Verbinder: gewinkelt 98">
              <a:extLst>
                <a:ext uri="{FF2B5EF4-FFF2-40B4-BE49-F238E27FC236}">
                  <a16:creationId xmlns:a16="http://schemas.microsoft.com/office/drawing/2014/main" id="{9A2AC53D-CD89-B445-6FFF-2A08D5B2BCCC}"/>
                </a:ext>
              </a:extLst>
            </p:cNvPr>
            <p:cNvCxnSpPr>
              <a:cxnSpLocks/>
            </p:cNvCxnSpPr>
            <p:nvPr/>
          </p:nvCxnSpPr>
          <p:spPr>
            <a:xfrm rot="5400000">
              <a:off x="5341073" y="1425432"/>
              <a:ext cx="631858" cy="3201797"/>
            </a:xfrm>
            <a:prstGeom prst="bentConnector3">
              <a:avLst>
                <a:gd name="adj1" fmla="val 50000"/>
              </a:avLst>
            </a:prstGeom>
            <a:ln w="38100">
              <a:solidFill>
                <a:srgbClr val="3A60B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Verbinder: gewinkelt 99">
              <a:extLst>
                <a:ext uri="{FF2B5EF4-FFF2-40B4-BE49-F238E27FC236}">
                  <a16:creationId xmlns:a16="http://schemas.microsoft.com/office/drawing/2014/main" id="{29F17B90-31EE-BB2F-BB44-A948369CE26A}"/>
                </a:ext>
              </a:extLst>
            </p:cNvPr>
            <p:cNvCxnSpPr>
              <a:cxnSpLocks/>
            </p:cNvCxnSpPr>
            <p:nvPr/>
          </p:nvCxnSpPr>
          <p:spPr>
            <a:xfrm rot="16200000" flipH="1">
              <a:off x="8522312" y="1445989"/>
              <a:ext cx="631858" cy="3160682"/>
            </a:xfrm>
            <a:prstGeom prst="bentConnector3">
              <a:avLst>
                <a:gd name="adj1" fmla="val 50000"/>
              </a:avLst>
            </a:prstGeom>
            <a:ln w="38100">
              <a:solidFill>
                <a:srgbClr val="3A60B2"/>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Verbinder: gewinkelt 100">
              <a:extLst>
                <a:ext uri="{FF2B5EF4-FFF2-40B4-BE49-F238E27FC236}">
                  <a16:creationId xmlns:a16="http://schemas.microsoft.com/office/drawing/2014/main" id="{F0B0B871-1F80-FBCA-3DBE-D0B99450A375}"/>
                </a:ext>
              </a:extLst>
            </p:cNvPr>
            <p:cNvCxnSpPr>
              <a:cxnSpLocks/>
            </p:cNvCxnSpPr>
            <p:nvPr/>
          </p:nvCxnSpPr>
          <p:spPr>
            <a:xfrm rot="5400000">
              <a:off x="6945062" y="3023237"/>
              <a:ext cx="625674" cy="2"/>
            </a:xfrm>
            <a:prstGeom prst="bentConnector3">
              <a:avLst>
                <a:gd name="adj1" fmla="val 50000"/>
              </a:avLst>
            </a:prstGeom>
            <a:ln w="38100">
              <a:solidFill>
                <a:srgbClr val="3A60B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uppieren 85">
            <a:extLst>
              <a:ext uri="{FF2B5EF4-FFF2-40B4-BE49-F238E27FC236}">
                <a16:creationId xmlns:a16="http://schemas.microsoft.com/office/drawing/2014/main" id="{5FE7E0A2-A252-7EBE-6723-0D717AC98CF8}"/>
              </a:ext>
            </a:extLst>
          </p:cNvPr>
          <p:cNvGrpSpPr/>
          <p:nvPr/>
        </p:nvGrpSpPr>
        <p:grpSpPr>
          <a:xfrm>
            <a:off x="7530059" y="1571160"/>
            <a:ext cx="314552" cy="423311"/>
            <a:chOff x="5874396" y="2204250"/>
            <a:chExt cx="533400" cy="762000"/>
          </a:xfrm>
        </p:grpSpPr>
        <p:sp>
          <p:nvSpPr>
            <p:cNvPr id="97" name="Freihandform: Form 96">
              <a:extLst>
                <a:ext uri="{FF2B5EF4-FFF2-40B4-BE49-F238E27FC236}">
                  <a16:creationId xmlns:a16="http://schemas.microsoft.com/office/drawing/2014/main" id="{B19A40FD-94AE-26F0-06A0-6AAEE6B37000}"/>
                </a:ext>
              </a:extLst>
            </p:cNvPr>
            <p:cNvSpPr/>
            <p:nvPr/>
          </p:nvSpPr>
          <p:spPr>
            <a:xfrm>
              <a:off x="5874396" y="2206155"/>
              <a:ext cx="57150" cy="760095"/>
            </a:xfrm>
            <a:custGeom>
              <a:avLst/>
              <a:gdLst>
                <a:gd name="connsiteX0" fmla="*/ 0 w 57150"/>
                <a:gd name="connsiteY0" fmla="*/ 0 h 760095"/>
                <a:gd name="connsiteX1" fmla="*/ 57150 w 57150"/>
                <a:gd name="connsiteY1" fmla="*/ 0 h 760095"/>
                <a:gd name="connsiteX2" fmla="*/ 57150 w 57150"/>
                <a:gd name="connsiteY2" fmla="*/ 760095 h 760095"/>
                <a:gd name="connsiteX3" fmla="*/ 0 w 57150"/>
                <a:gd name="connsiteY3" fmla="*/ 760095 h 760095"/>
              </a:gdLst>
              <a:ahLst/>
              <a:cxnLst>
                <a:cxn ang="0">
                  <a:pos x="connsiteX0" y="connsiteY0"/>
                </a:cxn>
                <a:cxn ang="0">
                  <a:pos x="connsiteX1" y="connsiteY1"/>
                </a:cxn>
                <a:cxn ang="0">
                  <a:pos x="connsiteX2" y="connsiteY2"/>
                </a:cxn>
                <a:cxn ang="0">
                  <a:pos x="connsiteX3" y="connsiteY3"/>
                </a:cxn>
              </a:cxnLst>
              <a:rect l="l" t="t" r="r" b="b"/>
              <a:pathLst>
                <a:path w="57150" h="760095">
                  <a:moveTo>
                    <a:pt x="0" y="0"/>
                  </a:moveTo>
                  <a:lnTo>
                    <a:pt x="57150" y="0"/>
                  </a:lnTo>
                  <a:lnTo>
                    <a:pt x="57150" y="760095"/>
                  </a:lnTo>
                  <a:lnTo>
                    <a:pt x="0" y="760095"/>
                  </a:lnTo>
                  <a:close/>
                </a:path>
              </a:pathLst>
            </a:custGeom>
            <a:solidFill>
              <a:srgbClr val="000000"/>
            </a:solidFill>
            <a:ln w="9525" cap="flat">
              <a:noFill/>
              <a:prstDash val="solid"/>
              <a:miter/>
            </a:ln>
          </p:spPr>
          <p:txBody>
            <a:bodyPr rtlCol="0" anchor="ctr"/>
            <a:lstStyle/>
            <a:p>
              <a:endParaRPr lang="en-US" dirty="0"/>
            </a:p>
          </p:txBody>
        </p:sp>
        <p:sp>
          <p:nvSpPr>
            <p:cNvPr id="98" name="Freihandform: Form 97">
              <a:extLst>
                <a:ext uri="{FF2B5EF4-FFF2-40B4-BE49-F238E27FC236}">
                  <a16:creationId xmlns:a16="http://schemas.microsoft.com/office/drawing/2014/main" id="{E5B42881-633E-C6AF-2598-6684D9431EA4}"/>
                </a:ext>
              </a:extLst>
            </p:cNvPr>
            <p:cNvSpPr/>
            <p:nvPr/>
          </p:nvSpPr>
          <p:spPr>
            <a:xfrm>
              <a:off x="5969646" y="2204250"/>
              <a:ext cx="438150" cy="762000"/>
            </a:xfrm>
            <a:custGeom>
              <a:avLst/>
              <a:gdLst>
                <a:gd name="connsiteX0" fmla="*/ 352425 w 438150"/>
                <a:gd name="connsiteY0" fmla="*/ 285750 h 762000"/>
                <a:gd name="connsiteX1" fmla="*/ 85725 w 438150"/>
                <a:gd name="connsiteY1" fmla="*/ 285750 h 762000"/>
                <a:gd name="connsiteX2" fmla="*/ 85725 w 438150"/>
                <a:gd name="connsiteY2" fmla="*/ 228600 h 762000"/>
                <a:gd name="connsiteX3" fmla="*/ 352425 w 438150"/>
                <a:gd name="connsiteY3" fmla="*/ 228600 h 762000"/>
                <a:gd name="connsiteX4" fmla="*/ 352425 w 438150"/>
                <a:gd name="connsiteY4" fmla="*/ 285750 h 762000"/>
                <a:gd name="connsiteX5" fmla="*/ 295275 w 438150"/>
                <a:gd name="connsiteY5" fmla="*/ 381000 h 762000"/>
                <a:gd name="connsiteX6" fmla="*/ 147638 w 438150"/>
                <a:gd name="connsiteY6" fmla="*/ 381000 h 762000"/>
                <a:gd name="connsiteX7" fmla="*/ 147638 w 438150"/>
                <a:gd name="connsiteY7" fmla="*/ 342900 h 762000"/>
                <a:gd name="connsiteX8" fmla="*/ 295275 w 438150"/>
                <a:gd name="connsiteY8" fmla="*/ 342900 h 762000"/>
                <a:gd name="connsiteX9" fmla="*/ 295275 w 438150"/>
                <a:gd name="connsiteY9" fmla="*/ 381000 h 762000"/>
                <a:gd name="connsiteX10" fmla="*/ 400050 w 438150"/>
                <a:gd name="connsiteY10" fmla="*/ 0 h 762000"/>
                <a:gd name="connsiteX11" fmla="*/ 0 w 438150"/>
                <a:gd name="connsiteY11" fmla="*/ 1905 h 762000"/>
                <a:gd name="connsiteX12" fmla="*/ 0 w 438150"/>
                <a:gd name="connsiteY12" fmla="*/ 762000 h 762000"/>
                <a:gd name="connsiteX13" fmla="*/ 400050 w 438150"/>
                <a:gd name="connsiteY13" fmla="*/ 762000 h 762000"/>
                <a:gd name="connsiteX14" fmla="*/ 438150 w 438150"/>
                <a:gd name="connsiteY14" fmla="*/ 723900 h 762000"/>
                <a:gd name="connsiteX15" fmla="*/ 438150 w 438150"/>
                <a:gd name="connsiteY15" fmla="*/ 38100 h 762000"/>
                <a:gd name="connsiteX16" fmla="*/ 400050 w 4381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150" h="762000">
                  <a:moveTo>
                    <a:pt x="352425" y="285750"/>
                  </a:moveTo>
                  <a:lnTo>
                    <a:pt x="85725" y="285750"/>
                  </a:lnTo>
                  <a:lnTo>
                    <a:pt x="85725" y="228600"/>
                  </a:lnTo>
                  <a:lnTo>
                    <a:pt x="352425" y="228600"/>
                  </a:lnTo>
                  <a:lnTo>
                    <a:pt x="352425" y="285750"/>
                  </a:lnTo>
                  <a:close/>
                  <a:moveTo>
                    <a:pt x="295275" y="381000"/>
                  </a:moveTo>
                  <a:lnTo>
                    <a:pt x="147638" y="381000"/>
                  </a:lnTo>
                  <a:lnTo>
                    <a:pt x="147638" y="342900"/>
                  </a:lnTo>
                  <a:lnTo>
                    <a:pt x="295275" y="342900"/>
                  </a:lnTo>
                  <a:lnTo>
                    <a:pt x="295275" y="381000"/>
                  </a:lnTo>
                  <a:close/>
                  <a:moveTo>
                    <a:pt x="400050" y="0"/>
                  </a:moveTo>
                  <a:lnTo>
                    <a:pt x="0" y="1905"/>
                  </a:lnTo>
                  <a:lnTo>
                    <a:pt x="0" y="762000"/>
                  </a:lnTo>
                  <a:lnTo>
                    <a:pt x="400050" y="762000"/>
                  </a:lnTo>
                  <a:cubicBezTo>
                    <a:pt x="421005" y="762000"/>
                    <a:pt x="438150" y="744855"/>
                    <a:pt x="438150" y="723900"/>
                  </a:cubicBezTo>
                  <a:lnTo>
                    <a:pt x="438150" y="38100"/>
                  </a:lnTo>
                  <a:cubicBezTo>
                    <a:pt x="438150" y="17145"/>
                    <a:pt x="421005" y="0"/>
                    <a:pt x="400050" y="0"/>
                  </a:cubicBezTo>
                  <a:close/>
                </a:path>
              </a:pathLst>
            </a:custGeom>
            <a:solidFill>
              <a:srgbClr val="000000"/>
            </a:solidFill>
            <a:ln w="9525" cap="flat">
              <a:noFill/>
              <a:prstDash val="solid"/>
              <a:miter/>
            </a:ln>
          </p:spPr>
          <p:txBody>
            <a:bodyPr rtlCol="0" anchor="ctr"/>
            <a:lstStyle/>
            <a:p>
              <a:endParaRPr lang="en-US" dirty="0"/>
            </a:p>
          </p:txBody>
        </p:sp>
      </p:grpSp>
      <p:grpSp>
        <p:nvGrpSpPr>
          <p:cNvPr id="125" name="Gruppieren 124">
            <a:extLst>
              <a:ext uri="{FF2B5EF4-FFF2-40B4-BE49-F238E27FC236}">
                <a16:creationId xmlns:a16="http://schemas.microsoft.com/office/drawing/2014/main" id="{5106138B-04C1-47CF-1219-83B68727F952}"/>
              </a:ext>
            </a:extLst>
          </p:cNvPr>
          <p:cNvGrpSpPr/>
          <p:nvPr/>
        </p:nvGrpSpPr>
        <p:grpSpPr>
          <a:xfrm>
            <a:off x="9857893" y="3175459"/>
            <a:ext cx="1188001" cy="1296000"/>
            <a:chOff x="7896796" y="3311995"/>
            <a:chExt cx="674522" cy="818575"/>
          </a:xfrm>
        </p:grpSpPr>
        <p:pic>
          <p:nvPicPr>
            <p:cNvPr id="91" name="Grafik 90" descr="Klemmbrett gemischt mit einfarbiger Füllung">
              <a:extLst>
                <a:ext uri="{FF2B5EF4-FFF2-40B4-BE49-F238E27FC236}">
                  <a16:creationId xmlns:a16="http://schemas.microsoft.com/office/drawing/2014/main" id="{E6570D98-3BE0-A243-65E9-CE92EBE83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9794" y="3311995"/>
              <a:ext cx="371524" cy="451204"/>
            </a:xfrm>
            <a:prstGeom prst="rect">
              <a:avLst/>
            </a:prstGeom>
          </p:spPr>
        </p:pic>
        <p:pic>
          <p:nvPicPr>
            <p:cNvPr id="92" name="Inhaltsplatzhalter 7" descr="Mann mit einfarbiger Füllung">
              <a:extLst>
                <a:ext uri="{FF2B5EF4-FFF2-40B4-BE49-F238E27FC236}">
                  <a16:creationId xmlns:a16="http://schemas.microsoft.com/office/drawing/2014/main" id="{57A67A33-4027-411B-6A10-9C6916FC80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6796" y="3420013"/>
              <a:ext cx="636717" cy="710557"/>
            </a:xfrm>
            <a:prstGeom prst="rect">
              <a:avLst/>
            </a:prstGeom>
          </p:spPr>
        </p:pic>
      </p:grpSp>
    </p:spTree>
    <p:extLst>
      <p:ext uri="{BB962C8B-B14F-4D97-AF65-F5344CB8AC3E}">
        <p14:creationId xmlns:p14="http://schemas.microsoft.com/office/powerpoint/2010/main" val="1242943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4616D-8097-01CF-8BEF-02F40B98E9B2}"/>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68B270F1-EEFF-DCB2-28AE-12DBB94AF018}"/>
              </a:ext>
            </a:extLst>
          </p:cNvPr>
          <p:cNvSpPr/>
          <p:nvPr/>
        </p:nvSpPr>
        <p:spPr>
          <a:xfrm>
            <a:off x="383996" y="1425225"/>
            <a:ext cx="11520209" cy="1613263"/>
          </a:xfrm>
          <a:prstGeom prst="rect">
            <a:avLst/>
          </a:prstGeom>
          <a:solidFill>
            <a:schemeClr val="tx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5" name="Rechteck 34">
            <a:extLst>
              <a:ext uri="{FF2B5EF4-FFF2-40B4-BE49-F238E27FC236}">
                <a16:creationId xmlns:a16="http://schemas.microsoft.com/office/drawing/2014/main" id="{36D0065D-D30D-06AE-182A-F49040D82D8F}"/>
              </a:ext>
            </a:extLst>
          </p:cNvPr>
          <p:cNvSpPr/>
          <p:nvPr/>
        </p:nvSpPr>
        <p:spPr>
          <a:xfrm>
            <a:off x="391530" y="4884738"/>
            <a:ext cx="11520209" cy="1613263"/>
          </a:xfrm>
          <a:prstGeom prst="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8" name="Rechteck 27">
            <a:extLst>
              <a:ext uri="{FF2B5EF4-FFF2-40B4-BE49-F238E27FC236}">
                <a16:creationId xmlns:a16="http://schemas.microsoft.com/office/drawing/2014/main" id="{9F6975EB-8D53-62C9-526F-35078299B9D9}"/>
              </a:ext>
            </a:extLst>
          </p:cNvPr>
          <p:cNvSpPr/>
          <p:nvPr/>
        </p:nvSpPr>
        <p:spPr>
          <a:xfrm>
            <a:off x="391530" y="3154982"/>
            <a:ext cx="11520209" cy="1613263"/>
          </a:xfrm>
          <a:prstGeom prst="rect">
            <a:avLst/>
          </a:prstGeom>
          <a:solidFill>
            <a:schemeClr val="tx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9F19FE4-FABD-1435-588C-FAED55218613}"/>
              </a:ext>
            </a:extLst>
          </p:cNvPr>
          <p:cNvSpPr>
            <a:spLocks noGrp="1"/>
          </p:cNvSpPr>
          <p:nvPr>
            <p:ph type="title"/>
          </p:nvPr>
        </p:nvSpPr>
        <p:spPr/>
        <p:txBody>
          <a:bodyPr anchor="t"/>
          <a:lstStyle/>
          <a:p>
            <a:r>
              <a:rPr lang="de-DE" dirty="0"/>
              <a:t>Peer Review </a:t>
            </a:r>
            <a:r>
              <a:rPr lang="de-DE" dirty="0" err="1"/>
              <a:t>Process</a:t>
            </a:r>
            <a:endParaRPr lang="en-US" dirty="0"/>
          </a:p>
        </p:txBody>
      </p:sp>
      <p:sp>
        <p:nvSpPr>
          <p:cNvPr id="4" name="Datumsplatzhalter 3">
            <a:extLst>
              <a:ext uri="{FF2B5EF4-FFF2-40B4-BE49-F238E27FC236}">
                <a16:creationId xmlns:a16="http://schemas.microsoft.com/office/drawing/2014/main" id="{B929EC04-30D3-8BDF-1E18-76600815444D}"/>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0F83E1B8-8C77-B017-002C-351B7725FB98}"/>
              </a:ext>
            </a:extLst>
          </p:cNvPr>
          <p:cNvSpPr>
            <a:spLocks noGrp="1"/>
          </p:cNvSpPr>
          <p:nvPr>
            <p:ph type="ftr" sz="quarter" idx="15"/>
          </p:nvPr>
        </p:nvSpPr>
        <p:spPr/>
        <p:txBody>
          <a:bodyPr/>
          <a:lstStyle/>
          <a:p>
            <a:r>
              <a:rPr lang="en-US" dirty="0"/>
              <a:t>DASP Review Overview Generation</a:t>
            </a:r>
          </a:p>
        </p:txBody>
      </p:sp>
      <p:sp>
        <p:nvSpPr>
          <p:cNvPr id="6" name="Foliennummernplatzhalter 5">
            <a:extLst>
              <a:ext uri="{FF2B5EF4-FFF2-40B4-BE49-F238E27FC236}">
                <a16:creationId xmlns:a16="http://schemas.microsoft.com/office/drawing/2014/main" id="{AE4B830C-86B6-5484-381B-A5FCE7C7DEEE}"/>
              </a:ext>
            </a:extLst>
          </p:cNvPr>
          <p:cNvSpPr>
            <a:spLocks noGrp="1"/>
          </p:cNvSpPr>
          <p:nvPr>
            <p:ph type="sldNum" sz="quarter" idx="16"/>
          </p:nvPr>
        </p:nvSpPr>
        <p:spPr/>
        <p:txBody>
          <a:bodyPr/>
          <a:lstStyle/>
          <a:p>
            <a:fld id="{DD2F4C09-65E4-4AD7-8D55-83CBD210ED85}" type="slidenum">
              <a:rPr lang="en-US" smtClean="0"/>
              <a:pPr/>
              <a:t>7</a:t>
            </a:fld>
            <a:endParaRPr lang="en-US" dirty="0"/>
          </a:p>
        </p:txBody>
      </p:sp>
      <p:grpSp>
        <p:nvGrpSpPr>
          <p:cNvPr id="30" name="Inhaltsplatzhalter 7" descr="Mann mit einfarbiger Füllung">
            <a:extLst>
              <a:ext uri="{FF2B5EF4-FFF2-40B4-BE49-F238E27FC236}">
                <a16:creationId xmlns:a16="http://schemas.microsoft.com/office/drawing/2014/main" id="{FC0D08DE-CF7A-4506-B3CA-3A720F5CBC1F}"/>
              </a:ext>
            </a:extLst>
          </p:cNvPr>
          <p:cNvGrpSpPr/>
          <p:nvPr/>
        </p:nvGrpSpPr>
        <p:grpSpPr>
          <a:xfrm>
            <a:off x="6726682" y="5216654"/>
            <a:ext cx="586113" cy="1198868"/>
            <a:chOff x="5722339" y="2241490"/>
            <a:chExt cx="586113" cy="1198868"/>
          </a:xfrm>
          <a:solidFill>
            <a:srgbClr val="3A60B2"/>
          </a:solidFill>
        </p:grpSpPr>
        <p:sp>
          <p:nvSpPr>
            <p:cNvPr id="33" name="Freihandform: Form 32">
              <a:extLst>
                <a:ext uri="{FF2B5EF4-FFF2-40B4-BE49-F238E27FC236}">
                  <a16:creationId xmlns:a16="http://schemas.microsoft.com/office/drawing/2014/main" id="{DA7385E5-42E6-0A28-258B-AEBC9F6C553D}"/>
                </a:ext>
              </a:extLst>
            </p:cNvPr>
            <p:cNvSpPr/>
            <p:nvPr/>
          </p:nvSpPr>
          <p:spPr>
            <a:xfrm>
              <a:off x="5908830" y="2241490"/>
              <a:ext cx="213132" cy="213132"/>
            </a:xfrm>
            <a:custGeom>
              <a:avLst/>
              <a:gdLst>
                <a:gd name="connsiteX0" fmla="*/ 213132 w 213132"/>
                <a:gd name="connsiteY0" fmla="*/ 106566 h 213132"/>
                <a:gd name="connsiteX1" fmla="*/ 106566 w 213132"/>
                <a:gd name="connsiteY1" fmla="*/ 213132 h 213132"/>
                <a:gd name="connsiteX2" fmla="*/ 0 w 213132"/>
                <a:gd name="connsiteY2" fmla="*/ 106566 h 213132"/>
                <a:gd name="connsiteX3" fmla="*/ 106566 w 213132"/>
                <a:gd name="connsiteY3" fmla="*/ 0 h 213132"/>
                <a:gd name="connsiteX4" fmla="*/ 213132 w 213132"/>
                <a:gd name="connsiteY4" fmla="*/ 106566 h 21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32" h="213132">
                  <a:moveTo>
                    <a:pt x="213132" y="106566"/>
                  </a:moveTo>
                  <a:cubicBezTo>
                    <a:pt x="213132" y="165421"/>
                    <a:pt x="165421" y="213132"/>
                    <a:pt x="106566" y="213132"/>
                  </a:cubicBezTo>
                  <a:cubicBezTo>
                    <a:pt x="47711" y="213132"/>
                    <a:pt x="0" y="165421"/>
                    <a:pt x="0" y="106566"/>
                  </a:cubicBezTo>
                  <a:cubicBezTo>
                    <a:pt x="0" y="47711"/>
                    <a:pt x="47711" y="0"/>
                    <a:pt x="106566" y="0"/>
                  </a:cubicBezTo>
                  <a:cubicBezTo>
                    <a:pt x="165421" y="0"/>
                    <a:pt x="213132" y="47711"/>
                    <a:pt x="213132" y="106566"/>
                  </a:cubicBezTo>
                  <a:close/>
                </a:path>
              </a:pathLst>
            </a:custGeom>
            <a:grpFill/>
            <a:ln w="13295" cap="flat">
              <a:noFill/>
              <a:prstDash val="solid"/>
              <a:miter/>
            </a:ln>
          </p:spPr>
          <p:txBody>
            <a:bodyPr rtlCol="0" anchor="ctr"/>
            <a:lstStyle/>
            <a:p>
              <a:endParaRPr lang="en-US" dirty="0"/>
            </a:p>
          </p:txBody>
        </p:sp>
        <p:sp>
          <p:nvSpPr>
            <p:cNvPr id="34" name="Freihandform: Form 33">
              <a:extLst>
                <a:ext uri="{FF2B5EF4-FFF2-40B4-BE49-F238E27FC236}">
                  <a16:creationId xmlns:a16="http://schemas.microsoft.com/office/drawing/2014/main" id="{22175ADB-660D-5709-CC90-D9FD56BD5287}"/>
                </a:ext>
              </a:extLst>
            </p:cNvPr>
            <p:cNvSpPr/>
            <p:nvPr/>
          </p:nvSpPr>
          <p:spPr>
            <a:xfrm>
              <a:off x="5722339" y="2481263"/>
              <a:ext cx="586113" cy="959094"/>
            </a:xfrm>
            <a:custGeom>
              <a:avLst/>
              <a:gdLst>
                <a:gd name="connsiteX0" fmla="*/ 583449 w 586113"/>
                <a:gd name="connsiteY0" fmla="*/ 415608 h 959094"/>
                <a:gd name="connsiteX1" fmla="*/ 508853 w 586113"/>
                <a:gd name="connsiteY1" fmla="*/ 98574 h 959094"/>
                <a:gd name="connsiteX2" fmla="*/ 492868 w 586113"/>
                <a:gd name="connsiteY2" fmla="*/ 69268 h 959094"/>
                <a:gd name="connsiteX3" fmla="*/ 380974 w 586113"/>
                <a:gd name="connsiteY3" fmla="*/ 10657 h 959094"/>
                <a:gd name="connsiteX4" fmla="*/ 293057 w 586113"/>
                <a:gd name="connsiteY4" fmla="*/ 0 h 959094"/>
                <a:gd name="connsiteX5" fmla="*/ 205140 w 586113"/>
                <a:gd name="connsiteY5" fmla="*/ 13321 h 959094"/>
                <a:gd name="connsiteX6" fmla="*/ 93245 w 586113"/>
                <a:gd name="connsiteY6" fmla="*/ 71932 h 959094"/>
                <a:gd name="connsiteX7" fmla="*/ 77260 w 586113"/>
                <a:gd name="connsiteY7" fmla="*/ 101238 h 959094"/>
                <a:gd name="connsiteX8" fmla="*/ 2664 w 586113"/>
                <a:gd name="connsiteY8" fmla="*/ 418272 h 959094"/>
                <a:gd name="connsiteX9" fmla="*/ 0 w 586113"/>
                <a:gd name="connsiteY9" fmla="*/ 431593 h 959094"/>
                <a:gd name="connsiteX10" fmla="*/ 53283 w 586113"/>
                <a:gd name="connsiteY10" fmla="*/ 484876 h 959094"/>
                <a:gd name="connsiteX11" fmla="*/ 103902 w 586113"/>
                <a:gd name="connsiteY11" fmla="*/ 444913 h 959094"/>
                <a:gd name="connsiteX12" fmla="*/ 159849 w 586113"/>
                <a:gd name="connsiteY12" fmla="*/ 213132 h 959094"/>
                <a:gd name="connsiteX13" fmla="*/ 159849 w 586113"/>
                <a:gd name="connsiteY13" fmla="*/ 959095 h 959094"/>
                <a:gd name="connsiteX14" fmla="*/ 266415 w 586113"/>
                <a:gd name="connsiteY14" fmla="*/ 959095 h 959094"/>
                <a:gd name="connsiteX15" fmla="*/ 266415 w 586113"/>
                <a:gd name="connsiteY15" fmla="*/ 479547 h 959094"/>
                <a:gd name="connsiteX16" fmla="*/ 319698 w 586113"/>
                <a:gd name="connsiteY16" fmla="*/ 479547 h 959094"/>
                <a:gd name="connsiteX17" fmla="*/ 319698 w 586113"/>
                <a:gd name="connsiteY17" fmla="*/ 959095 h 959094"/>
                <a:gd name="connsiteX18" fmla="*/ 426264 w 586113"/>
                <a:gd name="connsiteY18" fmla="*/ 959095 h 959094"/>
                <a:gd name="connsiteX19" fmla="*/ 426264 w 586113"/>
                <a:gd name="connsiteY19" fmla="*/ 210468 h 959094"/>
                <a:gd name="connsiteX20" fmla="*/ 482212 w 586113"/>
                <a:gd name="connsiteY20" fmla="*/ 442249 h 959094"/>
                <a:gd name="connsiteX21" fmla="*/ 532830 w 586113"/>
                <a:gd name="connsiteY21" fmla="*/ 482212 h 959094"/>
                <a:gd name="connsiteX22" fmla="*/ 586113 w 586113"/>
                <a:gd name="connsiteY22" fmla="*/ 428929 h 959094"/>
                <a:gd name="connsiteX23" fmla="*/ 583449 w 586113"/>
                <a:gd name="connsiteY23" fmla="*/ 415608 h 95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6113" h="959094">
                  <a:moveTo>
                    <a:pt x="583449" y="415608"/>
                  </a:moveTo>
                  <a:lnTo>
                    <a:pt x="508853" y="98574"/>
                  </a:lnTo>
                  <a:cubicBezTo>
                    <a:pt x="506189" y="87917"/>
                    <a:pt x="500861" y="77260"/>
                    <a:pt x="492868" y="69268"/>
                  </a:cubicBezTo>
                  <a:cubicBezTo>
                    <a:pt x="460898" y="42626"/>
                    <a:pt x="423600" y="23977"/>
                    <a:pt x="380974" y="10657"/>
                  </a:cubicBezTo>
                  <a:cubicBezTo>
                    <a:pt x="351668" y="5328"/>
                    <a:pt x="322362" y="0"/>
                    <a:pt x="293057" y="0"/>
                  </a:cubicBezTo>
                  <a:cubicBezTo>
                    <a:pt x="263751" y="0"/>
                    <a:pt x="234445" y="5328"/>
                    <a:pt x="205140" y="13321"/>
                  </a:cubicBezTo>
                  <a:cubicBezTo>
                    <a:pt x="162513" y="23977"/>
                    <a:pt x="125215" y="45291"/>
                    <a:pt x="93245" y="71932"/>
                  </a:cubicBezTo>
                  <a:cubicBezTo>
                    <a:pt x="85253" y="79925"/>
                    <a:pt x="79925" y="90581"/>
                    <a:pt x="77260" y="101238"/>
                  </a:cubicBezTo>
                  <a:lnTo>
                    <a:pt x="2664" y="418272"/>
                  </a:lnTo>
                  <a:cubicBezTo>
                    <a:pt x="2664" y="420936"/>
                    <a:pt x="0" y="426264"/>
                    <a:pt x="0" y="431593"/>
                  </a:cubicBezTo>
                  <a:cubicBezTo>
                    <a:pt x="0" y="460898"/>
                    <a:pt x="23977" y="484876"/>
                    <a:pt x="53283" y="484876"/>
                  </a:cubicBezTo>
                  <a:cubicBezTo>
                    <a:pt x="77260" y="484876"/>
                    <a:pt x="98574" y="466227"/>
                    <a:pt x="103902" y="444913"/>
                  </a:cubicBezTo>
                  <a:lnTo>
                    <a:pt x="159849" y="213132"/>
                  </a:lnTo>
                  <a:lnTo>
                    <a:pt x="159849" y="959095"/>
                  </a:lnTo>
                  <a:lnTo>
                    <a:pt x="266415" y="959095"/>
                  </a:lnTo>
                  <a:lnTo>
                    <a:pt x="266415" y="479547"/>
                  </a:lnTo>
                  <a:lnTo>
                    <a:pt x="319698" y="479547"/>
                  </a:lnTo>
                  <a:lnTo>
                    <a:pt x="319698" y="959095"/>
                  </a:lnTo>
                  <a:lnTo>
                    <a:pt x="426264" y="959095"/>
                  </a:lnTo>
                  <a:lnTo>
                    <a:pt x="426264" y="210468"/>
                  </a:lnTo>
                  <a:lnTo>
                    <a:pt x="482212" y="442249"/>
                  </a:lnTo>
                  <a:cubicBezTo>
                    <a:pt x="487540" y="463562"/>
                    <a:pt x="508853" y="482212"/>
                    <a:pt x="532830" y="482212"/>
                  </a:cubicBezTo>
                  <a:cubicBezTo>
                    <a:pt x="562136" y="482212"/>
                    <a:pt x="586113" y="458234"/>
                    <a:pt x="586113" y="428929"/>
                  </a:cubicBezTo>
                  <a:cubicBezTo>
                    <a:pt x="586113" y="423600"/>
                    <a:pt x="583449" y="418272"/>
                    <a:pt x="583449" y="415608"/>
                  </a:cubicBezTo>
                  <a:close/>
                </a:path>
              </a:pathLst>
            </a:custGeom>
            <a:grpFill/>
            <a:ln w="13295" cap="flat">
              <a:noFill/>
              <a:prstDash val="solid"/>
              <a:miter/>
            </a:ln>
          </p:spPr>
          <p:txBody>
            <a:bodyPr rtlCol="0" anchor="ctr"/>
            <a:lstStyle/>
            <a:p>
              <a:endParaRPr lang="en-US" dirty="0"/>
            </a:p>
          </p:txBody>
        </p:sp>
      </p:grpSp>
      <p:grpSp>
        <p:nvGrpSpPr>
          <p:cNvPr id="71" name="Gruppieren 70">
            <a:extLst>
              <a:ext uri="{FF2B5EF4-FFF2-40B4-BE49-F238E27FC236}">
                <a16:creationId xmlns:a16="http://schemas.microsoft.com/office/drawing/2014/main" id="{FB668245-8CCA-2BD5-AF57-2660B34AFB72}"/>
              </a:ext>
            </a:extLst>
          </p:cNvPr>
          <p:cNvGrpSpPr/>
          <p:nvPr/>
        </p:nvGrpSpPr>
        <p:grpSpPr>
          <a:xfrm rot="10800000">
            <a:off x="4118088" y="4711971"/>
            <a:ext cx="6362479" cy="379697"/>
            <a:chOff x="3930384" y="2946672"/>
            <a:chExt cx="6362479" cy="631859"/>
          </a:xfrm>
        </p:grpSpPr>
        <p:cxnSp>
          <p:nvCxnSpPr>
            <p:cNvPr id="64" name="Verbinder: gewinkelt 63">
              <a:extLst>
                <a:ext uri="{FF2B5EF4-FFF2-40B4-BE49-F238E27FC236}">
                  <a16:creationId xmlns:a16="http://schemas.microsoft.com/office/drawing/2014/main" id="{A7A40D25-2C57-085A-D1BA-D835728B77C6}"/>
                </a:ext>
              </a:extLst>
            </p:cNvPr>
            <p:cNvCxnSpPr>
              <a:cxnSpLocks/>
            </p:cNvCxnSpPr>
            <p:nvPr/>
          </p:nvCxnSpPr>
          <p:spPr>
            <a:xfrm rot="5400000">
              <a:off x="5215354" y="1661703"/>
              <a:ext cx="631858" cy="3201797"/>
            </a:xfrm>
            <a:prstGeom prst="bentConnector3">
              <a:avLst>
                <a:gd name="adj1" fmla="val 50000"/>
              </a:avLst>
            </a:prstGeom>
            <a:ln w="38100">
              <a:solidFill>
                <a:srgbClr val="3A60B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Verbinder: gewinkelt 64">
              <a:extLst>
                <a:ext uri="{FF2B5EF4-FFF2-40B4-BE49-F238E27FC236}">
                  <a16:creationId xmlns:a16="http://schemas.microsoft.com/office/drawing/2014/main" id="{3191653A-942B-9BCF-B2B4-9AC5702E42C9}"/>
                </a:ext>
              </a:extLst>
            </p:cNvPr>
            <p:cNvCxnSpPr>
              <a:cxnSpLocks/>
            </p:cNvCxnSpPr>
            <p:nvPr/>
          </p:nvCxnSpPr>
          <p:spPr>
            <a:xfrm rot="16200000" flipH="1">
              <a:off x="8396593" y="1682260"/>
              <a:ext cx="631858" cy="3160682"/>
            </a:xfrm>
            <a:prstGeom prst="bentConnector3">
              <a:avLst>
                <a:gd name="adj1" fmla="val 50000"/>
              </a:avLst>
            </a:prstGeom>
            <a:ln w="38100">
              <a:solidFill>
                <a:srgbClr val="3A60B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Verbinder: gewinkelt 66">
              <a:extLst>
                <a:ext uri="{FF2B5EF4-FFF2-40B4-BE49-F238E27FC236}">
                  <a16:creationId xmlns:a16="http://schemas.microsoft.com/office/drawing/2014/main" id="{EC69102E-83AE-1B66-4CA9-30F4C0FC95DA}"/>
                </a:ext>
              </a:extLst>
            </p:cNvPr>
            <p:cNvCxnSpPr>
              <a:cxnSpLocks/>
            </p:cNvCxnSpPr>
            <p:nvPr/>
          </p:nvCxnSpPr>
          <p:spPr>
            <a:xfrm rot="5400000">
              <a:off x="6819343" y="3259508"/>
              <a:ext cx="625674" cy="2"/>
            </a:xfrm>
            <a:prstGeom prst="bentConnector3">
              <a:avLst>
                <a:gd name="adj1" fmla="val 50000"/>
              </a:avLst>
            </a:prstGeom>
            <a:ln w="38100">
              <a:solidFill>
                <a:srgbClr val="3A60B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6" name="Textfeld 75">
            <a:extLst>
              <a:ext uri="{FF2B5EF4-FFF2-40B4-BE49-F238E27FC236}">
                <a16:creationId xmlns:a16="http://schemas.microsoft.com/office/drawing/2014/main" id="{448285F0-98E5-9DF3-1F8A-9F28DE552345}"/>
              </a:ext>
            </a:extLst>
          </p:cNvPr>
          <p:cNvSpPr txBox="1"/>
          <p:nvPr/>
        </p:nvSpPr>
        <p:spPr>
          <a:xfrm>
            <a:off x="527967" y="1571044"/>
            <a:ext cx="2496000" cy="461665"/>
          </a:xfrm>
          <a:prstGeom prst="rect">
            <a:avLst/>
          </a:prstGeom>
          <a:noFill/>
        </p:spPr>
        <p:txBody>
          <a:bodyPr wrap="square" lIns="91440" tIns="45720" rIns="91440" bIns="45720" rtlCol="0" anchor="t">
            <a:spAutoFit/>
          </a:bodyPr>
          <a:lstStyle/>
          <a:p>
            <a:r>
              <a:rPr lang="en-US" sz="2400" b="1" dirty="0"/>
              <a:t>Author</a:t>
            </a:r>
          </a:p>
        </p:txBody>
      </p:sp>
      <p:sp>
        <p:nvSpPr>
          <p:cNvPr id="77" name="Textfeld 76">
            <a:extLst>
              <a:ext uri="{FF2B5EF4-FFF2-40B4-BE49-F238E27FC236}">
                <a16:creationId xmlns:a16="http://schemas.microsoft.com/office/drawing/2014/main" id="{6AA11480-C24C-F9CF-E458-C8461FB969D3}"/>
              </a:ext>
            </a:extLst>
          </p:cNvPr>
          <p:cNvSpPr txBox="1"/>
          <p:nvPr/>
        </p:nvSpPr>
        <p:spPr>
          <a:xfrm>
            <a:off x="525418" y="3310545"/>
            <a:ext cx="2496000" cy="461665"/>
          </a:xfrm>
          <a:prstGeom prst="rect">
            <a:avLst/>
          </a:prstGeom>
          <a:noFill/>
        </p:spPr>
        <p:txBody>
          <a:bodyPr wrap="square" rtlCol="0">
            <a:spAutoFit/>
          </a:bodyPr>
          <a:lstStyle/>
          <a:p>
            <a:r>
              <a:rPr lang="en-US" sz="2400" b="1" dirty="0"/>
              <a:t>Reviewer</a:t>
            </a:r>
          </a:p>
        </p:txBody>
      </p:sp>
      <p:sp>
        <p:nvSpPr>
          <p:cNvPr id="78" name="Textfeld 77">
            <a:extLst>
              <a:ext uri="{FF2B5EF4-FFF2-40B4-BE49-F238E27FC236}">
                <a16:creationId xmlns:a16="http://schemas.microsoft.com/office/drawing/2014/main" id="{9126E769-4A2F-8EAE-8759-C467E188EFF5}"/>
              </a:ext>
            </a:extLst>
          </p:cNvPr>
          <p:cNvSpPr txBox="1"/>
          <p:nvPr/>
        </p:nvSpPr>
        <p:spPr>
          <a:xfrm>
            <a:off x="525418" y="5115870"/>
            <a:ext cx="2496000" cy="461665"/>
          </a:xfrm>
          <a:prstGeom prst="rect">
            <a:avLst/>
          </a:prstGeom>
          <a:noFill/>
        </p:spPr>
        <p:txBody>
          <a:bodyPr wrap="square" rtlCol="0">
            <a:spAutoFit/>
          </a:bodyPr>
          <a:lstStyle/>
          <a:p>
            <a:r>
              <a:rPr lang="en-US" sz="2400" b="1" dirty="0"/>
              <a:t>Meta Reviewer</a:t>
            </a:r>
          </a:p>
        </p:txBody>
      </p:sp>
      <p:pic>
        <p:nvPicPr>
          <p:cNvPr id="79" name="Grafik 78" descr="Klemmbrett gemischt mit einfarbiger Füllung">
            <a:extLst>
              <a:ext uri="{FF2B5EF4-FFF2-40B4-BE49-F238E27FC236}">
                <a16:creationId xmlns:a16="http://schemas.microsoft.com/office/drawing/2014/main" id="{A133473C-81E9-EAAB-3301-12E0DC0B95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86635" y="4993156"/>
            <a:ext cx="712090" cy="727791"/>
          </a:xfrm>
          <a:prstGeom prst="rect">
            <a:avLst/>
          </a:prstGeom>
        </p:spPr>
      </p:pic>
      <p:pic>
        <p:nvPicPr>
          <p:cNvPr id="80" name="Grafik 79" descr="Klemmbrett gemischt mit einfarbiger Füllung">
            <a:extLst>
              <a:ext uri="{FF2B5EF4-FFF2-40B4-BE49-F238E27FC236}">
                <a16:creationId xmlns:a16="http://schemas.microsoft.com/office/drawing/2014/main" id="{AA8E6E14-45C7-6A76-CB26-07048152A8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9035" y="5145556"/>
            <a:ext cx="712090" cy="727791"/>
          </a:xfrm>
          <a:prstGeom prst="rect">
            <a:avLst/>
          </a:prstGeom>
        </p:spPr>
      </p:pic>
      <p:pic>
        <p:nvPicPr>
          <p:cNvPr id="81" name="Grafik 80" descr="Klemmbrett gemischt mit einfarbiger Füllung">
            <a:extLst>
              <a:ext uri="{FF2B5EF4-FFF2-40B4-BE49-F238E27FC236}">
                <a16:creationId xmlns:a16="http://schemas.microsoft.com/office/drawing/2014/main" id="{DF8CF605-C5AC-A04B-EA85-6C7ECAD362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1435" y="5297956"/>
            <a:ext cx="712090" cy="727791"/>
          </a:xfrm>
          <a:prstGeom prst="rect">
            <a:avLst/>
          </a:prstGeom>
        </p:spPr>
      </p:pic>
      <p:sp>
        <p:nvSpPr>
          <p:cNvPr id="56" name="Freihandform: Form 55">
            <a:extLst>
              <a:ext uri="{FF2B5EF4-FFF2-40B4-BE49-F238E27FC236}">
                <a16:creationId xmlns:a16="http://schemas.microsoft.com/office/drawing/2014/main" id="{52DAB8B3-75C8-D0C5-A8E1-92677F5E988F}"/>
              </a:ext>
            </a:extLst>
          </p:cNvPr>
          <p:cNvSpPr/>
          <p:nvPr/>
        </p:nvSpPr>
        <p:spPr>
          <a:xfrm>
            <a:off x="8367894" y="5091668"/>
            <a:ext cx="303593" cy="431487"/>
          </a:xfrm>
          <a:custGeom>
            <a:avLst/>
            <a:gdLst>
              <a:gd name="connsiteX0" fmla="*/ 352425 w 438150"/>
              <a:gd name="connsiteY0" fmla="*/ 285750 h 762000"/>
              <a:gd name="connsiteX1" fmla="*/ 85725 w 438150"/>
              <a:gd name="connsiteY1" fmla="*/ 285750 h 762000"/>
              <a:gd name="connsiteX2" fmla="*/ 85725 w 438150"/>
              <a:gd name="connsiteY2" fmla="*/ 228600 h 762000"/>
              <a:gd name="connsiteX3" fmla="*/ 352425 w 438150"/>
              <a:gd name="connsiteY3" fmla="*/ 228600 h 762000"/>
              <a:gd name="connsiteX4" fmla="*/ 352425 w 438150"/>
              <a:gd name="connsiteY4" fmla="*/ 285750 h 762000"/>
              <a:gd name="connsiteX5" fmla="*/ 295275 w 438150"/>
              <a:gd name="connsiteY5" fmla="*/ 381000 h 762000"/>
              <a:gd name="connsiteX6" fmla="*/ 147638 w 438150"/>
              <a:gd name="connsiteY6" fmla="*/ 381000 h 762000"/>
              <a:gd name="connsiteX7" fmla="*/ 147638 w 438150"/>
              <a:gd name="connsiteY7" fmla="*/ 342900 h 762000"/>
              <a:gd name="connsiteX8" fmla="*/ 295275 w 438150"/>
              <a:gd name="connsiteY8" fmla="*/ 342900 h 762000"/>
              <a:gd name="connsiteX9" fmla="*/ 295275 w 438150"/>
              <a:gd name="connsiteY9" fmla="*/ 381000 h 762000"/>
              <a:gd name="connsiteX10" fmla="*/ 400050 w 438150"/>
              <a:gd name="connsiteY10" fmla="*/ 0 h 762000"/>
              <a:gd name="connsiteX11" fmla="*/ 0 w 438150"/>
              <a:gd name="connsiteY11" fmla="*/ 1905 h 762000"/>
              <a:gd name="connsiteX12" fmla="*/ 0 w 438150"/>
              <a:gd name="connsiteY12" fmla="*/ 762000 h 762000"/>
              <a:gd name="connsiteX13" fmla="*/ 400050 w 438150"/>
              <a:gd name="connsiteY13" fmla="*/ 762000 h 762000"/>
              <a:gd name="connsiteX14" fmla="*/ 438150 w 438150"/>
              <a:gd name="connsiteY14" fmla="*/ 723900 h 762000"/>
              <a:gd name="connsiteX15" fmla="*/ 438150 w 438150"/>
              <a:gd name="connsiteY15" fmla="*/ 38100 h 762000"/>
              <a:gd name="connsiteX16" fmla="*/ 400050 w 4381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150" h="762000">
                <a:moveTo>
                  <a:pt x="352425" y="285750"/>
                </a:moveTo>
                <a:lnTo>
                  <a:pt x="85725" y="285750"/>
                </a:lnTo>
                <a:lnTo>
                  <a:pt x="85725" y="228600"/>
                </a:lnTo>
                <a:lnTo>
                  <a:pt x="352425" y="228600"/>
                </a:lnTo>
                <a:lnTo>
                  <a:pt x="352425" y="285750"/>
                </a:lnTo>
                <a:close/>
                <a:moveTo>
                  <a:pt x="295275" y="381000"/>
                </a:moveTo>
                <a:lnTo>
                  <a:pt x="147638" y="381000"/>
                </a:lnTo>
                <a:lnTo>
                  <a:pt x="147638" y="342900"/>
                </a:lnTo>
                <a:lnTo>
                  <a:pt x="295275" y="342900"/>
                </a:lnTo>
                <a:lnTo>
                  <a:pt x="295275" y="381000"/>
                </a:lnTo>
                <a:close/>
                <a:moveTo>
                  <a:pt x="400050" y="0"/>
                </a:moveTo>
                <a:lnTo>
                  <a:pt x="0" y="1905"/>
                </a:lnTo>
                <a:lnTo>
                  <a:pt x="0" y="762000"/>
                </a:lnTo>
                <a:lnTo>
                  <a:pt x="400050" y="762000"/>
                </a:lnTo>
                <a:cubicBezTo>
                  <a:pt x="421005" y="762000"/>
                  <a:pt x="438150" y="744855"/>
                  <a:pt x="438150" y="723900"/>
                </a:cubicBezTo>
                <a:lnTo>
                  <a:pt x="438150" y="38100"/>
                </a:lnTo>
                <a:cubicBezTo>
                  <a:pt x="438150" y="17145"/>
                  <a:pt x="421005" y="0"/>
                  <a:pt x="400050" y="0"/>
                </a:cubicBezTo>
                <a:close/>
              </a:path>
            </a:pathLst>
          </a:custGeom>
          <a:solidFill>
            <a:srgbClr val="000000"/>
          </a:solidFill>
          <a:ln w="9525" cap="flat">
            <a:noFill/>
            <a:prstDash val="solid"/>
            <a:miter/>
          </a:ln>
        </p:spPr>
        <p:txBody>
          <a:bodyPr rtlCol="0" anchor="ctr"/>
          <a:lstStyle/>
          <a:p>
            <a:endParaRPr lang="en-US" dirty="0"/>
          </a:p>
        </p:txBody>
      </p:sp>
      <p:grpSp>
        <p:nvGrpSpPr>
          <p:cNvPr id="42" name="Gruppieren 41">
            <a:extLst>
              <a:ext uri="{FF2B5EF4-FFF2-40B4-BE49-F238E27FC236}">
                <a16:creationId xmlns:a16="http://schemas.microsoft.com/office/drawing/2014/main" id="{850AFF61-A0E7-8F96-E095-237B27CAB313}"/>
              </a:ext>
            </a:extLst>
          </p:cNvPr>
          <p:cNvGrpSpPr/>
          <p:nvPr/>
        </p:nvGrpSpPr>
        <p:grpSpPr>
          <a:xfrm>
            <a:off x="3488932" y="3201025"/>
            <a:ext cx="1188000" cy="1296000"/>
            <a:chOff x="6051420" y="3311995"/>
            <a:chExt cx="681429" cy="804711"/>
          </a:xfrm>
        </p:grpSpPr>
        <p:pic>
          <p:nvPicPr>
            <p:cNvPr id="87" name="Grafik 86" descr="Klemmbrett gemischt mit einfarbiger Füllung">
              <a:extLst>
                <a:ext uri="{FF2B5EF4-FFF2-40B4-BE49-F238E27FC236}">
                  <a16:creationId xmlns:a16="http://schemas.microsoft.com/office/drawing/2014/main" id="{AA62C49D-ACF3-3D3F-4A52-09E22A426F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28534" y="3311995"/>
              <a:ext cx="404315" cy="451204"/>
            </a:xfrm>
            <a:prstGeom prst="rect">
              <a:avLst/>
            </a:prstGeom>
          </p:spPr>
        </p:pic>
        <p:pic>
          <p:nvPicPr>
            <p:cNvPr id="88" name="Inhaltsplatzhalter 7" descr="Mann mit einfarbiger Füllung">
              <a:extLst>
                <a:ext uri="{FF2B5EF4-FFF2-40B4-BE49-F238E27FC236}">
                  <a16:creationId xmlns:a16="http://schemas.microsoft.com/office/drawing/2014/main" id="{DDF17F02-6C80-7020-E7AD-7B04DE521E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1420" y="3406149"/>
              <a:ext cx="636719" cy="710557"/>
            </a:xfrm>
            <a:prstGeom prst="rect">
              <a:avLst/>
            </a:prstGeom>
          </p:spPr>
        </p:pic>
      </p:grpSp>
      <p:grpSp>
        <p:nvGrpSpPr>
          <p:cNvPr id="43" name="Gruppieren 42">
            <a:extLst>
              <a:ext uri="{FF2B5EF4-FFF2-40B4-BE49-F238E27FC236}">
                <a16:creationId xmlns:a16="http://schemas.microsoft.com/office/drawing/2014/main" id="{537AAF72-0F2E-4611-6229-21FFC0F0BD24}"/>
              </a:ext>
            </a:extLst>
          </p:cNvPr>
          <p:cNvGrpSpPr/>
          <p:nvPr/>
        </p:nvGrpSpPr>
        <p:grpSpPr>
          <a:xfrm>
            <a:off x="6728857" y="3187395"/>
            <a:ext cx="1188001" cy="1295999"/>
            <a:chOff x="6977105" y="3311995"/>
            <a:chExt cx="707357" cy="814741"/>
          </a:xfrm>
        </p:grpSpPr>
        <p:pic>
          <p:nvPicPr>
            <p:cNvPr id="89" name="Grafik 88" descr="Klemmbrett gemischt mit einfarbiger Füllung">
              <a:extLst>
                <a:ext uri="{FF2B5EF4-FFF2-40B4-BE49-F238E27FC236}">
                  <a16:creationId xmlns:a16="http://schemas.microsoft.com/office/drawing/2014/main" id="{5F8E8480-810F-9A99-E070-FF17B9EA36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80147" y="3311995"/>
              <a:ext cx="404315" cy="451204"/>
            </a:xfrm>
            <a:prstGeom prst="rect">
              <a:avLst/>
            </a:prstGeom>
          </p:spPr>
        </p:pic>
        <p:pic>
          <p:nvPicPr>
            <p:cNvPr id="90" name="Inhaltsplatzhalter 7" descr="Mann mit einfarbiger Füllung">
              <a:extLst>
                <a:ext uri="{FF2B5EF4-FFF2-40B4-BE49-F238E27FC236}">
                  <a16:creationId xmlns:a16="http://schemas.microsoft.com/office/drawing/2014/main" id="{4B3946BB-1F5F-1B2C-D6DC-C7BD3A6DD3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7105" y="3416179"/>
              <a:ext cx="636717" cy="710557"/>
            </a:xfrm>
            <a:prstGeom prst="rect">
              <a:avLst/>
            </a:prstGeom>
          </p:spPr>
        </p:pic>
      </p:grpSp>
      <p:grpSp>
        <p:nvGrpSpPr>
          <p:cNvPr id="70" name="Inhaltsplatzhalter 7" descr="Mann mit einfarbiger Füllung">
            <a:extLst>
              <a:ext uri="{FF2B5EF4-FFF2-40B4-BE49-F238E27FC236}">
                <a16:creationId xmlns:a16="http://schemas.microsoft.com/office/drawing/2014/main" id="{046D3174-1BF4-0308-131F-AEAF248B4A51}"/>
              </a:ext>
            </a:extLst>
          </p:cNvPr>
          <p:cNvGrpSpPr/>
          <p:nvPr/>
        </p:nvGrpSpPr>
        <p:grpSpPr>
          <a:xfrm>
            <a:off x="6952876" y="1563738"/>
            <a:ext cx="648230" cy="1176148"/>
            <a:chOff x="5722339" y="2241490"/>
            <a:chExt cx="586113" cy="1198867"/>
          </a:xfrm>
          <a:solidFill>
            <a:srgbClr val="000000"/>
          </a:solidFill>
        </p:grpSpPr>
        <p:sp>
          <p:nvSpPr>
            <p:cNvPr id="102" name="Freihandform: Form 101">
              <a:extLst>
                <a:ext uri="{FF2B5EF4-FFF2-40B4-BE49-F238E27FC236}">
                  <a16:creationId xmlns:a16="http://schemas.microsoft.com/office/drawing/2014/main" id="{86720CD9-B370-6621-2CD3-B89B6B9C0569}"/>
                </a:ext>
              </a:extLst>
            </p:cNvPr>
            <p:cNvSpPr/>
            <p:nvPr/>
          </p:nvSpPr>
          <p:spPr>
            <a:xfrm>
              <a:off x="5908830" y="2241490"/>
              <a:ext cx="213132" cy="213132"/>
            </a:xfrm>
            <a:custGeom>
              <a:avLst/>
              <a:gdLst>
                <a:gd name="connsiteX0" fmla="*/ 213132 w 213132"/>
                <a:gd name="connsiteY0" fmla="*/ 106566 h 213132"/>
                <a:gd name="connsiteX1" fmla="*/ 106566 w 213132"/>
                <a:gd name="connsiteY1" fmla="*/ 213132 h 213132"/>
                <a:gd name="connsiteX2" fmla="*/ 0 w 213132"/>
                <a:gd name="connsiteY2" fmla="*/ 106566 h 213132"/>
                <a:gd name="connsiteX3" fmla="*/ 106566 w 213132"/>
                <a:gd name="connsiteY3" fmla="*/ 0 h 213132"/>
                <a:gd name="connsiteX4" fmla="*/ 213132 w 213132"/>
                <a:gd name="connsiteY4" fmla="*/ 106566 h 21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32" h="213132">
                  <a:moveTo>
                    <a:pt x="213132" y="106566"/>
                  </a:moveTo>
                  <a:cubicBezTo>
                    <a:pt x="213132" y="165421"/>
                    <a:pt x="165421" y="213132"/>
                    <a:pt x="106566" y="213132"/>
                  </a:cubicBezTo>
                  <a:cubicBezTo>
                    <a:pt x="47711" y="213132"/>
                    <a:pt x="0" y="165421"/>
                    <a:pt x="0" y="106566"/>
                  </a:cubicBezTo>
                  <a:cubicBezTo>
                    <a:pt x="0" y="47711"/>
                    <a:pt x="47711" y="0"/>
                    <a:pt x="106566" y="0"/>
                  </a:cubicBezTo>
                  <a:cubicBezTo>
                    <a:pt x="165421" y="0"/>
                    <a:pt x="213132" y="47711"/>
                    <a:pt x="213132" y="106566"/>
                  </a:cubicBezTo>
                  <a:close/>
                </a:path>
              </a:pathLst>
            </a:custGeom>
            <a:solidFill>
              <a:srgbClr val="000000"/>
            </a:solidFill>
            <a:ln w="13295" cap="flat">
              <a:noFill/>
              <a:prstDash val="solid"/>
              <a:miter/>
            </a:ln>
          </p:spPr>
          <p:txBody>
            <a:bodyPr rtlCol="0" anchor="ctr"/>
            <a:lstStyle/>
            <a:p>
              <a:endParaRPr lang="en-US" dirty="0"/>
            </a:p>
          </p:txBody>
        </p:sp>
        <p:sp>
          <p:nvSpPr>
            <p:cNvPr id="103" name="Freihandform: Form 102">
              <a:extLst>
                <a:ext uri="{FF2B5EF4-FFF2-40B4-BE49-F238E27FC236}">
                  <a16:creationId xmlns:a16="http://schemas.microsoft.com/office/drawing/2014/main" id="{12A634AC-D051-4694-1DCF-AE87448588E2}"/>
                </a:ext>
              </a:extLst>
            </p:cNvPr>
            <p:cNvSpPr/>
            <p:nvPr/>
          </p:nvSpPr>
          <p:spPr>
            <a:xfrm>
              <a:off x="5722339" y="2481263"/>
              <a:ext cx="586113" cy="959094"/>
            </a:xfrm>
            <a:custGeom>
              <a:avLst/>
              <a:gdLst>
                <a:gd name="connsiteX0" fmla="*/ 583449 w 586113"/>
                <a:gd name="connsiteY0" fmla="*/ 415608 h 959094"/>
                <a:gd name="connsiteX1" fmla="*/ 508853 w 586113"/>
                <a:gd name="connsiteY1" fmla="*/ 98574 h 959094"/>
                <a:gd name="connsiteX2" fmla="*/ 492868 w 586113"/>
                <a:gd name="connsiteY2" fmla="*/ 69268 h 959094"/>
                <a:gd name="connsiteX3" fmla="*/ 380974 w 586113"/>
                <a:gd name="connsiteY3" fmla="*/ 10657 h 959094"/>
                <a:gd name="connsiteX4" fmla="*/ 293057 w 586113"/>
                <a:gd name="connsiteY4" fmla="*/ 0 h 959094"/>
                <a:gd name="connsiteX5" fmla="*/ 205140 w 586113"/>
                <a:gd name="connsiteY5" fmla="*/ 13321 h 959094"/>
                <a:gd name="connsiteX6" fmla="*/ 93245 w 586113"/>
                <a:gd name="connsiteY6" fmla="*/ 71932 h 959094"/>
                <a:gd name="connsiteX7" fmla="*/ 77260 w 586113"/>
                <a:gd name="connsiteY7" fmla="*/ 101238 h 959094"/>
                <a:gd name="connsiteX8" fmla="*/ 2664 w 586113"/>
                <a:gd name="connsiteY8" fmla="*/ 418272 h 959094"/>
                <a:gd name="connsiteX9" fmla="*/ 0 w 586113"/>
                <a:gd name="connsiteY9" fmla="*/ 431593 h 959094"/>
                <a:gd name="connsiteX10" fmla="*/ 53283 w 586113"/>
                <a:gd name="connsiteY10" fmla="*/ 484876 h 959094"/>
                <a:gd name="connsiteX11" fmla="*/ 103902 w 586113"/>
                <a:gd name="connsiteY11" fmla="*/ 444913 h 959094"/>
                <a:gd name="connsiteX12" fmla="*/ 159849 w 586113"/>
                <a:gd name="connsiteY12" fmla="*/ 213132 h 959094"/>
                <a:gd name="connsiteX13" fmla="*/ 159849 w 586113"/>
                <a:gd name="connsiteY13" fmla="*/ 959095 h 959094"/>
                <a:gd name="connsiteX14" fmla="*/ 266415 w 586113"/>
                <a:gd name="connsiteY14" fmla="*/ 959095 h 959094"/>
                <a:gd name="connsiteX15" fmla="*/ 266415 w 586113"/>
                <a:gd name="connsiteY15" fmla="*/ 479547 h 959094"/>
                <a:gd name="connsiteX16" fmla="*/ 319698 w 586113"/>
                <a:gd name="connsiteY16" fmla="*/ 479547 h 959094"/>
                <a:gd name="connsiteX17" fmla="*/ 319698 w 586113"/>
                <a:gd name="connsiteY17" fmla="*/ 959095 h 959094"/>
                <a:gd name="connsiteX18" fmla="*/ 426264 w 586113"/>
                <a:gd name="connsiteY18" fmla="*/ 959095 h 959094"/>
                <a:gd name="connsiteX19" fmla="*/ 426264 w 586113"/>
                <a:gd name="connsiteY19" fmla="*/ 210468 h 959094"/>
                <a:gd name="connsiteX20" fmla="*/ 482212 w 586113"/>
                <a:gd name="connsiteY20" fmla="*/ 442249 h 959094"/>
                <a:gd name="connsiteX21" fmla="*/ 532830 w 586113"/>
                <a:gd name="connsiteY21" fmla="*/ 482212 h 959094"/>
                <a:gd name="connsiteX22" fmla="*/ 586113 w 586113"/>
                <a:gd name="connsiteY22" fmla="*/ 428929 h 959094"/>
                <a:gd name="connsiteX23" fmla="*/ 583449 w 586113"/>
                <a:gd name="connsiteY23" fmla="*/ 415608 h 95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6113" h="959094">
                  <a:moveTo>
                    <a:pt x="583449" y="415608"/>
                  </a:moveTo>
                  <a:lnTo>
                    <a:pt x="508853" y="98574"/>
                  </a:lnTo>
                  <a:cubicBezTo>
                    <a:pt x="506189" y="87917"/>
                    <a:pt x="500861" y="77260"/>
                    <a:pt x="492868" y="69268"/>
                  </a:cubicBezTo>
                  <a:cubicBezTo>
                    <a:pt x="460898" y="42626"/>
                    <a:pt x="423600" y="23977"/>
                    <a:pt x="380974" y="10657"/>
                  </a:cubicBezTo>
                  <a:cubicBezTo>
                    <a:pt x="351668" y="5328"/>
                    <a:pt x="322362" y="0"/>
                    <a:pt x="293057" y="0"/>
                  </a:cubicBezTo>
                  <a:cubicBezTo>
                    <a:pt x="263751" y="0"/>
                    <a:pt x="234445" y="5328"/>
                    <a:pt x="205140" y="13321"/>
                  </a:cubicBezTo>
                  <a:cubicBezTo>
                    <a:pt x="162513" y="23977"/>
                    <a:pt x="125215" y="45291"/>
                    <a:pt x="93245" y="71932"/>
                  </a:cubicBezTo>
                  <a:cubicBezTo>
                    <a:pt x="85253" y="79925"/>
                    <a:pt x="79925" y="90581"/>
                    <a:pt x="77260" y="101238"/>
                  </a:cubicBezTo>
                  <a:lnTo>
                    <a:pt x="2664" y="418272"/>
                  </a:lnTo>
                  <a:cubicBezTo>
                    <a:pt x="2664" y="420936"/>
                    <a:pt x="0" y="426264"/>
                    <a:pt x="0" y="431593"/>
                  </a:cubicBezTo>
                  <a:cubicBezTo>
                    <a:pt x="0" y="460898"/>
                    <a:pt x="23977" y="484876"/>
                    <a:pt x="53283" y="484876"/>
                  </a:cubicBezTo>
                  <a:cubicBezTo>
                    <a:pt x="77260" y="484876"/>
                    <a:pt x="98574" y="466227"/>
                    <a:pt x="103902" y="444913"/>
                  </a:cubicBezTo>
                  <a:lnTo>
                    <a:pt x="159849" y="213132"/>
                  </a:lnTo>
                  <a:lnTo>
                    <a:pt x="159849" y="959095"/>
                  </a:lnTo>
                  <a:lnTo>
                    <a:pt x="266415" y="959095"/>
                  </a:lnTo>
                  <a:lnTo>
                    <a:pt x="266415" y="479547"/>
                  </a:lnTo>
                  <a:lnTo>
                    <a:pt x="319698" y="479547"/>
                  </a:lnTo>
                  <a:lnTo>
                    <a:pt x="319698" y="959095"/>
                  </a:lnTo>
                  <a:lnTo>
                    <a:pt x="426264" y="959095"/>
                  </a:lnTo>
                  <a:lnTo>
                    <a:pt x="426264" y="210468"/>
                  </a:lnTo>
                  <a:lnTo>
                    <a:pt x="482212" y="442249"/>
                  </a:lnTo>
                  <a:cubicBezTo>
                    <a:pt x="487540" y="463562"/>
                    <a:pt x="508853" y="482212"/>
                    <a:pt x="532830" y="482212"/>
                  </a:cubicBezTo>
                  <a:cubicBezTo>
                    <a:pt x="562136" y="482212"/>
                    <a:pt x="586113" y="458234"/>
                    <a:pt x="586113" y="428929"/>
                  </a:cubicBezTo>
                  <a:cubicBezTo>
                    <a:pt x="586113" y="423600"/>
                    <a:pt x="583449" y="418272"/>
                    <a:pt x="583449" y="415608"/>
                  </a:cubicBezTo>
                  <a:close/>
                </a:path>
              </a:pathLst>
            </a:custGeom>
            <a:solidFill>
              <a:srgbClr val="000000"/>
            </a:solidFill>
            <a:ln w="13295" cap="flat">
              <a:noFill/>
              <a:prstDash val="solid"/>
              <a:miter/>
            </a:ln>
          </p:spPr>
          <p:txBody>
            <a:bodyPr rtlCol="0" anchor="ctr"/>
            <a:lstStyle/>
            <a:p>
              <a:endParaRPr lang="en-US" dirty="0"/>
            </a:p>
          </p:txBody>
        </p:sp>
      </p:grpSp>
      <p:grpSp>
        <p:nvGrpSpPr>
          <p:cNvPr id="85" name="Gruppieren 84">
            <a:extLst>
              <a:ext uri="{FF2B5EF4-FFF2-40B4-BE49-F238E27FC236}">
                <a16:creationId xmlns:a16="http://schemas.microsoft.com/office/drawing/2014/main" id="{8CCA86BE-8288-E48E-A897-29756358C542}"/>
              </a:ext>
            </a:extLst>
          </p:cNvPr>
          <p:cNvGrpSpPr/>
          <p:nvPr/>
        </p:nvGrpSpPr>
        <p:grpSpPr>
          <a:xfrm>
            <a:off x="4056104" y="2771223"/>
            <a:ext cx="6368516" cy="565612"/>
            <a:chOff x="4056103" y="2710401"/>
            <a:chExt cx="6362479" cy="631859"/>
          </a:xfrm>
        </p:grpSpPr>
        <p:cxnSp>
          <p:nvCxnSpPr>
            <p:cNvPr id="99" name="Verbinder: gewinkelt 98">
              <a:extLst>
                <a:ext uri="{FF2B5EF4-FFF2-40B4-BE49-F238E27FC236}">
                  <a16:creationId xmlns:a16="http://schemas.microsoft.com/office/drawing/2014/main" id="{5E69F275-CAD8-B6AE-CFE8-0AF8AA8C05F2}"/>
                </a:ext>
              </a:extLst>
            </p:cNvPr>
            <p:cNvCxnSpPr>
              <a:cxnSpLocks/>
            </p:cNvCxnSpPr>
            <p:nvPr/>
          </p:nvCxnSpPr>
          <p:spPr>
            <a:xfrm rot="5400000">
              <a:off x="5341073" y="1425432"/>
              <a:ext cx="631858" cy="3201797"/>
            </a:xfrm>
            <a:prstGeom prst="bentConnector3">
              <a:avLst>
                <a:gd name="adj1" fmla="val 50000"/>
              </a:avLst>
            </a:prstGeom>
            <a:ln w="38100">
              <a:solidFill>
                <a:srgbClr val="3A60B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Verbinder: gewinkelt 99">
              <a:extLst>
                <a:ext uri="{FF2B5EF4-FFF2-40B4-BE49-F238E27FC236}">
                  <a16:creationId xmlns:a16="http://schemas.microsoft.com/office/drawing/2014/main" id="{18344507-3D5E-68C9-4E6B-54908772A931}"/>
                </a:ext>
              </a:extLst>
            </p:cNvPr>
            <p:cNvCxnSpPr>
              <a:cxnSpLocks/>
            </p:cNvCxnSpPr>
            <p:nvPr/>
          </p:nvCxnSpPr>
          <p:spPr>
            <a:xfrm rot="16200000" flipH="1">
              <a:off x="8522312" y="1445989"/>
              <a:ext cx="631858" cy="3160682"/>
            </a:xfrm>
            <a:prstGeom prst="bentConnector3">
              <a:avLst>
                <a:gd name="adj1" fmla="val 50000"/>
              </a:avLst>
            </a:prstGeom>
            <a:ln w="38100">
              <a:solidFill>
                <a:srgbClr val="3A60B2"/>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Verbinder: gewinkelt 100">
              <a:extLst>
                <a:ext uri="{FF2B5EF4-FFF2-40B4-BE49-F238E27FC236}">
                  <a16:creationId xmlns:a16="http://schemas.microsoft.com/office/drawing/2014/main" id="{4F08EE1C-B5CB-4036-1A35-16DD6542754B}"/>
                </a:ext>
              </a:extLst>
            </p:cNvPr>
            <p:cNvCxnSpPr>
              <a:cxnSpLocks/>
            </p:cNvCxnSpPr>
            <p:nvPr/>
          </p:nvCxnSpPr>
          <p:spPr>
            <a:xfrm rot="5400000">
              <a:off x="6945062" y="3023237"/>
              <a:ext cx="625674" cy="2"/>
            </a:xfrm>
            <a:prstGeom prst="bentConnector3">
              <a:avLst>
                <a:gd name="adj1" fmla="val 50000"/>
              </a:avLst>
            </a:prstGeom>
            <a:ln w="38100">
              <a:solidFill>
                <a:srgbClr val="3A60B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uppieren 85">
            <a:extLst>
              <a:ext uri="{FF2B5EF4-FFF2-40B4-BE49-F238E27FC236}">
                <a16:creationId xmlns:a16="http://schemas.microsoft.com/office/drawing/2014/main" id="{72ABE9EC-EE37-08D6-C708-89BA34D4DD5D}"/>
              </a:ext>
            </a:extLst>
          </p:cNvPr>
          <p:cNvGrpSpPr/>
          <p:nvPr/>
        </p:nvGrpSpPr>
        <p:grpSpPr>
          <a:xfrm>
            <a:off x="7530059" y="1571160"/>
            <a:ext cx="314552" cy="423311"/>
            <a:chOff x="5874396" y="2204250"/>
            <a:chExt cx="533400" cy="762000"/>
          </a:xfrm>
        </p:grpSpPr>
        <p:sp>
          <p:nvSpPr>
            <p:cNvPr id="97" name="Freihandform: Form 96">
              <a:extLst>
                <a:ext uri="{FF2B5EF4-FFF2-40B4-BE49-F238E27FC236}">
                  <a16:creationId xmlns:a16="http://schemas.microsoft.com/office/drawing/2014/main" id="{E2D89828-7990-1736-8620-8E1FB8AD411E}"/>
                </a:ext>
              </a:extLst>
            </p:cNvPr>
            <p:cNvSpPr/>
            <p:nvPr/>
          </p:nvSpPr>
          <p:spPr>
            <a:xfrm>
              <a:off x="5874396" y="2206155"/>
              <a:ext cx="57150" cy="760095"/>
            </a:xfrm>
            <a:custGeom>
              <a:avLst/>
              <a:gdLst>
                <a:gd name="connsiteX0" fmla="*/ 0 w 57150"/>
                <a:gd name="connsiteY0" fmla="*/ 0 h 760095"/>
                <a:gd name="connsiteX1" fmla="*/ 57150 w 57150"/>
                <a:gd name="connsiteY1" fmla="*/ 0 h 760095"/>
                <a:gd name="connsiteX2" fmla="*/ 57150 w 57150"/>
                <a:gd name="connsiteY2" fmla="*/ 760095 h 760095"/>
                <a:gd name="connsiteX3" fmla="*/ 0 w 57150"/>
                <a:gd name="connsiteY3" fmla="*/ 760095 h 760095"/>
              </a:gdLst>
              <a:ahLst/>
              <a:cxnLst>
                <a:cxn ang="0">
                  <a:pos x="connsiteX0" y="connsiteY0"/>
                </a:cxn>
                <a:cxn ang="0">
                  <a:pos x="connsiteX1" y="connsiteY1"/>
                </a:cxn>
                <a:cxn ang="0">
                  <a:pos x="connsiteX2" y="connsiteY2"/>
                </a:cxn>
                <a:cxn ang="0">
                  <a:pos x="connsiteX3" y="connsiteY3"/>
                </a:cxn>
              </a:cxnLst>
              <a:rect l="l" t="t" r="r" b="b"/>
              <a:pathLst>
                <a:path w="57150" h="760095">
                  <a:moveTo>
                    <a:pt x="0" y="0"/>
                  </a:moveTo>
                  <a:lnTo>
                    <a:pt x="57150" y="0"/>
                  </a:lnTo>
                  <a:lnTo>
                    <a:pt x="57150" y="760095"/>
                  </a:lnTo>
                  <a:lnTo>
                    <a:pt x="0" y="760095"/>
                  </a:lnTo>
                  <a:close/>
                </a:path>
              </a:pathLst>
            </a:custGeom>
            <a:solidFill>
              <a:srgbClr val="000000"/>
            </a:solidFill>
            <a:ln w="9525" cap="flat">
              <a:noFill/>
              <a:prstDash val="solid"/>
              <a:miter/>
            </a:ln>
          </p:spPr>
          <p:txBody>
            <a:bodyPr rtlCol="0" anchor="ctr"/>
            <a:lstStyle/>
            <a:p>
              <a:endParaRPr lang="en-US" dirty="0"/>
            </a:p>
          </p:txBody>
        </p:sp>
        <p:sp>
          <p:nvSpPr>
            <p:cNvPr id="98" name="Freihandform: Form 97">
              <a:extLst>
                <a:ext uri="{FF2B5EF4-FFF2-40B4-BE49-F238E27FC236}">
                  <a16:creationId xmlns:a16="http://schemas.microsoft.com/office/drawing/2014/main" id="{0BA4901B-8B52-38EF-3044-3BD3AC6A0478}"/>
                </a:ext>
              </a:extLst>
            </p:cNvPr>
            <p:cNvSpPr/>
            <p:nvPr/>
          </p:nvSpPr>
          <p:spPr>
            <a:xfrm>
              <a:off x="5969646" y="2204250"/>
              <a:ext cx="438150" cy="762000"/>
            </a:xfrm>
            <a:custGeom>
              <a:avLst/>
              <a:gdLst>
                <a:gd name="connsiteX0" fmla="*/ 352425 w 438150"/>
                <a:gd name="connsiteY0" fmla="*/ 285750 h 762000"/>
                <a:gd name="connsiteX1" fmla="*/ 85725 w 438150"/>
                <a:gd name="connsiteY1" fmla="*/ 285750 h 762000"/>
                <a:gd name="connsiteX2" fmla="*/ 85725 w 438150"/>
                <a:gd name="connsiteY2" fmla="*/ 228600 h 762000"/>
                <a:gd name="connsiteX3" fmla="*/ 352425 w 438150"/>
                <a:gd name="connsiteY3" fmla="*/ 228600 h 762000"/>
                <a:gd name="connsiteX4" fmla="*/ 352425 w 438150"/>
                <a:gd name="connsiteY4" fmla="*/ 285750 h 762000"/>
                <a:gd name="connsiteX5" fmla="*/ 295275 w 438150"/>
                <a:gd name="connsiteY5" fmla="*/ 381000 h 762000"/>
                <a:gd name="connsiteX6" fmla="*/ 147638 w 438150"/>
                <a:gd name="connsiteY6" fmla="*/ 381000 h 762000"/>
                <a:gd name="connsiteX7" fmla="*/ 147638 w 438150"/>
                <a:gd name="connsiteY7" fmla="*/ 342900 h 762000"/>
                <a:gd name="connsiteX8" fmla="*/ 295275 w 438150"/>
                <a:gd name="connsiteY8" fmla="*/ 342900 h 762000"/>
                <a:gd name="connsiteX9" fmla="*/ 295275 w 438150"/>
                <a:gd name="connsiteY9" fmla="*/ 381000 h 762000"/>
                <a:gd name="connsiteX10" fmla="*/ 400050 w 438150"/>
                <a:gd name="connsiteY10" fmla="*/ 0 h 762000"/>
                <a:gd name="connsiteX11" fmla="*/ 0 w 438150"/>
                <a:gd name="connsiteY11" fmla="*/ 1905 h 762000"/>
                <a:gd name="connsiteX12" fmla="*/ 0 w 438150"/>
                <a:gd name="connsiteY12" fmla="*/ 762000 h 762000"/>
                <a:gd name="connsiteX13" fmla="*/ 400050 w 438150"/>
                <a:gd name="connsiteY13" fmla="*/ 762000 h 762000"/>
                <a:gd name="connsiteX14" fmla="*/ 438150 w 438150"/>
                <a:gd name="connsiteY14" fmla="*/ 723900 h 762000"/>
                <a:gd name="connsiteX15" fmla="*/ 438150 w 438150"/>
                <a:gd name="connsiteY15" fmla="*/ 38100 h 762000"/>
                <a:gd name="connsiteX16" fmla="*/ 400050 w 4381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150" h="762000">
                  <a:moveTo>
                    <a:pt x="352425" y="285750"/>
                  </a:moveTo>
                  <a:lnTo>
                    <a:pt x="85725" y="285750"/>
                  </a:lnTo>
                  <a:lnTo>
                    <a:pt x="85725" y="228600"/>
                  </a:lnTo>
                  <a:lnTo>
                    <a:pt x="352425" y="228600"/>
                  </a:lnTo>
                  <a:lnTo>
                    <a:pt x="352425" y="285750"/>
                  </a:lnTo>
                  <a:close/>
                  <a:moveTo>
                    <a:pt x="295275" y="381000"/>
                  </a:moveTo>
                  <a:lnTo>
                    <a:pt x="147638" y="381000"/>
                  </a:lnTo>
                  <a:lnTo>
                    <a:pt x="147638" y="342900"/>
                  </a:lnTo>
                  <a:lnTo>
                    <a:pt x="295275" y="342900"/>
                  </a:lnTo>
                  <a:lnTo>
                    <a:pt x="295275" y="381000"/>
                  </a:lnTo>
                  <a:close/>
                  <a:moveTo>
                    <a:pt x="400050" y="0"/>
                  </a:moveTo>
                  <a:lnTo>
                    <a:pt x="0" y="1905"/>
                  </a:lnTo>
                  <a:lnTo>
                    <a:pt x="0" y="762000"/>
                  </a:lnTo>
                  <a:lnTo>
                    <a:pt x="400050" y="762000"/>
                  </a:lnTo>
                  <a:cubicBezTo>
                    <a:pt x="421005" y="762000"/>
                    <a:pt x="438150" y="744855"/>
                    <a:pt x="438150" y="723900"/>
                  </a:cubicBezTo>
                  <a:lnTo>
                    <a:pt x="438150" y="38100"/>
                  </a:lnTo>
                  <a:cubicBezTo>
                    <a:pt x="438150" y="17145"/>
                    <a:pt x="421005" y="0"/>
                    <a:pt x="400050" y="0"/>
                  </a:cubicBezTo>
                  <a:close/>
                </a:path>
              </a:pathLst>
            </a:custGeom>
            <a:solidFill>
              <a:srgbClr val="000000"/>
            </a:solidFill>
            <a:ln w="9525" cap="flat">
              <a:noFill/>
              <a:prstDash val="solid"/>
              <a:miter/>
            </a:ln>
          </p:spPr>
          <p:txBody>
            <a:bodyPr rtlCol="0" anchor="ctr"/>
            <a:lstStyle/>
            <a:p>
              <a:endParaRPr lang="en-US" dirty="0"/>
            </a:p>
          </p:txBody>
        </p:sp>
      </p:grpSp>
      <p:grpSp>
        <p:nvGrpSpPr>
          <p:cNvPr id="125" name="Gruppieren 124">
            <a:extLst>
              <a:ext uri="{FF2B5EF4-FFF2-40B4-BE49-F238E27FC236}">
                <a16:creationId xmlns:a16="http://schemas.microsoft.com/office/drawing/2014/main" id="{569F994C-39D9-4C27-45A2-8C0B086CA3C3}"/>
              </a:ext>
            </a:extLst>
          </p:cNvPr>
          <p:cNvGrpSpPr/>
          <p:nvPr/>
        </p:nvGrpSpPr>
        <p:grpSpPr>
          <a:xfrm>
            <a:off x="9857893" y="3175459"/>
            <a:ext cx="1188001" cy="1296000"/>
            <a:chOff x="7896796" y="3311995"/>
            <a:chExt cx="674522" cy="818575"/>
          </a:xfrm>
        </p:grpSpPr>
        <p:pic>
          <p:nvPicPr>
            <p:cNvPr id="91" name="Grafik 90" descr="Klemmbrett gemischt mit einfarbiger Füllung">
              <a:extLst>
                <a:ext uri="{FF2B5EF4-FFF2-40B4-BE49-F238E27FC236}">
                  <a16:creationId xmlns:a16="http://schemas.microsoft.com/office/drawing/2014/main" id="{7BAA6BB8-3EDB-419C-6599-76994C8C94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9794" y="3311995"/>
              <a:ext cx="371524" cy="451204"/>
            </a:xfrm>
            <a:prstGeom prst="rect">
              <a:avLst/>
            </a:prstGeom>
          </p:spPr>
        </p:pic>
        <p:pic>
          <p:nvPicPr>
            <p:cNvPr id="92" name="Inhaltsplatzhalter 7" descr="Mann mit einfarbiger Füllung">
              <a:extLst>
                <a:ext uri="{FF2B5EF4-FFF2-40B4-BE49-F238E27FC236}">
                  <a16:creationId xmlns:a16="http://schemas.microsoft.com/office/drawing/2014/main" id="{5CE2D8D0-7E87-B16E-12EB-05878317F3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6796" y="3420013"/>
              <a:ext cx="636717" cy="710557"/>
            </a:xfrm>
            <a:prstGeom prst="rect">
              <a:avLst/>
            </a:prstGeom>
          </p:spPr>
        </p:pic>
      </p:grpSp>
      <p:pic>
        <p:nvPicPr>
          <p:cNvPr id="3" name="Grafik 2" descr="Ein Bild, das Symbol, Grafiken, Schrift, Logo enthält.&#10;&#10;Automatisch generierte Beschreibung">
            <a:extLst>
              <a:ext uri="{FF2B5EF4-FFF2-40B4-BE49-F238E27FC236}">
                <a16:creationId xmlns:a16="http://schemas.microsoft.com/office/drawing/2014/main" id="{8EDCDFD5-9CC0-D216-C3C7-73423448BA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8154" y="1699244"/>
            <a:ext cx="782649" cy="782649"/>
          </a:xfrm>
          <a:prstGeom prst="rect">
            <a:avLst/>
          </a:prstGeom>
        </p:spPr>
      </p:pic>
    </p:spTree>
    <p:extLst>
      <p:ext uri="{BB962C8B-B14F-4D97-AF65-F5344CB8AC3E}">
        <p14:creationId xmlns:p14="http://schemas.microsoft.com/office/powerpoint/2010/main" val="1381478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BFF70-652D-C5F9-A877-97AC146A4848}"/>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1835F530-186F-361B-E65C-6F58D90C54A8}"/>
              </a:ext>
            </a:extLst>
          </p:cNvPr>
          <p:cNvSpPr/>
          <p:nvPr/>
        </p:nvSpPr>
        <p:spPr>
          <a:xfrm>
            <a:off x="383996" y="1425225"/>
            <a:ext cx="11520209" cy="1613263"/>
          </a:xfrm>
          <a:prstGeom prst="rect">
            <a:avLst/>
          </a:prstGeom>
          <a:solidFill>
            <a:schemeClr val="tx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5" name="Rechteck 34">
            <a:extLst>
              <a:ext uri="{FF2B5EF4-FFF2-40B4-BE49-F238E27FC236}">
                <a16:creationId xmlns:a16="http://schemas.microsoft.com/office/drawing/2014/main" id="{D44305F9-6644-F1D1-1839-96EC5C3C83B0}"/>
              </a:ext>
            </a:extLst>
          </p:cNvPr>
          <p:cNvSpPr/>
          <p:nvPr/>
        </p:nvSpPr>
        <p:spPr>
          <a:xfrm>
            <a:off x="391530" y="4884738"/>
            <a:ext cx="11520209" cy="1613263"/>
          </a:xfrm>
          <a:prstGeom prst="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7BEE6752-A958-D3E0-9C98-6702860AABB3}"/>
              </a:ext>
            </a:extLst>
          </p:cNvPr>
          <p:cNvSpPr/>
          <p:nvPr/>
        </p:nvSpPr>
        <p:spPr>
          <a:xfrm>
            <a:off x="391530" y="3154982"/>
            <a:ext cx="11520209" cy="1613263"/>
          </a:xfrm>
          <a:prstGeom prst="rect">
            <a:avLst/>
          </a:prstGeom>
          <a:solidFill>
            <a:schemeClr val="tx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CDE26AF0-47A3-4F95-7CEF-A4205AED7A81}"/>
              </a:ext>
            </a:extLst>
          </p:cNvPr>
          <p:cNvSpPr>
            <a:spLocks noGrp="1"/>
          </p:cNvSpPr>
          <p:nvPr>
            <p:ph type="title"/>
          </p:nvPr>
        </p:nvSpPr>
        <p:spPr/>
        <p:txBody>
          <a:bodyPr anchor="t"/>
          <a:lstStyle/>
          <a:p>
            <a:r>
              <a:rPr lang="de-DE" dirty="0"/>
              <a:t>Peer Review </a:t>
            </a:r>
            <a:r>
              <a:rPr lang="de-DE" dirty="0" err="1"/>
              <a:t>Process</a:t>
            </a:r>
            <a:endParaRPr lang="de-DE" dirty="0"/>
          </a:p>
        </p:txBody>
      </p:sp>
      <p:sp>
        <p:nvSpPr>
          <p:cNvPr id="4" name="Datumsplatzhalter 3">
            <a:extLst>
              <a:ext uri="{FF2B5EF4-FFF2-40B4-BE49-F238E27FC236}">
                <a16:creationId xmlns:a16="http://schemas.microsoft.com/office/drawing/2014/main" id="{DC9F771B-D3F1-9F3E-2EF0-58420D8B6548}"/>
              </a:ext>
            </a:extLst>
          </p:cNvPr>
          <p:cNvSpPr>
            <a:spLocks noGrp="1"/>
          </p:cNvSpPr>
          <p:nvPr>
            <p:ph type="dt" sz="half" idx="14"/>
          </p:nvPr>
        </p:nvSpPr>
        <p:spPr/>
        <p:txBody>
          <a:bodyPr/>
          <a:lstStyle/>
          <a:p>
            <a:fld id="{B3FD5DD2-BC1A-4C9C-81FC-0D336EF99937}" type="datetime1">
              <a:rPr lang="de-DE" smtClean="0"/>
              <a:t>27.02.2025</a:t>
            </a:fld>
            <a:endParaRPr lang="de-DE"/>
          </a:p>
        </p:txBody>
      </p:sp>
      <p:sp>
        <p:nvSpPr>
          <p:cNvPr id="5" name="Fußzeilenplatzhalter 4">
            <a:extLst>
              <a:ext uri="{FF2B5EF4-FFF2-40B4-BE49-F238E27FC236}">
                <a16:creationId xmlns:a16="http://schemas.microsoft.com/office/drawing/2014/main" id="{4C102FF4-5810-3DD7-37BE-BB6057452549}"/>
              </a:ext>
            </a:extLst>
          </p:cNvPr>
          <p:cNvSpPr>
            <a:spLocks noGrp="1"/>
          </p:cNvSpPr>
          <p:nvPr>
            <p:ph type="ftr" sz="quarter" idx="15"/>
          </p:nvPr>
        </p:nvSpPr>
        <p:spPr/>
        <p:txBody>
          <a:bodyPr/>
          <a:lstStyle/>
          <a:p>
            <a:r>
              <a:rPr lang="de-DE"/>
              <a:t>DASP Review </a:t>
            </a:r>
            <a:r>
              <a:rPr lang="de-DE" err="1"/>
              <a:t>Overview</a:t>
            </a:r>
            <a:r>
              <a:rPr lang="de-DE"/>
              <a:t> </a:t>
            </a:r>
            <a:r>
              <a:rPr lang="de-DE" err="1"/>
              <a:t>GeneratioN</a:t>
            </a:r>
            <a:endParaRPr lang="de-DE"/>
          </a:p>
        </p:txBody>
      </p:sp>
      <p:sp>
        <p:nvSpPr>
          <p:cNvPr id="6" name="Foliennummernplatzhalter 5">
            <a:extLst>
              <a:ext uri="{FF2B5EF4-FFF2-40B4-BE49-F238E27FC236}">
                <a16:creationId xmlns:a16="http://schemas.microsoft.com/office/drawing/2014/main" id="{69205220-736B-10ED-F1E6-7B6ABA0F4DC0}"/>
              </a:ext>
            </a:extLst>
          </p:cNvPr>
          <p:cNvSpPr>
            <a:spLocks noGrp="1"/>
          </p:cNvSpPr>
          <p:nvPr>
            <p:ph type="sldNum" sz="quarter" idx="16"/>
          </p:nvPr>
        </p:nvSpPr>
        <p:spPr/>
        <p:txBody>
          <a:bodyPr/>
          <a:lstStyle/>
          <a:p>
            <a:fld id="{DD2F4C09-65E4-4AD7-8D55-83CBD210ED85}" type="slidenum">
              <a:rPr lang="de-DE" smtClean="0"/>
              <a:pPr/>
              <a:t>8</a:t>
            </a:fld>
            <a:endParaRPr lang="de-DE"/>
          </a:p>
        </p:txBody>
      </p:sp>
      <p:grpSp>
        <p:nvGrpSpPr>
          <p:cNvPr id="30" name="Inhaltsplatzhalter 7" descr="Mann mit einfarbiger Füllung">
            <a:extLst>
              <a:ext uri="{FF2B5EF4-FFF2-40B4-BE49-F238E27FC236}">
                <a16:creationId xmlns:a16="http://schemas.microsoft.com/office/drawing/2014/main" id="{365DEF20-C604-DF1B-87D6-DBC8D110FDD7}"/>
              </a:ext>
            </a:extLst>
          </p:cNvPr>
          <p:cNvGrpSpPr/>
          <p:nvPr/>
        </p:nvGrpSpPr>
        <p:grpSpPr>
          <a:xfrm>
            <a:off x="6726682" y="5216654"/>
            <a:ext cx="586113" cy="1198868"/>
            <a:chOff x="5722339" y="2241490"/>
            <a:chExt cx="586113" cy="1198868"/>
          </a:xfrm>
          <a:solidFill>
            <a:srgbClr val="3A60B2"/>
          </a:solidFill>
        </p:grpSpPr>
        <p:sp>
          <p:nvSpPr>
            <p:cNvPr id="33" name="Freihandform: Form 32">
              <a:extLst>
                <a:ext uri="{FF2B5EF4-FFF2-40B4-BE49-F238E27FC236}">
                  <a16:creationId xmlns:a16="http://schemas.microsoft.com/office/drawing/2014/main" id="{720B563D-7D93-6900-21DB-6CE6BC362A9E}"/>
                </a:ext>
              </a:extLst>
            </p:cNvPr>
            <p:cNvSpPr/>
            <p:nvPr/>
          </p:nvSpPr>
          <p:spPr>
            <a:xfrm>
              <a:off x="5908830" y="2241490"/>
              <a:ext cx="213132" cy="213132"/>
            </a:xfrm>
            <a:custGeom>
              <a:avLst/>
              <a:gdLst>
                <a:gd name="connsiteX0" fmla="*/ 213132 w 213132"/>
                <a:gd name="connsiteY0" fmla="*/ 106566 h 213132"/>
                <a:gd name="connsiteX1" fmla="*/ 106566 w 213132"/>
                <a:gd name="connsiteY1" fmla="*/ 213132 h 213132"/>
                <a:gd name="connsiteX2" fmla="*/ 0 w 213132"/>
                <a:gd name="connsiteY2" fmla="*/ 106566 h 213132"/>
                <a:gd name="connsiteX3" fmla="*/ 106566 w 213132"/>
                <a:gd name="connsiteY3" fmla="*/ 0 h 213132"/>
                <a:gd name="connsiteX4" fmla="*/ 213132 w 213132"/>
                <a:gd name="connsiteY4" fmla="*/ 106566 h 21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32" h="213132">
                  <a:moveTo>
                    <a:pt x="213132" y="106566"/>
                  </a:moveTo>
                  <a:cubicBezTo>
                    <a:pt x="213132" y="165421"/>
                    <a:pt x="165421" y="213132"/>
                    <a:pt x="106566" y="213132"/>
                  </a:cubicBezTo>
                  <a:cubicBezTo>
                    <a:pt x="47711" y="213132"/>
                    <a:pt x="0" y="165421"/>
                    <a:pt x="0" y="106566"/>
                  </a:cubicBezTo>
                  <a:cubicBezTo>
                    <a:pt x="0" y="47711"/>
                    <a:pt x="47711" y="0"/>
                    <a:pt x="106566" y="0"/>
                  </a:cubicBezTo>
                  <a:cubicBezTo>
                    <a:pt x="165421" y="0"/>
                    <a:pt x="213132" y="47711"/>
                    <a:pt x="213132" y="106566"/>
                  </a:cubicBezTo>
                  <a:close/>
                </a:path>
              </a:pathLst>
            </a:custGeom>
            <a:grpFill/>
            <a:ln w="13295" cap="flat">
              <a:noFill/>
              <a:prstDash val="solid"/>
              <a:miter/>
            </a:ln>
          </p:spPr>
          <p:txBody>
            <a:bodyPr rtlCol="0" anchor="ctr"/>
            <a:lstStyle/>
            <a:p>
              <a:endParaRPr lang="de-DE"/>
            </a:p>
          </p:txBody>
        </p:sp>
        <p:sp>
          <p:nvSpPr>
            <p:cNvPr id="34" name="Freihandform: Form 33">
              <a:extLst>
                <a:ext uri="{FF2B5EF4-FFF2-40B4-BE49-F238E27FC236}">
                  <a16:creationId xmlns:a16="http://schemas.microsoft.com/office/drawing/2014/main" id="{19D72F01-6A22-1DD7-BB22-796BEF583D52}"/>
                </a:ext>
              </a:extLst>
            </p:cNvPr>
            <p:cNvSpPr/>
            <p:nvPr/>
          </p:nvSpPr>
          <p:spPr>
            <a:xfrm>
              <a:off x="5722339" y="2481263"/>
              <a:ext cx="586113" cy="959094"/>
            </a:xfrm>
            <a:custGeom>
              <a:avLst/>
              <a:gdLst>
                <a:gd name="connsiteX0" fmla="*/ 583449 w 586113"/>
                <a:gd name="connsiteY0" fmla="*/ 415608 h 959094"/>
                <a:gd name="connsiteX1" fmla="*/ 508853 w 586113"/>
                <a:gd name="connsiteY1" fmla="*/ 98574 h 959094"/>
                <a:gd name="connsiteX2" fmla="*/ 492868 w 586113"/>
                <a:gd name="connsiteY2" fmla="*/ 69268 h 959094"/>
                <a:gd name="connsiteX3" fmla="*/ 380974 w 586113"/>
                <a:gd name="connsiteY3" fmla="*/ 10657 h 959094"/>
                <a:gd name="connsiteX4" fmla="*/ 293057 w 586113"/>
                <a:gd name="connsiteY4" fmla="*/ 0 h 959094"/>
                <a:gd name="connsiteX5" fmla="*/ 205140 w 586113"/>
                <a:gd name="connsiteY5" fmla="*/ 13321 h 959094"/>
                <a:gd name="connsiteX6" fmla="*/ 93245 w 586113"/>
                <a:gd name="connsiteY6" fmla="*/ 71932 h 959094"/>
                <a:gd name="connsiteX7" fmla="*/ 77260 w 586113"/>
                <a:gd name="connsiteY7" fmla="*/ 101238 h 959094"/>
                <a:gd name="connsiteX8" fmla="*/ 2664 w 586113"/>
                <a:gd name="connsiteY8" fmla="*/ 418272 h 959094"/>
                <a:gd name="connsiteX9" fmla="*/ 0 w 586113"/>
                <a:gd name="connsiteY9" fmla="*/ 431593 h 959094"/>
                <a:gd name="connsiteX10" fmla="*/ 53283 w 586113"/>
                <a:gd name="connsiteY10" fmla="*/ 484876 h 959094"/>
                <a:gd name="connsiteX11" fmla="*/ 103902 w 586113"/>
                <a:gd name="connsiteY11" fmla="*/ 444913 h 959094"/>
                <a:gd name="connsiteX12" fmla="*/ 159849 w 586113"/>
                <a:gd name="connsiteY12" fmla="*/ 213132 h 959094"/>
                <a:gd name="connsiteX13" fmla="*/ 159849 w 586113"/>
                <a:gd name="connsiteY13" fmla="*/ 959095 h 959094"/>
                <a:gd name="connsiteX14" fmla="*/ 266415 w 586113"/>
                <a:gd name="connsiteY14" fmla="*/ 959095 h 959094"/>
                <a:gd name="connsiteX15" fmla="*/ 266415 w 586113"/>
                <a:gd name="connsiteY15" fmla="*/ 479547 h 959094"/>
                <a:gd name="connsiteX16" fmla="*/ 319698 w 586113"/>
                <a:gd name="connsiteY16" fmla="*/ 479547 h 959094"/>
                <a:gd name="connsiteX17" fmla="*/ 319698 w 586113"/>
                <a:gd name="connsiteY17" fmla="*/ 959095 h 959094"/>
                <a:gd name="connsiteX18" fmla="*/ 426264 w 586113"/>
                <a:gd name="connsiteY18" fmla="*/ 959095 h 959094"/>
                <a:gd name="connsiteX19" fmla="*/ 426264 w 586113"/>
                <a:gd name="connsiteY19" fmla="*/ 210468 h 959094"/>
                <a:gd name="connsiteX20" fmla="*/ 482212 w 586113"/>
                <a:gd name="connsiteY20" fmla="*/ 442249 h 959094"/>
                <a:gd name="connsiteX21" fmla="*/ 532830 w 586113"/>
                <a:gd name="connsiteY21" fmla="*/ 482212 h 959094"/>
                <a:gd name="connsiteX22" fmla="*/ 586113 w 586113"/>
                <a:gd name="connsiteY22" fmla="*/ 428929 h 959094"/>
                <a:gd name="connsiteX23" fmla="*/ 583449 w 586113"/>
                <a:gd name="connsiteY23" fmla="*/ 415608 h 95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6113" h="959094">
                  <a:moveTo>
                    <a:pt x="583449" y="415608"/>
                  </a:moveTo>
                  <a:lnTo>
                    <a:pt x="508853" y="98574"/>
                  </a:lnTo>
                  <a:cubicBezTo>
                    <a:pt x="506189" y="87917"/>
                    <a:pt x="500861" y="77260"/>
                    <a:pt x="492868" y="69268"/>
                  </a:cubicBezTo>
                  <a:cubicBezTo>
                    <a:pt x="460898" y="42626"/>
                    <a:pt x="423600" y="23977"/>
                    <a:pt x="380974" y="10657"/>
                  </a:cubicBezTo>
                  <a:cubicBezTo>
                    <a:pt x="351668" y="5328"/>
                    <a:pt x="322362" y="0"/>
                    <a:pt x="293057" y="0"/>
                  </a:cubicBezTo>
                  <a:cubicBezTo>
                    <a:pt x="263751" y="0"/>
                    <a:pt x="234445" y="5328"/>
                    <a:pt x="205140" y="13321"/>
                  </a:cubicBezTo>
                  <a:cubicBezTo>
                    <a:pt x="162513" y="23977"/>
                    <a:pt x="125215" y="45291"/>
                    <a:pt x="93245" y="71932"/>
                  </a:cubicBezTo>
                  <a:cubicBezTo>
                    <a:pt x="85253" y="79925"/>
                    <a:pt x="79925" y="90581"/>
                    <a:pt x="77260" y="101238"/>
                  </a:cubicBezTo>
                  <a:lnTo>
                    <a:pt x="2664" y="418272"/>
                  </a:lnTo>
                  <a:cubicBezTo>
                    <a:pt x="2664" y="420936"/>
                    <a:pt x="0" y="426264"/>
                    <a:pt x="0" y="431593"/>
                  </a:cubicBezTo>
                  <a:cubicBezTo>
                    <a:pt x="0" y="460898"/>
                    <a:pt x="23977" y="484876"/>
                    <a:pt x="53283" y="484876"/>
                  </a:cubicBezTo>
                  <a:cubicBezTo>
                    <a:pt x="77260" y="484876"/>
                    <a:pt x="98574" y="466227"/>
                    <a:pt x="103902" y="444913"/>
                  </a:cubicBezTo>
                  <a:lnTo>
                    <a:pt x="159849" y="213132"/>
                  </a:lnTo>
                  <a:lnTo>
                    <a:pt x="159849" y="959095"/>
                  </a:lnTo>
                  <a:lnTo>
                    <a:pt x="266415" y="959095"/>
                  </a:lnTo>
                  <a:lnTo>
                    <a:pt x="266415" y="479547"/>
                  </a:lnTo>
                  <a:lnTo>
                    <a:pt x="319698" y="479547"/>
                  </a:lnTo>
                  <a:lnTo>
                    <a:pt x="319698" y="959095"/>
                  </a:lnTo>
                  <a:lnTo>
                    <a:pt x="426264" y="959095"/>
                  </a:lnTo>
                  <a:lnTo>
                    <a:pt x="426264" y="210468"/>
                  </a:lnTo>
                  <a:lnTo>
                    <a:pt x="482212" y="442249"/>
                  </a:lnTo>
                  <a:cubicBezTo>
                    <a:pt x="487540" y="463562"/>
                    <a:pt x="508853" y="482212"/>
                    <a:pt x="532830" y="482212"/>
                  </a:cubicBezTo>
                  <a:cubicBezTo>
                    <a:pt x="562136" y="482212"/>
                    <a:pt x="586113" y="458234"/>
                    <a:pt x="586113" y="428929"/>
                  </a:cubicBezTo>
                  <a:cubicBezTo>
                    <a:pt x="586113" y="423600"/>
                    <a:pt x="583449" y="418272"/>
                    <a:pt x="583449" y="415608"/>
                  </a:cubicBezTo>
                  <a:close/>
                </a:path>
              </a:pathLst>
            </a:custGeom>
            <a:grpFill/>
            <a:ln w="13295" cap="flat">
              <a:noFill/>
              <a:prstDash val="solid"/>
              <a:miter/>
            </a:ln>
          </p:spPr>
          <p:txBody>
            <a:bodyPr rtlCol="0" anchor="ctr"/>
            <a:lstStyle/>
            <a:p>
              <a:endParaRPr lang="de-DE"/>
            </a:p>
          </p:txBody>
        </p:sp>
      </p:grpSp>
      <p:grpSp>
        <p:nvGrpSpPr>
          <p:cNvPr id="71" name="Gruppieren 70">
            <a:extLst>
              <a:ext uri="{FF2B5EF4-FFF2-40B4-BE49-F238E27FC236}">
                <a16:creationId xmlns:a16="http://schemas.microsoft.com/office/drawing/2014/main" id="{661DA60B-C094-1904-EC3E-5C97C271C2AB}"/>
              </a:ext>
            </a:extLst>
          </p:cNvPr>
          <p:cNvGrpSpPr/>
          <p:nvPr/>
        </p:nvGrpSpPr>
        <p:grpSpPr>
          <a:xfrm rot="10800000">
            <a:off x="4118088" y="4711971"/>
            <a:ext cx="6362479" cy="379697"/>
            <a:chOff x="3930384" y="2946672"/>
            <a:chExt cx="6362479" cy="631859"/>
          </a:xfrm>
        </p:grpSpPr>
        <p:cxnSp>
          <p:nvCxnSpPr>
            <p:cNvPr id="64" name="Verbinder: gewinkelt 63">
              <a:extLst>
                <a:ext uri="{FF2B5EF4-FFF2-40B4-BE49-F238E27FC236}">
                  <a16:creationId xmlns:a16="http://schemas.microsoft.com/office/drawing/2014/main" id="{87C481E9-C170-BC81-A81F-1DB7318005BA}"/>
                </a:ext>
              </a:extLst>
            </p:cNvPr>
            <p:cNvCxnSpPr>
              <a:cxnSpLocks/>
            </p:cNvCxnSpPr>
            <p:nvPr/>
          </p:nvCxnSpPr>
          <p:spPr>
            <a:xfrm rot="5400000">
              <a:off x="5215354" y="1661703"/>
              <a:ext cx="631858" cy="3201797"/>
            </a:xfrm>
            <a:prstGeom prst="bentConnector3">
              <a:avLst>
                <a:gd name="adj1" fmla="val 50000"/>
              </a:avLst>
            </a:prstGeom>
            <a:ln w="38100">
              <a:solidFill>
                <a:srgbClr val="3A60B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Verbinder: gewinkelt 64">
              <a:extLst>
                <a:ext uri="{FF2B5EF4-FFF2-40B4-BE49-F238E27FC236}">
                  <a16:creationId xmlns:a16="http://schemas.microsoft.com/office/drawing/2014/main" id="{8FAF1030-9548-A677-0DCD-CDE934112A8F}"/>
                </a:ext>
              </a:extLst>
            </p:cNvPr>
            <p:cNvCxnSpPr>
              <a:cxnSpLocks/>
            </p:cNvCxnSpPr>
            <p:nvPr/>
          </p:nvCxnSpPr>
          <p:spPr>
            <a:xfrm rot="16200000" flipH="1">
              <a:off x="8396593" y="1682260"/>
              <a:ext cx="631858" cy="3160682"/>
            </a:xfrm>
            <a:prstGeom prst="bentConnector3">
              <a:avLst>
                <a:gd name="adj1" fmla="val 50000"/>
              </a:avLst>
            </a:prstGeom>
            <a:ln w="38100">
              <a:solidFill>
                <a:srgbClr val="3A60B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Verbinder: gewinkelt 66">
              <a:extLst>
                <a:ext uri="{FF2B5EF4-FFF2-40B4-BE49-F238E27FC236}">
                  <a16:creationId xmlns:a16="http://schemas.microsoft.com/office/drawing/2014/main" id="{4B6FD3A4-8B40-A962-518C-B33A69C774DB}"/>
                </a:ext>
              </a:extLst>
            </p:cNvPr>
            <p:cNvCxnSpPr>
              <a:cxnSpLocks/>
            </p:cNvCxnSpPr>
            <p:nvPr/>
          </p:nvCxnSpPr>
          <p:spPr>
            <a:xfrm rot="5400000">
              <a:off x="6819343" y="3259508"/>
              <a:ext cx="625674" cy="2"/>
            </a:xfrm>
            <a:prstGeom prst="bentConnector3">
              <a:avLst>
                <a:gd name="adj1" fmla="val 50000"/>
              </a:avLst>
            </a:prstGeom>
            <a:ln w="38100">
              <a:solidFill>
                <a:srgbClr val="3A60B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6" name="Textfeld 75">
            <a:extLst>
              <a:ext uri="{FF2B5EF4-FFF2-40B4-BE49-F238E27FC236}">
                <a16:creationId xmlns:a16="http://schemas.microsoft.com/office/drawing/2014/main" id="{AC849A76-4A29-F57F-2EB6-A27DA571479A}"/>
              </a:ext>
            </a:extLst>
          </p:cNvPr>
          <p:cNvSpPr txBox="1"/>
          <p:nvPr/>
        </p:nvSpPr>
        <p:spPr>
          <a:xfrm>
            <a:off x="527967" y="1571044"/>
            <a:ext cx="2496000" cy="461665"/>
          </a:xfrm>
          <a:prstGeom prst="rect">
            <a:avLst/>
          </a:prstGeom>
          <a:noFill/>
        </p:spPr>
        <p:txBody>
          <a:bodyPr wrap="square" lIns="91440" tIns="45720" rIns="91440" bIns="45720" rtlCol="0" anchor="t">
            <a:spAutoFit/>
          </a:bodyPr>
          <a:lstStyle/>
          <a:p>
            <a:r>
              <a:rPr lang="de-DE" sz="2400" b="1"/>
              <a:t>Author</a:t>
            </a:r>
          </a:p>
        </p:txBody>
      </p:sp>
      <p:sp>
        <p:nvSpPr>
          <p:cNvPr id="77" name="Textfeld 76">
            <a:extLst>
              <a:ext uri="{FF2B5EF4-FFF2-40B4-BE49-F238E27FC236}">
                <a16:creationId xmlns:a16="http://schemas.microsoft.com/office/drawing/2014/main" id="{F9C9FB15-41D7-1BB4-0C12-460909B8CB77}"/>
              </a:ext>
            </a:extLst>
          </p:cNvPr>
          <p:cNvSpPr txBox="1"/>
          <p:nvPr/>
        </p:nvSpPr>
        <p:spPr>
          <a:xfrm>
            <a:off x="525418" y="3310545"/>
            <a:ext cx="2496000" cy="461665"/>
          </a:xfrm>
          <a:prstGeom prst="rect">
            <a:avLst/>
          </a:prstGeom>
          <a:noFill/>
        </p:spPr>
        <p:txBody>
          <a:bodyPr wrap="square" rtlCol="0">
            <a:spAutoFit/>
          </a:bodyPr>
          <a:lstStyle/>
          <a:p>
            <a:r>
              <a:rPr lang="de-DE" sz="2400" b="1"/>
              <a:t>Reviewer</a:t>
            </a:r>
          </a:p>
        </p:txBody>
      </p:sp>
      <p:sp>
        <p:nvSpPr>
          <p:cNvPr id="78" name="Textfeld 77">
            <a:extLst>
              <a:ext uri="{FF2B5EF4-FFF2-40B4-BE49-F238E27FC236}">
                <a16:creationId xmlns:a16="http://schemas.microsoft.com/office/drawing/2014/main" id="{DA6687DC-D3BE-D956-D5E4-CE41098A3799}"/>
              </a:ext>
            </a:extLst>
          </p:cNvPr>
          <p:cNvSpPr txBox="1"/>
          <p:nvPr/>
        </p:nvSpPr>
        <p:spPr>
          <a:xfrm>
            <a:off x="525418" y="5115870"/>
            <a:ext cx="2496000" cy="461665"/>
          </a:xfrm>
          <a:prstGeom prst="rect">
            <a:avLst/>
          </a:prstGeom>
          <a:noFill/>
        </p:spPr>
        <p:txBody>
          <a:bodyPr wrap="square" rtlCol="0">
            <a:spAutoFit/>
          </a:bodyPr>
          <a:lstStyle/>
          <a:p>
            <a:r>
              <a:rPr lang="de-DE" sz="2400" b="1" err="1"/>
              <a:t>Meta</a:t>
            </a:r>
            <a:r>
              <a:rPr lang="de-DE" sz="2400" b="1"/>
              <a:t> Reviewer</a:t>
            </a:r>
          </a:p>
        </p:txBody>
      </p:sp>
      <p:pic>
        <p:nvPicPr>
          <p:cNvPr id="79" name="Grafik 78" descr="Klemmbrett gemischt mit einfarbiger Füllung">
            <a:extLst>
              <a:ext uri="{FF2B5EF4-FFF2-40B4-BE49-F238E27FC236}">
                <a16:creationId xmlns:a16="http://schemas.microsoft.com/office/drawing/2014/main" id="{FEC34343-3E85-3896-8BF2-544CDFA106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86635" y="4993156"/>
            <a:ext cx="712090" cy="727791"/>
          </a:xfrm>
          <a:prstGeom prst="rect">
            <a:avLst/>
          </a:prstGeom>
        </p:spPr>
      </p:pic>
      <p:pic>
        <p:nvPicPr>
          <p:cNvPr id="80" name="Grafik 79" descr="Klemmbrett gemischt mit einfarbiger Füllung">
            <a:extLst>
              <a:ext uri="{FF2B5EF4-FFF2-40B4-BE49-F238E27FC236}">
                <a16:creationId xmlns:a16="http://schemas.microsoft.com/office/drawing/2014/main" id="{E8697D8D-9949-AFF5-0134-341CE811FB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9035" y="5145556"/>
            <a:ext cx="712090" cy="727791"/>
          </a:xfrm>
          <a:prstGeom prst="rect">
            <a:avLst/>
          </a:prstGeom>
        </p:spPr>
      </p:pic>
      <p:pic>
        <p:nvPicPr>
          <p:cNvPr id="81" name="Grafik 80" descr="Klemmbrett gemischt mit einfarbiger Füllung">
            <a:extLst>
              <a:ext uri="{FF2B5EF4-FFF2-40B4-BE49-F238E27FC236}">
                <a16:creationId xmlns:a16="http://schemas.microsoft.com/office/drawing/2014/main" id="{DC139F00-6877-F6E4-D131-7C5F6BF97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1435" y="5297956"/>
            <a:ext cx="712090" cy="727791"/>
          </a:xfrm>
          <a:prstGeom prst="rect">
            <a:avLst/>
          </a:prstGeom>
        </p:spPr>
      </p:pic>
      <p:grpSp>
        <p:nvGrpSpPr>
          <p:cNvPr id="82" name="Gruppieren 81">
            <a:extLst>
              <a:ext uri="{FF2B5EF4-FFF2-40B4-BE49-F238E27FC236}">
                <a16:creationId xmlns:a16="http://schemas.microsoft.com/office/drawing/2014/main" id="{59AAD662-C0A1-294B-CFF8-993FFFD1D2B5}"/>
              </a:ext>
            </a:extLst>
          </p:cNvPr>
          <p:cNvGrpSpPr/>
          <p:nvPr/>
        </p:nvGrpSpPr>
        <p:grpSpPr>
          <a:xfrm>
            <a:off x="9735254" y="5170050"/>
            <a:ext cx="369591" cy="431487"/>
            <a:chOff x="5874396" y="2204250"/>
            <a:chExt cx="533400" cy="762000"/>
          </a:xfrm>
        </p:grpSpPr>
        <p:sp>
          <p:nvSpPr>
            <p:cNvPr id="83" name="Freihandform: Form 82">
              <a:extLst>
                <a:ext uri="{FF2B5EF4-FFF2-40B4-BE49-F238E27FC236}">
                  <a16:creationId xmlns:a16="http://schemas.microsoft.com/office/drawing/2014/main" id="{1C8E1C9B-0C68-168F-0455-A7FF18DB9C6E}"/>
                </a:ext>
              </a:extLst>
            </p:cNvPr>
            <p:cNvSpPr/>
            <p:nvPr/>
          </p:nvSpPr>
          <p:spPr>
            <a:xfrm>
              <a:off x="5874396" y="2206155"/>
              <a:ext cx="57150" cy="760095"/>
            </a:xfrm>
            <a:custGeom>
              <a:avLst/>
              <a:gdLst>
                <a:gd name="connsiteX0" fmla="*/ 0 w 57150"/>
                <a:gd name="connsiteY0" fmla="*/ 0 h 760095"/>
                <a:gd name="connsiteX1" fmla="*/ 57150 w 57150"/>
                <a:gd name="connsiteY1" fmla="*/ 0 h 760095"/>
                <a:gd name="connsiteX2" fmla="*/ 57150 w 57150"/>
                <a:gd name="connsiteY2" fmla="*/ 760095 h 760095"/>
                <a:gd name="connsiteX3" fmla="*/ 0 w 57150"/>
                <a:gd name="connsiteY3" fmla="*/ 760095 h 760095"/>
              </a:gdLst>
              <a:ahLst/>
              <a:cxnLst>
                <a:cxn ang="0">
                  <a:pos x="connsiteX0" y="connsiteY0"/>
                </a:cxn>
                <a:cxn ang="0">
                  <a:pos x="connsiteX1" y="connsiteY1"/>
                </a:cxn>
                <a:cxn ang="0">
                  <a:pos x="connsiteX2" y="connsiteY2"/>
                </a:cxn>
                <a:cxn ang="0">
                  <a:pos x="connsiteX3" y="connsiteY3"/>
                </a:cxn>
              </a:cxnLst>
              <a:rect l="l" t="t" r="r" b="b"/>
              <a:pathLst>
                <a:path w="57150" h="760095">
                  <a:moveTo>
                    <a:pt x="0" y="0"/>
                  </a:moveTo>
                  <a:lnTo>
                    <a:pt x="57150" y="0"/>
                  </a:lnTo>
                  <a:lnTo>
                    <a:pt x="57150" y="760095"/>
                  </a:lnTo>
                  <a:lnTo>
                    <a:pt x="0" y="760095"/>
                  </a:lnTo>
                  <a:close/>
                </a:path>
              </a:pathLst>
            </a:custGeom>
            <a:solidFill>
              <a:srgbClr val="000000"/>
            </a:solidFill>
            <a:ln w="9525" cap="flat">
              <a:noFill/>
              <a:prstDash val="solid"/>
              <a:miter/>
            </a:ln>
          </p:spPr>
          <p:txBody>
            <a:bodyPr rtlCol="0" anchor="ctr"/>
            <a:lstStyle/>
            <a:p>
              <a:endParaRPr lang="de-DE"/>
            </a:p>
          </p:txBody>
        </p:sp>
        <p:sp>
          <p:nvSpPr>
            <p:cNvPr id="84" name="Freihandform: Form 83">
              <a:extLst>
                <a:ext uri="{FF2B5EF4-FFF2-40B4-BE49-F238E27FC236}">
                  <a16:creationId xmlns:a16="http://schemas.microsoft.com/office/drawing/2014/main" id="{35B3AB1D-7857-8F66-5EB9-16A56228E4F1}"/>
                </a:ext>
              </a:extLst>
            </p:cNvPr>
            <p:cNvSpPr/>
            <p:nvPr/>
          </p:nvSpPr>
          <p:spPr>
            <a:xfrm>
              <a:off x="5969646" y="2204250"/>
              <a:ext cx="438150" cy="762000"/>
            </a:xfrm>
            <a:custGeom>
              <a:avLst/>
              <a:gdLst>
                <a:gd name="connsiteX0" fmla="*/ 352425 w 438150"/>
                <a:gd name="connsiteY0" fmla="*/ 285750 h 762000"/>
                <a:gd name="connsiteX1" fmla="*/ 85725 w 438150"/>
                <a:gd name="connsiteY1" fmla="*/ 285750 h 762000"/>
                <a:gd name="connsiteX2" fmla="*/ 85725 w 438150"/>
                <a:gd name="connsiteY2" fmla="*/ 228600 h 762000"/>
                <a:gd name="connsiteX3" fmla="*/ 352425 w 438150"/>
                <a:gd name="connsiteY3" fmla="*/ 228600 h 762000"/>
                <a:gd name="connsiteX4" fmla="*/ 352425 w 438150"/>
                <a:gd name="connsiteY4" fmla="*/ 285750 h 762000"/>
                <a:gd name="connsiteX5" fmla="*/ 295275 w 438150"/>
                <a:gd name="connsiteY5" fmla="*/ 381000 h 762000"/>
                <a:gd name="connsiteX6" fmla="*/ 147638 w 438150"/>
                <a:gd name="connsiteY6" fmla="*/ 381000 h 762000"/>
                <a:gd name="connsiteX7" fmla="*/ 147638 w 438150"/>
                <a:gd name="connsiteY7" fmla="*/ 342900 h 762000"/>
                <a:gd name="connsiteX8" fmla="*/ 295275 w 438150"/>
                <a:gd name="connsiteY8" fmla="*/ 342900 h 762000"/>
                <a:gd name="connsiteX9" fmla="*/ 295275 w 438150"/>
                <a:gd name="connsiteY9" fmla="*/ 381000 h 762000"/>
                <a:gd name="connsiteX10" fmla="*/ 400050 w 438150"/>
                <a:gd name="connsiteY10" fmla="*/ 0 h 762000"/>
                <a:gd name="connsiteX11" fmla="*/ 0 w 438150"/>
                <a:gd name="connsiteY11" fmla="*/ 1905 h 762000"/>
                <a:gd name="connsiteX12" fmla="*/ 0 w 438150"/>
                <a:gd name="connsiteY12" fmla="*/ 762000 h 762000"/>
                <a:gd name="connsiteX13" fmla="*/ 400050 w 438150"/>
                <a:gd name="connsiteY13" fmla="*/ 762000 h 762000"/>
                <a:gd name="connsiteX14" fmla="*/ 438150 w 438150"/>
                <a:gd name="connsiteY14" fmla="*/ 723900 h 762000"/>
                <a:gd name="connsiteX15" fmla="*/ 438150 w 438150"/>
                <a:gd name="connsiteY15" fmla="*/ 38100 h 762000"/>
                <a:gd name="connsiteX16" fmla="*/ 400050 w 4381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150" h="762000">
                  <a:moveTo>
                    <a:pt x="352425" y="285750"/>
                  </a:moveTo>
                  <a:lnTo>
                    <a:pt x="85725" y="285750"/>
                  </a:lnTo>
                  <a:lnTo>
                    <a:pt x="85725" y="228600"/>
                  </a:lnTo>
                  <a:lnTo>
                    <a:pt x="352425" y="228600"/>
                  </a:lnTo>
                  <a:lnTo>
                    <a:pt x="352425" y="285750"/>
                  </a:lnTo>
                  <a:close/>
                  <a:moveTo>
                    <a:pt x="295275" y="381000"/>
                  </a:moveTo>
                  <a:lnTo>
                    <a:pt x="147638" y="381000"/>
                  </a:lnTo>
                  <a:lnTo>
                    <a:pt x="147638" y="342900"/>
                  </a:lnTo>
                  <a:lnTo>
                    <a:pt x="295275" y="342900"/>
                  </a:lnTo>
                  <a:lnTo>
                    <a:pt x="295275" y="381000"/>
                  </a:lnTo>
                  <a:close/>
                  <a:moveTo>
                    <a:pt x="400050" y="0"/>
                  </a:moveTo>
                  <a:lnTo>
                    <a:pt x="0" y="1905"/>
                  </a:lnTo>
                  <a:lnTo>
                    <a:pt x="0" y="762000"/>
                  </a:lnTo>
                  <a:lnTo>
                    <a:pt x="400050" y="762000"/>
                  </a:lnTo>
                  <a:cubicBezTo>
                    <a:pt x="421005" y="762000"/>
                    <a:pt x="438150" y="744855"/>
                    <a:pt x="438150" y="723900"/>
                  </a:cubicBezTo>
                  <a:lnTo>
                    <a:pt x="438150" y="38100"/>
                  </a:lnTo>
                  <a:cubicBezTo>
                    <a:pt x="438150" y="17145"/>
                    <a:pt x="421005" y="0"/>
                    <a:pt x="400050" y="0"/>
                  </a:cubicBezTo>
                  <a:close/>
                </a:path>
              </a:pathLst>
            </a:custGeom>
            <a:solidFill>
              <a:srgbClr val="000000"/>
            </a:solidFill>
            <a:ln w="9525" cap="flat">
              <a:noFill/>
              <a:prstDash val="solid"/>
              <a:miter/>
            </a:ln>
          </p:spPr>
          <p:txBody>
            <a:bodyPr rtlCol="0" anchor="ctr"/>
            <a:lstStyle/>
            <a:p>
              <a:endParaRPr lang="de-DE"/>
            </a:p>
          </p:txBody>
        </p:sp>
      </p:grpSp>
      <p:sp>
        <p:nvSpPr>
          <p:cNvPr id="56" name="Freihandform: Form 55">
            <a:extLst>
              <a:ext uri="{FF2B5EF4-FFF2-40B4-BE49-F238E27FC236}">
                <a16:creationId xmlns:a16="http://schemas.microsoft.com/office/drawing/2014/main" id="{71CD1A79-EEEE-E928-041F-53946C047A0C}"/>
              </a:ext>
            </a:extLst>
          </p:cNvPr>
          <p:cNvSpPr/>
          <p:nvPr/>
        </p:nvSpPr>
        <p:spPr>
          <a:xfrm>
            <a:off x="9953652" y="5322450"/>
            <a:ext cx="303593" cy="431487"/>
          </a:xfrm>
          <a:custGeom>
            <a:avLst/>
            <a:gdLst>
              <a:gd name="connsiteX0" fmla="*/ 352425 w 438150"/>
              <a:gd name="connsiteY0" fmla="*/ 285750 h 762000"/>
              <a:gd name="connsiteX1" fmla="*/ 85725 w 438150"/>
              <a:gd name="connsiteY1" fmla="*/ 285750 h 762000"/>
              <a:gd name="connsiteX2" fmla="*/ 85725 w 438150"/>
              <a:gd name="connsiteY2" fmla="*/ 228600 h 762000"/>
              <a:gd name="connsiteX3" fmla="*/ 352425 w 438150"/>
              <a:gd name="connsiteY3" fmla="*/ 228600 h 762000"/>
              <a:gd name="connsiteX4" fmla="*/ 352425 w 438150"/>
              <a:gd name="connsiteY4" fmla="*/ 285750 h 762000"/>
              <a:gd name="connsiteX5" fmla="*/ 295275 w 438150"/>
              <a:gd name="connsiteY5" fmla="*/ 381000 h 762000"/>
              <a:gd name="connsiteX6" fmla="*/ 147638 w 438150"/>
              <a:gd name="connsiteY6" fmla="*/ 381000 h 762000"/>
              <a:gd name="connsiteX7" fmla="*/ 147638 w 438150"/>
              <a:gd name="connsiteY7" fmla="*/ 342900 h 762000"/>
              <a:gd name="connsiteX8" fmla="*/ 295275 w 438150"/>
              <a:gd name="connsiteY8" fmla="*/ 342900 h 762000"/>
              <a:gd name="connsiteX9" fmla="*/ 295275 w 438150"/>
              <a:gd name="connsiteY9" fmla="*/ 381000 h 762000"/>
              <a:gd name="connsiteX10" fmla="*/ 400050 w 438150"/>
              <a:gd name="connsiteY10" fmla="*/ 0 h 762000"/>
              <a:gd name="connsiteX11" fmla="*/ 0 w 438150"/>
              <a:gd name="connsiteY11" fmla="*/ 1905 h 762000"/>
              <a:gd name="connsiteX12" fmla="*/ 0 w 438150"/>
              <a:gd name="connsiteY12" fmla="*/ 762000 h 762000"/>
              <a:gd name="connsiteX13" fmla="*/ 400050 w 438150"/>
              <a:gd name="connsiteY13" fmla="*/ 762000 h 762000"/>
              <a:gd name="connsiteX14" fmla="*/ 438150 w 438150"/>
              <a:gd name="connsiteY14" fmla="*/ 723900 h 762000"/>
              <a:gd name="connsiteX15" fmla="*/ 438150 w 438150"/>
              <a:gd name="connsiteY15" fmla="*/ 38100 h 762000"/>
              <a:gd name="connsiteX16" fmla="*/ 400050 w 4381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150" h="762000">
                <a:moveTo>
                  <a:pt x="352425" y="285750"/>
                </a:moveTo>
                <a:lnTo>
                  <a:pt x="85725" y="285750"/>
                </a:lnTo>
                <a:lnTo>
                  <a:pt x="85725" y="228600"/>
                </a:lnTo>
                <a:lnTo>
                  <a:pt x="352425" y="228600"/>
                </a:lnTo>
                <a:lnTo>
                  <a:pt x="352425" y="285750"/>
                </a:lnTo>
                <a:close/>
                <a:moveTo>
                  <a:pt x="295275" y="381000"/>
                </a:moveTo>
                <a:lnTo>
                  <a:pt x="147638" y="381000"/>
                </a:lnTo>
                <a:lnTo>
                  <a:pt x="147638" y="342900"/>
                </a:lnTo>
                <a:lnTo>
                  <a:pt x="295275" y="342900"/>
                </a:lnTo>
                <a:lnTo>
                  <a:pt x="295275" y="381000"/>
                </a:lnTo>
                <a:close/>
                <a:moveTo>
                  <a:pt x="400050" y="0"/>
                </a:moveTo>
                <a:lnTo>
                  <a:pt x="0" y="1905"/>
                </a:lnTo>
                <a:lnTo>
                  <a:pt x="0" y="762000"/>
                </a:lnTo>
                <a:lnTo>
                  <a:pt x="400050" y="762000"/>
                </a:lnTo>
                <a:cubicBezTo>
                  <a:pt x="421005" y="762000"/>
                  <a:pt x="438150" y="744855"/>
                  <a:pt x="438150" y="723900"/>
                </a:cubicBezTo>
                <a:lnTo>
                  <a:pt x="438150" y="38100"/>
                </a:lnTo>
                <a:cubicBezTo>
                  <a:pt x="438150" y="17145"/>
                  <a:pt x="421005" y="0"/>
                  <a:pt x="400050" y="0"/>
                </a:cubicBezTo>
                <a:close/>
              </a:path>
            </a:pathLst>
          </a:custGeom>
          <a:solidFill>
            <a:srgbClr val="000000"/>
          </a:solidFill>
          <a:ln w="9525" cap="flat">
            <a:noFill/>
            <a:prstDash val="solid"/>
            <a:miter/>
          </a:ln>
        </p:spPr>
        <p:txBody>
          <a:bodyPr rtlCol="0" anchor="ctr"/>
          <a:lstStyle/>
          <a:p>
            <a:endParaRPr lang="de-DE"/>
          </a:p>
        </p:txBody>
      </p:sp>
      <p:sp>
        <p:nvSpPr>
          <p:cNvPr id="57" name="Freihandform: Form 56">
            <a:extLst>
              <a:ext uri="{FF2B5EF4-FFF2-40B4-BE49-F238E27FC236}">
                <a16:creationId xmlns:a16="http://schemas.microsoft.com/office/drawing/2014/main" id="{131FDA70-22FF-E5E0-D877-6CF942549BFC}"/>
              </a:ext>
            </a:extLst>
          </p:cNvPr>
          <p:cNvSpPr/>
          <p:nvPr/>
        </p:nvSpPr>
        <p:spPr>
          <a:xfrm>
            <a:off x="10106052" y="5474850"/>
            <a:ext cx="303593" cy="431487"/>
          </a:xfrm>
          <a:custGeom>
            <a:avLst/>
            <a:gdLst>
              <a:gd name="connsiteX0" fmla="*/ 352425 w 438150"/>
              <a:gd name="connsiteY0" fmla="*/ 285750 h 762000"/>
              <a:gd name="connsiteX1" fmla="*/ 85725 w 438150"/>
              <a:gd name="connsiteY1" fmla="*/ 285750 h 762000"/>
              <a:gd name="connsiteX2" fmla="*/ 85725 w 438150"/>
              <a:gd name="connsiteY2" fmla="*/ 228600 h 762000"/>
              <a:gd name="connsiteX3" fmla="*/ 352425 w 438150"/>
              <a:gd name="connsiteY3" fmla="*/ 228600 h 762000"/>
              <a:gd name="connsiteX4" fmla="*/ 352425 w 438150"/>
              <a:gd name="connsiteY4" fmla="*/ 285750 h 762000"/>
              <a:gd name="connsiteX5" fmla="*/ 295275 w 438150"/>
              <a:gd name="connsiteY5" fmla="*/ 381000 h 762000"/>
              <a:gd name="connsiteX6" fmla="*/ 147638 w 438150"/>
              <a:gd name="connsiteY6" fmla="*/ 381000 h 762000"/>
              <a:gd name="connsiteX7" fmla="*/ 147638 w 438150"/>
              <a:gd name="connsiteY7" fmla="*/ 342900 h 762000"/>
              <a:gd name="connsiteX8" fmla="*/ 295275 w 438150"/>
              <a:gd name="connsiteY8" fmla="*/ 342900 h 762000"/>
              <a:gd name="connsiteX9" fmla="*/ 295275 w 438150"/>
              <a:gd name="connsiteY9" fmla="*/ 381000 h 762000"/>
              <a:gd name="connsiteX10" fmla="*/ 400050 w 438150"/>
              <a:gd name="connsiteY10" fmla="*/ 0 h 762000"/>
              <a:gd name="connsiteX11" fmla="*/ 0 w 438150"/>
              <a:gd name="connsiteY11" fmla="*/ 1905 h 762000"/>
              <a:gd name="connsiteX12" fmla="*/ 0 w 438150"/>
              <a:gd name="connsiteY12" fmla="*/ 762000 h 762000"/>
              <a:gd name="connsiteX13" fmla="*/ 400050 w 438150"/>
              <a:gd name="connsiteY13" fmla="*/ 762000 h 762000"/>
              <a:gd name="connsiteX14" fmla="*/ 438150 w 438150"/>
              <a:gd name="connsiteY14" fmla="*/ 723900 h 762000"/>
              <a:gd name="connsiteX15" fmla="*/ 438150 w 438150"/>
              <a:gd name="connsiteY15" fmla="*/ 38100 h 762000"/>
              <a:gd name="connsiteX16" fmla="*/ 400050 w 4381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150" h="762000">
                <a:moveTo>
                  <a:pt x="352425" y="285750"/>
                </a:moveTo>
                <a:lnTo>
                  <a:pt x="85725" y="285750"/>
                </a:lnTo>
                <a:lnTo>
                  <a:pt x="85725" y="228600"/>
                </a:lnTo>
                <a:lnTo>
                  <a:pt x="352425" y="228600"/>
                </a:lnTo>
                <a:lnTo>
                  <a:pt x="352425" y="285750"/>
                </a:lnTo>
                <a:close/>
                <a:moveTo>
                  <a:pt x="295275" y="381000"/>
                </a:moveTo>
                <a:lnTo>
                  <a:pt x="147638" y="381000"/>
                </a:lnTo>
                <a:lnTo>
                  <a:pt x="147638" y="342900"/>
                </a:lnTo>
                <a:lnTo>
                  <a:pt x="295275" y="342900"/>
                </a:lnTo>
                <a:lnTo>
                  <a:pt x="295275" y="381000"/>
                </a:lnTo>
                <a:close/>
                <a:moveTo>
                  <a:pt x="400050" y="0"/>
                </a:moveTo>
                <a:lnTo>
                  <a:pt x="0" y="1905"/>
                </a:lnTo>
                <a:lnTo>
                  <a:pt x="0" y="762000"/>
                </a:lnTo>
                <a:lnTo>
                  <a:pt x="400050" y="762000"/>
                </a:lnTo>
                <a:cubicBezTo>
                  <a:pt x="421005" y="762000"/>
                  <a:pt x="438150" y="744855"/>
                  <a:pt x="438150" y="723900"/>
                </a:cubicBezTo>
                <a:lnTo>
                  <a:pt x="438150" y="38100"/>
                </a:lnTo>
                <a:cubicBezTo>
                  <a:pt x="438150" y="17145"/>
                  <a:pt x="421005" y="0"/>
                  <a:pt x="400050" y="0"/>
                </a:cubicBezTo>
                <a:close/>
              </a:path>
            </a:pathLst>
          </a:custGeom>
          <a:solidFill>
            <a:srgbClr val="000000"/>
          </a:solidFill>
          <a:ln w="9525" cap="flat">
            <a:noFill/>
            <a:prstDash val="solid"/>
            <a:miter/>
          </a:ln>
        </p:spPr>
        <p:txBody>
          <a:bodyPr rtlCol="0" anchor="ctr"/>
          <a:lstStyle/>
          <a:p>
            <a:endParaRPr lang="de-DE"/>
          </a:p>
        </p:txBody>
      </p:sp>
      <p:pic>
        <p:nvPicPr>
          <p:cNvPr id="59" name="Grafik 58" descr="Klemmbrett gemischt mit einfarbiger Füllung">
            <a:extLst>
              <a:ext uri="{FF2B5EF4-FFF2-40B4-BE49-F238E27FC236}">
                <a16:creationId xmlns:a16="http://schemas.microsoft.com/office/drawing/2014/main" id="{B3433476-877B-E337-6A31-8C62CB17B6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3755" y="4993156"/>
            <a:ext cx="712090" cy="727791"/>
          </a:xfrm>
          <a:prstGeom prst="rect">
            <a:avLst/>
          </a:prstGeom>
        </p:spPr>
      </p:pic>
      <p:pic>
        <p:nvPicPr>
          <p:cNvPr id="60" name="Grafik 59" descr="Klemmbrett gemischt mit einfarbiger Füllung">
            <a:extLst>
              <a:ext uri="{FF2B5EF4-FFF2-40B4-BE49-F238E27FC236}">
                <a16:creationId xmlns:a16="http://schemas.microsoft.com/office/drawing/2014/main" id="{2B3FA0EF-09DA-C535-B15F-DDFFD919C2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86155" y="5145556"/>
            <a:ext cx="712090" cy="727791"/>
          </a:xfrm>
          <a:prstGeom prst="rect">
            <a:avLst/>
          </a:prstGeom>
        </p:spPr>
      </p:pic>
      <p:pic>
        <p:nvPicPr>
          <p:cNvPr id="61" name="Grafik 60" descr="Klemmbrett gemischt mit einfarbiger Füllung">
            <a:extLst>
              <a:ext uri="{FF2B5EF4-FFF2-40B4-BE49-F238E27FC236}">
                <a16:creationId xmlns:a16="http://schemas.microsoft.com/office/drawing/2014/main" id="{6AD9B79E-E4BB-9C67-40BE-955636F10D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8555" y="5297956"/>
            <a:ext cx="712090" cy="727791"/>
          </a:xfrm>
          <a:prstGeom prst="rect">
            <a:avLst/>
          </a:prstGeom>
        </p:spPr>
      </p:pic>
      <p:pic>
        <p:nvPicPr>
          <p:cNvPr id="62" name="Grafik 61" descr="Klemmbrett gemischt mit einfarbiger Füllung">
            <a:extLst>
              <a:ext uri="{FF2B5EF4-FFF2-40B4-BE49-F238E27FC236}">
                <a16:creationId xmlns:a16="http://schemas.microsoft.com/office/drawing/2014/main" id="{3FEE5013-3EC9-7E1F-7790-1E5EDD721B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2771" y="4993156"/>
            <a:ext cx="712090" cy="727791"/>
          </a:xfrm>
          <a:prstGeom prst="rect">
            <a:avLst/>
          </a:prstGeom>
        </p:spPr>
      </p:pic>
      <p:pic>
        <p:nvPicPr>
          <p:cNvPr id="63" name="Grafik 62" descr="Klemmbrett gemischt mit einfarbiger Füllung">
            <a:extLst>
              <a:ext uri="{FF2B5EF4-FFF2-40B4-BE49-F238E27FC236}">
                <a16:creationId xmlns:a16="http://schemas.microsoft.com/office/drawing/2014/main" id="{E49362A9-B473-F3D3-0F93-2D49A92D07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85171" y="5145556"/>
            <a:ext cx="712090" cy="727791"/>
          </a:xfrm>
          <a:prstGeom prst="rect">
            <a:avLst/>
          </a:prstGeom>
        </p:spPr>
      </p:pic>
      <p:pic>
        <p:nvPicPr>
          <p:cNvPr id="66" name="Grafik 65" descr="Klemmbrett gemischt mit einfarbiger Füllung">
            <a:extLst>
              <a:ext uri="{FF2B5EF4-FFF2-40B4-BE49-F238E27FC236}">
                <a16:creationId xmlns:a16="http://schemas.microsoft.com/office/drawing/2014/main" id="{3F4183F7-10EE-9F18-8C54-222F47FEC2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37571" y="5297956"/>
            <a:ext cx="712090" cy="727791"/>
          </a:xfrm>
          <a:prstGeom prst="rect">
            <a:avLst/>
          </a:prstGeom>
        </p:spPr>
      </p:pic>
      <p:grpSp>
        <p:nvGrpSpPr>
          <p:cNvPr id="42" name="Gruppieren 41">
            <a:extLst>
              <a:ext uri="{FF2B5EF4-FFF2-40B4-BE49-F238E27FC236}">
                <a16:creationId xmlns:a16="http://schemas.microsoft.com/office/drawing/2014/main" id="{DF19119B-399E-7C39-CA66-53E9337232B9}"/>
              </a:ext>
            </a:extLst>
          </p:cNvPr>
          <p:cNvGrpSpPr/>
          <p:nvPr/>
        </p:nvGrpSpPr>
        <p:grpSpPr>
          <a:xfrm>
            <a:off x="2994977" y="3555322"/>
            <a:ext cx="792001" cy="900000"/>
            <a:chOff x="6051420" y="3311995"/>
            <a:chExt cx="681429" cy="804711"/>
          </a:xfrm>
        </p:grpSpPr>
        <p:pic>
          <p:nvPicPr>
            <p:cNvPr id="87" name="Grafik 86" descr="Klemmbrett gemischt mit einfarbiger Füllung">
              <a:extLst>
                <a:ext uri="{FF2B5EF4-FFF2-40B4-BE49-F238E27FC236}">
                  <a16:creationId xmlns:a16="http://schemas.microsoft.com/office/drawing/2014/main" id="{11E74F59-FD76-39A0-2992-2802BD9734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28534" y="3311995"/>
              <a:ext cx="404315" cy="451204"/>
            </a:xfrm>
            <a:prstGeom prst="rect">
              <a:avLst/>
            </a:prstGeom>
          </p:spPr>
        </p:pic>
        <p:pic>
          <p:nvPicPr>
            <p:cNvPr id="88" name="Inhaltsplatzhalter 7" descr="Mann mit einfarbiger Füllung">
              <a:extLst>
                <a:ext uri="{FF2B5EF4-FFF2-40B4-BE49-F238E27FC236}">
                  <a16:creationId xmlns:a16="http://schemas.microsoft.com/office/drawing/2014/main" id="{536E593C-1028-553C-AC1C-CFDBE1C2F8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1420" y="3406149"/>
              <a:ext cx="636719" cy="710557"/>
            </a:xfrm>
            <a:prstGeom prst="rect">
              <a:avLst/>
            </a:prstGeom>
          </p:spPr>
        </p:pic>
      </p:grpSp>
      <p:grpSp>
        <p:nvGrpSpPr>
          <p:cNvPr id="43" name="Gruppieren 42">
            <a:extLst>
              <a:ext uri="{FF2B5EF4-FFF2-40B4-BE49-F238E27FC236}">
                <a16:creationId xmlns:a16="http://schemas.microsoft.com/office/drawing/2014/main" id="{5EA8EF6C-C580-4BCE-F45B-D8C87E06691B}"/>
              </a:ext>
            </a:extLst>
          </p:cNvPr>
          <p:cNvGrpSpPr/>
          <p:nvPr/>
        </p:nvGrpSpPr>
        <p:grpSpPr>
          <a:xfrm>
            <a:off x="3746746" y="3555323"/>
            <a:ext cx="792001" cy="899999"/>
            <a:chOff x="6977105" y="3311995"/>
            <a:chExt cx="707357" cy="814741"/>
          </a:xfrm>
        </p:grpSpPr>
        <p:pic>
          <p:nvPicPr>
            <p:cNvPr id="89" name="Grafik 88" descr="Klemmbrett gemischt mit einfarbiger Füllung">
              <a:extLst>
                <a:ext uri="{FF2B5EF4-FFF2-40B4-BE49-F238E27FC236}">
                  <a16:creationId xmlns:a16="http://schemas.microsoft.com/office/drawing/2014/main" id="{3819F2E9-DE5E-7414-A04C-DF70139BA7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80147" y="3311995"/>
              <a:ext cx="404315" cy="451204"/>
            </a:xfrm>
            <a:prstGeom prst="rect">
              <a:avLst/>
            </a:prstGeom>
          </p:spPr>
        </p:pic>
        <p:pic>
          <p:nvPicPr>
            <p:cNvPr id="90" name="Inhaltsplatzhalter 7" descr="Mann mit einfarbiger Füllung">
              <a:extLst>
                <a:ext uri="{FF2B5EF4-FFF2-40B4-BE49-F238E27FC236}">
                  <a16:creationId xmlns:a16="http://schemas.microsoft.com/office/drawing/2014/main" id="{D43157EC-922A-6C11-63A2-4C9D55ADEA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7105" y="3416179"/>
              <a:ext cx="636717" cy="710557"/>
            </a:xfrm>
            <a:prstGeom prst="rect">
              <a:avLst/>
            </a:prstGeom>
          </p:spPr>
        </p:pic>
      </p:grpSp>
      <p:grpSp>
        <p:nvGrpSpPr>
          <p:cNvPr id="85" name="Gruppieren 84">
            <a:extLst>
              <a:ext uri="{FF2B5EF4-FFF2-40B4-BE49-F238E27FC236}">
                <a16:creationId xmlns:a16="http://schemas.microsoft.com/office/drawing/2014/main" id="{1F56ABB2-D0E4-FC26-A368-CFDF8C410FDB}"/>
              </a:ext>
            </a:extLst>
          </p:cNvPr>
          <p:cNvGrpSpPr/>
          <p:nvPr/>
        </p:nvGrpSpPr>
        <p:grpSpPr>
          <a:xfrm>
            <a:off x="3317057" y="2771223"/>
            <a:ext cx="1486657" cy="565612"/>
            <a:chOff x="4056103" y="2710401"/>
            <a:chExt cx="6362479" cy="631859"/>
          </a:xfrm>
        </p:grpSpPr>
        <p:cxnSp>
          <p:nvCxnSpPr>
            <p:cNvPr id="99" name="Verbinder: gewinkelt 98">
              <a:extLst>
                <a:ext uri="{FF2B5EF4-FFF2-40B4-BE49-F238E27FC236}">
                  <a16:creationId xmlns:a16="http://schemas.microsoft.com/office/drawing/2014/main" id="{816846BB-1F4E-2C4E-B465-0574F68D48AE}"/>
                </a:ext>
              </a:extLst>
            </p:cNvPr>
            <p:cNvCxnSpPr>
              <a:cxnSpLocks/>
            </p:cNvCxnSpPr>
            <p:nvPr/>
          </p:nvCxnSpPr>
          <p:spPr>
            <a:xfrm rot="5400000">
              <a:off x="5341073" y="1425432"/>
              <a:ext cx="631858" cy="3201797"/>
            </a:xfrm>
            <a:prstGeom prst="bentConnector3">
              <a:avLst>
                <a:gd name="adj1" fmla="val 50000"/>
              </a:avLst>
            </a:prstGeom>
            <a:ln w="38100">
              <a:solidFill>
                <a:srgbClr val="3A60B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Verbinder: gewinkelt 99">
              <a:extLst>
                <a:ext uri="{FF2B5EF4-FFF2-40B4-BE49-F238E27FC236}">
                  <a16:creationId xmlns:a16="http://schemas.microsoft.com/office/drawing/2014/main" id="{B15EDE88-1B1A-9583-3E73-BC98DB903EFE}"/>
                </a:ext>
              </a:extLst>
            </p:cNvPr>
            <p:cNvCxnSpPr>
              <a:cxnSpLocks/>
            </p:cNvCxnSpPr>
            <p:nvPr/>
          </p:nvCxnSpPr>
          <p:spPr>
            <a:xfrm rot="16200000" flipH="1">
              <a:off x="8522312" y="1445989"/>
              <a:ext cx="631858" cy="3160682"/>
            </a:xfrm>
            <a:prstGeom prst="bentConnector3">
              <a:avLst>
                <a:gd name="adj1" fmla="val 50000"/>
              </a:avLst>
            </a:prstGeom>
            <a:ln w="38100">
              <a:solidFill>
                <a:srgbClr val="3A60B2"/>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Verbinder: gewinkelt 100">
              <a:extLst>
                <a:ext uri="{FF2B5EF4-FFF2-40B4-BE49-F238E27FC236}">
                  <a16:creationId xmlns:a16="http://schemas.microsoft.com/office/drawing/2014/main" id="{5E793ACD-1E8D-FC68-0A2C-65C09FCABB4A}"/>
                </a:ext>
              </a:extLst>
            </p:cNvPr>
            <p:cNvCxnSpPr>
              <a:cxnSpLocks/>
            </p:cNvCxnSpPr>
            <p:nvPr/>
          </p:nvCxnSpPr>
          <p:spPr>
            <a:xfrm rot="5400000">
              <a:off x="6945062" y="3023237"/>
              <a:ext cx="625674" cy="2"/>
            </a:xfrm>
            <a:prstGeom prst="bentConnector3">
              <a:avLst>
                <a:gd name="adj1" fmla="val 50000"/>
              </a:avLst>
            </a:prstGeom>
            <a:ln w="38100">
              <a:solidFill>
                <a:srgbClr val="3A60B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Inhaltsplatzhalter 7" descr="Mann mit einfarbiger Füllung">
            <a:extLst>
              <a:ext uri="{FF2B5EF4-FFF2-40B4-BE49-F238E27FC236}">
                <a16:creationId xmlns:a16="http://schemas.microsoft.com/office/drawing/2014/main" id="{B793C8E1-10CA-7480-9331-37B623922BE0}"/>
              </a:ext>
            </a:extLst>
          </p:cNvPr>
          <p:cNvGrpSpPr/>
          <p:nvPr/>
        </p:nvGrpSpPr>
        <p:grpSpPr>
          <a:xfrm>
            <a:off x="3818758" y="1761978"/>
            <a:ext cx="523391" cy="900000"/>
            <a:chOff x="5722339" y="2241490"/>
            <a:chExt cx="586113" cy="1198867"/>
          </a:xfrm>
          <a:solidFill>
            <a:srgbClr val="000000"/>
          </a:solidFill>
        </p:grpSpPr>
        <p:sp>
          <p:nvSpPr>
            <p:cNvPr id="102" name="Freihandform: Form 101">
              <a:extLst>
                <a:ext uri="{FF2B5EF4-FFF2-40B4-BE49-F238E27FC236}">
                  <a16:creationId xmlns:a16="http://schemas.microsoft.com/office/drawing/2014/main" id="{53A3D5E3-F94E-8548-CBAC-421DB12B3271}"/>
                </a:ext>
              </a:extLst>
            </p:cNvPr>
            <p:cNvSpPr/>
            <p:nvPr/>
          </p:nvSpPr>
          <p:spPr>
            <a:xfrm>
              <a:off x="5908830" y="2241490"/>
              <a:ext cx="213132" cy="213132"/>
            </a:xfrm>
            <a:custGeom>
              <a:avLst/>
              <a:gdLst>
                <a:gd name="connsiteX0" fmla="*/ 213132 w 213132"/>
                <a:gd name="connsiteY0" fmla="*/ 106566 h 213132"/>
                <a:gd name="connsiteX1" fmla="*/ 106566 w 213132"/>
                <a:gd name="connsiteY1" fmla="*/ 213132 h 213132"/>
                <a:gd name="connsiteX2" fmla="*/ 0 w 213132"/>
                <a:gd name="connsiteY2" fmla="*/ 106566 h 213132"/>
                <a:gd name="connsiteX3" fmla="*/ 106566 w 213132"/>
                <a:gd name="connsiteY3" fmla="*/ 0 h 213132"/>
                <a:gd name="connsiteX4" fmla="*/ 213132 w 213132"/>
                <a:gd name="connsiteY4" fmla="*/ 106566 h 21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32" h="213132">
                  <a:moveTo>
                    <a:pt x="213132" y="106566"/>
                  </a:moveTo>
                  <a:cubicBezTo>
                    <a:pt x="213132" y="165421"/>
                    <a:pt x="165421" y="213132"/>
                    <a:pt x="106566" y="213132"/>
                  </a:cubicBezTo>
                  <a:cubicBezTo>
                    <a:pt x="47711" y="213132"/>
                    <a:pt x="0" y="165421"/>
                    <a:pt x="0" y="106566"/>
                  </a:cubicBezTo>
                  <a:cubicBezTo>
                    <a:pt x="0" y="47711"/>
                    <a:pt x="47711" y="0"/>
                    <a:pt x="106566" y="0"/>
                  </a:cubicBezTo>
                  <a:cubicBezTo>
                    <a:pt x="165421" y="0"/>
                    <a:pt x="213132" y="47711"/>
                    <a:pt x="213132" y="106566"/>
                  </a:cubicBezTo>
                  <a:close/>
                </a:path>
              </a:pathLst>
            </a:custGeom>
            <a:solidFill>
              <a:srgbClr val="000000"/>
            </a:solidFill>
            <a:ln w="13295" cap="flat">
              <a:noFill/>
              <a:prstDash val="solid"/>
              <a:miter/>
            </a:ln>
          </p:spPr>
          <p:txBody>
            <a:bodyPr rtlCol="0" anchor="ctr"/>
            <a:lstStyle/>
            <a:p>
              <a:endParaRPr lang="de-DE"/>
            </a:p>
          </p:txBody>
        </p:sp>
        <p:sp>
          <p:nvSpPr>
            <p:cNvPr id="103" name="Freihandform: Form 102">
              <a:extLst>
                <a:ext uri="{FF2B5EF4-FFF2-40B4-BE49-F238E27FC236}">
                  <a16:creationId xmlns:a16="http://schemas.microsoft.com/office/drawing/2014/main" id="{81CC214D-ACF0-0411-FCAA-AA0D3B4AF83C}"/>
                </a:ext>
              </a:extLst>
            </p:cNvPr>
            <p:cNvSpPr/>
            <p:nvPr/>
          </p:nvSpPr>
          <p:spPr>
            <a:xfrm>
              <a:off x="5722339" y="2481263"/>
              <a:ext cx="586113" cy="959094"/>
            </a:xfrm>
            <a:custGeom>
              <a:avLst/>
              <a:gdLst>
                <a:gd name="connsiteX0" fmla="*/ 583449 w 586113"/>
                <a:gd name="connsiteY0" fmla="*/ 415608 h 959094"/>
                <a:gd name="connsiteX1" fmla="*/ 508853 w 586113"/>
                <a:gd name="connsiteY1" fmla="*/ 98574 h 959094"/>
                <a:gd name="connsiteX2" fmla="*/ 492868 w 586113"/>
                <a:gd name="connsiteY2" fmla="*/ 69268 h 959094"/>
                <a:gd name="connsiteX3" fmla="*/ 380974 w 586113"/>
                <a:gd name="connsiteY3" fmla="*/ 10657 h 959094"/>
                <a:gd name="connsiteX4" fmla="*/ 293057 w 586113"/>
                <a:gd name="connsiteY4" fmla="*/ 0 h 959094"/>
                <a:gd name="connsiteX5" fmla="*/ 205140 w 586113"/>
                <a:gd name="connsiteY5" fmla="*/ 13321 h 959094"/>
                <a:gd name="connsiteX6" fmla="*/ 93245 w 586113"/>
                <a:gd name="connsiteY6" fmla="*/ 71932 h 959094"/>
                <a:gd name="connsiteX7" fmla="*/ 77260 w 586113"/>
                <a:gd name="connsiteY7" fmla="*/ 101238 h 959094"/>
                <a:gd name="connsiteX8" fmla="*/ 2664 w 586113"/>
                <a:gd name="connsiteY8" fmla="*/ 418272 h 959094"/>
                <a:gd name="connsiteX9" fmla="*/ 0 w 586113"/>
                <a:gd name="connsiteY9" fmla="*/ 431593 h 959094"/>
                <a:gd name="connsiteX10" fmla="*/ 53283 w 586113"/>
                <a:gd name="connsiteY10" fmla="*/ 484876 h 959094"/>
                <a:gd name="connsiteX11" fmla="*/ 103902 w 586113"/>
                <a:gd name="connsiteY11" fmla="*/ 444913 h 959094"/>
                <a:gd name="connsiteX12" fmla="*/ 159849 w 586113"/>
                <a:gd name="connsiteY12" fmla="*/ 213132 h 959094"/>
                <a:gd name="connsiteX13" fmla="*/ 159849 w 586113"/>
                <a:gd name="connsiteY13" fmla="*/ 959095 h 959094"/>
                <a:gd name="connsiteX14" fmla="*/ 266415 w 586113"/>
                <a:gd name="connsiteY14" fmla="*/ 959095 h 959094"/>
                <a:gd name="connsiteX15" fmla="*/ 266415 w 586113"/>
                <a:gd name="connsiteY15" fmla="*/ 479547 h 959094"/>
                <a:gd name="connsiteX16" fmla="*/ 319698 w 586113"/>
                <a:gd name="connsiteY16" fmla="*/ 479547 h 959094"/>
                <a:gd name="connsiteX17" fmla="*/ 319698 w 586113"/>
                <a:gd name="connsiteY17" fmla="*/ 959095 h 959094"/>
                <a:gd name="connsiteX18" fmla="*/ 426264 w 586113"/>
                <a:gd name="connsiteY18" fmla="*/ 959095 h 959094"/>
                <a:gd name="connsiteX19" fmla="*/ 426264 w 586113"/>
                <a:gd name="connsiteY19" fmla="*/ 210468 h 959094"/>
                <a:gd name="connsiteX20" fmla="*/ 482212 w 586113"/>
                <a:gd name="connsiteY20" fmla="*/ 442249 h 959094"/>
                <a:gd name="connsiteX21" fmla="*/ 532830 w 586113"/>
                <a:gd name="connsiteY21" fmla="*/ 482212 h 959094"/>
                <a:gd name="connsiteX22" fmla="*/ 586113 w 586113"/>
                <a:gd name="connsiteY22" fmla="*/ 428929 h 959094"/>
                <a:gd name="connsiteX23" fmla="*/ 583449 w 586113"/>
                <a:gd name="connsiteY23" fmla="*/ 415608 h 95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6113" h="959094">
                  <a:moveTo>
                    <a:pt x="583449" y="415608"/>
                  </a:moveTo>
                  <a:lnTo>
                    <a:pt x="508853" y="98574"/>
                  </a:lnTo>
                  <a:cubicBezTo>
                    <a:pt x="506189" y="87917"/>
                    <a:pt x="500861" y="77260"/>
                    <a:pt x="492868" y="69268"/>
                  </a:cubicBezTo>
                  <a:cubicBezTo>
                    <a:pt x="460898" y="42626"/>
                    <a:pt x="423600" y="23977"/>
                    <a:pt x="380974" y="10657"/>
                  </a:cubicBezTo>
                  <a:cubicBezTo>
                    <a:pt x="351668" y="5328"/>
                    <a:pt x="322362" y="0"/>
                    <a:pt x="293057" y="0"/>
                  </a:cubicBezTo>
                  <a:cubicBezTo>
                    <a:pt x="263751" y="0"/>
                    <a:pt x="234445" y="5328"/>
                    <a:pt x="205140" y="13321"/>
                  </a:cubicBezTo>
                  <a:cubicBezTo>
                    <a:pt x="162513" y="23977"/>
                    <a:pt x="125215" y="45291"/>
                    <a:pt x="93245" y="71932"/>
                  </a:cubicBezTo>
                  <a:cubicBezTo>
                    <a:pt x="85253" y="79925"/>
                    <a:pt x="79925" y="90581"/>
                    <a:pt x="77260" y="101238"/>
                  </a:cubicBezTo>
                  <a:lnTo>
                    <a:pt x="2664" y="418272"/>
                  </a:lnTo>
                  <a:cubicBezTo>
                    <a:pt x="2664" y="420936"/>
                    <a:pt x="0" y="426264"/>
                    <a:pt x="0" y="431593"/>
                  </a:cubicBezTo>
                  <a:cubicBezTo>
                    <a:pt x="0" y="460898"/>
                    <a:pt x="23977" y="484876"/>
                    <a:pt x="53283" y="484876"/>
                  </a:cubicBezTo>
                  <a:cubicBezTo>
                    <a:pt x="77260" y="484876"/>
                    <a:pt x="98574" y="466227"/>
                    <a:pt x="103902" y="444913"/>
                  </a:cubicBezTo>
                  <a:lnTo>
                    <a:pt x="159849" y="213132"/>
                  </a:lnTo>
                  <a:lnTo>
                    <a:pt x="159849" y="959095"/>
                  </a:lnTo>
                  <a:lnTo>
                    <a:pt x="266415" y="959095"/>
                  </a:lnTo>
                  <a:lnTo>
                    <a:pt x="266415" y="479547"/>
                  </a:lnTo>
                  <a:lnTo>
                    <a:pt x="319698" y="479547"/>
                  </a:lnTo>
                  <a:lnTo>
                    <a:pt x="319698" y="959095"/>
                  </a:lnTo>
                  <a:lnTo>
                    <a:pt x="426264" y="959095"/>
                  </a:lnTo>
                  <a:lnTo>
                    <a:pt x="426264" y="210468"/>
                  </a:lnTo>
                  <a:lnTo>
                    <a:pt x="482212" y="442249"/>
                  </a:lnTo>
                  <a:cubicBezTo>
                    <a:pt x="487540" y="463562"/>
                    <a:pt x="508853" y="482212"/>
                    <a:pt x="532830" y="482212"/>
                  </a:cubicBezTo>
                  <a:cubicBezTo>
                    <a:pt x="562136" y="482212"/>
                    <a:pt x="586113" y="458234"/>
                    <a:pt x="586113" y="428929"/>
                  </a:cubicBezTo>
                  <a:cubicBezTo>
                    <a:pt x="586113" y="423600"/>
                    <a:pt x="583449" y="418272"/>
                    <a:pt x="583449" y="415608"/>
                  </a:cubicBezTo>
                  <a:close/>
                </a:path>
              </a:pathLst>
            </a:custGeom>
            <a:solidFill>
              <a:srgbClr val="000000"/>
            </a:solidFill>
            <a:ln w="13295" cap="flat">
              <a:noFill/>
              <a:prstDash val="solid"/>
              <a:miter/>
            </a:ln>
          </p:spPr>
          <p:txBody>
            <a:bodyPr rtlCol="0" anchor="ctr"/>
            <a:lstStyle/>
            <a:p>
              <a:endParaRPr lang="de-DE"/>
            </a:p>
          </p:txBody>
        </p:sp>
      </p:grpSp>
      <p:grpSp>
        <p:nvGrpSpPr>
          <p:cNvPr id="86" name="Gruppieren 85">
            <a:extLst>
              <a:ext uri="{FF2B5EF4-FFF2-40B4-BE49-F238E27FC236}">
                <a16:creationId xmlns:a16="http://schemas.microsoft.com/office/drawing/2014/main" id="{D02F586C-29A6-6583-C046-E91A08DF58D7}"/>
              </a:ext>
            </a:extLst>
          </p:cNvPr>
          <p:cNvGrpSpPr/>
          <p:nvPr/>
        </p:nvGrpSpPr>
        <p:grpSpPr>
          <a:xfrm>
            <a:off x="4284828" y="1767657"/>
            <a:ext cx="253979" cy="323922"/>
            <a:chOff x="5874396" y="2204250"/>
            <a:chExt cx="533400" cy="762000"/>
          </a:xfrm>
        </p:grpSpPr>
        <p:sp>
          <p:nvSpPr>
            <p:cNvPr id="97" name="Freihandform: Form 96">
              <a:extLst>
                <a:ext uri="{FF2B5EF4-FFF2-40B4-BE49-F238E27FC236}">
                  <a16:creationId xmlns:a16="http://schemas.microsoft.com/office/drawing/2014/main" id="{E077202B-AEC7-D9CB-15D6-073645E4F963}"/>
                </a:ext>
              </a:extLst>
            </p:cNvPr>
            <p:cNvSpPr/>
            <p:nvPr/>
          </p:nvSpPr>
          <p:spPr>
            <a:xfrm>
              <a:off x="5874396" y="2206155"/>
              <a:ext cx="57150" cy="760095"/>
            </a:xfrm>
            <a:custGeom>
              <a:avLst/>
              <a:gdLst>
                <a:gd name="connsiteX0" fmla="*/ 0 w 57150"/>
                <a:gd name="connsiteY0" fmla="*/ 0 h 760095"/>
                <a:gd name="connsiteX1" fmla="*/ 57150 w 57150"/>
                <a:gd name="connsiteY1" fmla="*/ 0 h 760095"/>
                <a:gd name="connsiteX2" fmla="*/ 57150 w 57150"/>
                <a:gd name="connsiteY2" fmla="*/ 760095 h 760095"/>
                <a:gd name="connsiteX3" fmla="*/ 0 w 57150"/>
                <a:gd name="connsiteY3" fmla="*/ 760095 h 760095"/>
              </a:gdLst>
              <a:ahLst/>
              <a:cxnLst>
                <a:cxn ang="0">
                  <a:pos x="connsiteX0" y="connsiteY0"/>
                </a:cxn>
                <a:cxn ang="0">
                  <a:pos x="connsiteX1" y="connsiteY1"/>
                </a:cxn>
                <a:cxn ang="0">
                  <a:pos x="connsiteX2" y="connsiteY2"/>
                </a:cxn>
                <a:cxn ang="0">
                  <a:pos x="connsiteX3" y="connsiteY3"/>
                </a:cxn>
              </a:cxnLst>
              <a:rect l="l" t="t" r="r" b="b"/>
              <a:pathLst>
                <a:path w="57150" h="760095">
                  <a:moveTo>
                    <a:pt x="0" y="0"/>
                  </a:moveTo>
                  <a:lnTo>
                    <a:pt x="57150" y="0"/>
                  </a:lnTo>
                  <a:lnTo>
                    <a:pt x="57150" y="760095"/>
                  </a:lnTo>
                  <a:lnTo>
                    <a:pt x="0" y="760095"/>
                  </a:lnTo>
                  <a:close/>
                </a:path>
              </a:pathLst>
            </a:custGeom>
            <a:solidFill>
              <a:srgbClr val="000000"/>
            </a:solidFill>
            <a:ln w="9525" cap="flat">
              <a:noFill/>
              <a:prstDash val="solid"/>
              <a:miter/>
            </a:ln>
          </p:spPr>
          <p:txBody>
            <a:bodyPr rtlCol="0" anchor="ctr"/>
            <a:lstStyle/>
            <a:p>
              <a:endParaRPr lang="de-DE"/>
            </a:p>
          </p:txBody>
        </p:sp>
        <p:sp>
          <p:nvSpPr>
            <p:cNvPr id="98" name="Freihandform: Form 97">
              <a:extLst>
                <a:ext uri="{FF2B5EF4-FFF2-40B4-BE49-F238E27FC236}">
                  <a16:creationId xmlns:a16="http://schemas.microsoft.com/office/drawing/2014/main" id="{3D346719-6065-C568-3D3F-F35702C02A75}"/>
                </a:ext>
              </a:extLst>
            </p:cNvPr>
            <p:cNvSpPr/>
            <p:nvPr/>
          </p:nvSpPr>
          <p:spPr>
            <a:xfrm>
              <a:off x="5969646" y="2204250"/>
              <a:ext cx="438150" cy="762000"/>
            </a:xfrm>
            <a:custGeom>
              <a:avLst/>
              <a:gdLst>
                <a:gd name="connsiteX0" fmla="*/ 352425 w 438150"/>
                <a:gd name="connsiteY0" fmla="*/ 285750 h 762000"/>
                <a:gd name="connsiteX1" fmla="*/ 85725 w 438150"/>
                <a:gd name="connsiteY1" fmla="*/ 285750 h 762000"/>
                <a:gd name="connsiteX2" fmla="*/ 85725 w 438150"/>
                <a:gd name="connsiteY2" fmla="*/ 228600 h 762000"/>
                <a:gd name="connsiteX3" fmla="*/ 352425 w 438150"/>
                <a:gd name="connsiteY3" fmla="*/ 228600 h 762000"/>
                <a:gd name="connsiteX4" fmla="*/ 352425 w 438150"/>
                <a:gd name="connsiteY4" fmla="*/ 285750 h 762000"/>
                <a:gd name="connsiteX5" fmla="*/ 295275 w 438150"/>
                <a:gd name="connsiteY5" fmla="*/ 381000 h 762000"/>
                <a:gd name="connsiteX6" fmla="*/ 147638 w 438150"/>
                <a:gd name="connsiteY6" fmla="*/ 381000 h 762000"/>
                <a:gd name="connsiteX7" fmla="*/ 147638 w 438150"/>
                <a:gd name="connsiteY7" fmla="*/ 342900 h 762000"/>
                <a:gd name="connsiteX8" fmla="*/ 295275 w 438150"/>
                <a:gd name="connsiteY8" fmla="*/ 342900 h 762000"/>
                <a:gd name="connsiteX9" fmla="*/ 295275 w 438150"/>
                <a:gd name="connsiteY9" fmla="*/ 381000 h 762000"/>
                <a:gd name="connsiteX10" fmla="*/ 400050 w 438150"/>
                <a:gd name="connsiteY10" fmla="*/ 0 h 762000"/>
                <a:gd name="connsiteX11" fmla="*/ 0 w 438150"/>
                <a:gd name="connsiteY11" fmla="*/ 1905 h 762000"/>
                <a:gd name="connsiteX12" fmla="*/ 0 w 438150"/>
                <a:gd name="connsiteY12" fmla="*/ 762000 h 762000"/>
                <a:gd name="connsiteX13" fmla="*/ 400050 w 438150"/>
                <a:gd name="connsiteY13" fmla="*/ 762000 h 762000"/>
                <a:gd name="connsiteX14" fmla="*/ 438150 w 438150"/>
                <a:gd name="connsiteY14" fmla="*/ 723900 h 762000"/>
                <a:gd name="connsiteX15" fmla="*/ 438150 w 438150"/>
                <a:gd name="connsiteY15" fmla="*/ 38100 h 762000"/>
                <a:gd name="connsiteX16" fmla="*/ 400050 w 4381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150" h="762000">
                  <a:moveTo>
                    <a:pt x="352425" y="285750"/>
                  </a:moveTo>
                  <a:lnTo>
                    <a:pt x="85725" y="285750"/>
                  </a:lnTo>
                  <a:lnTo>
                    <a:pt x="85725" y="228600"/>
                  </a:lnTo>
                  <a:lnTo>
                    <a:pt x="352425" y="228600"/>
                  </a:lnTo>
                  <a:lnTo>
                    <a:pt x="352425" y="285750"/>
                  </a:lnTo>
                  <a:close/>
                  <a:moveTo>
                    <a:pt x="295275" y="381000"/>
                  </a:moveTo>
                  <a:lnTo>
                    <a:pt x="147638" y="381000"/>
                  </a:lnTo>
                  <a:lnTo>
                    <a:pt x="147638" y="342900"/>
                  </a:lnTo>
                  <a:lnTo>
                    <a:pt x="295275" y="342900"/>
                  </a:lnTo>
                  <a:lnTo>
                    <a:pt x="295275" y="381000"/>
                  </a:lnTo>
                  <a:close/>
                  <a:moveTo>
                    <a:pt x="400050" y="0"/>
                  </a:moveTo>
                  <a:lnTo>
                    <a:pt x="0" y="1905"/>
                  </a:lnTo>
                  <a:lnTo>
                    <a:pt x="0" y="762000"/>
                  </a:lnTo>
                  <a:lnTo>
                    <a:pt x="400050" y="762000"/>
                  </a:lnTo>
                  <a:cubicBezTo>
                    <a:pt x="421005" y="762000"/>
                    <a:pt x="438150" y="744855"/>
                    <a:pt x="438150" y="723900"/>
                  </a:cubicBezTo>
                  <a:lnTo>
                    <a:pt x="438150" y="38100"/>
                  </a:lnTo>
                  <a:cubicBezTo>
                    <a:pt x="438150" y="17145"/>
                    <a:pt x="421005" y="0"/>
                    <a:pt x="400050" y="0"/>
                  </a:cubicBezTo>
                  <a:close/>
                </a:path>
              </a:pathLst>
            </a:custGeom>
            <a:solidFill>
              <a:srgbClr val="000000"/>
            </a:solidFill>
            <a:ln w="9525" cap="flat">
              <a:noFill/>
              <a:prstDash val="solid"/>
              <a:miter/>
            </a:ln>
          </p:spPr>
          <p:txBody>
            <a:bodyPr rtlCol="0" anchor="ctr"/>
            <a:lstStyle/>
            <a:p>
              <a:endParaRPr lang="de-DE"/>
            </a:p>
          </p:txBody>
        </p:sp>
      </p:grpSp>
      <p:grpSp>
        <p:nvGrpSpPr>
          <p:cNvPr id="125" name="Gruppieren 124">
            <a:extLst>
              <a:ext uri="{FF2B5EF4-FFF2-40B4-BE49-F238E27FC236}">
                <a16:creationId xmlns:a16="http://schemas.microsoft.com/office/drawing/2014/main" id="{CFD8BFFC-97F9-668F-1FCF-71CDD910CFDF}"/>
              </a:ext>
            </a:extLst>
          </p:cNvPr>
          <p:cNvGrpSpPr/>
          <p:nvPr/>
        </p:nvGrpSpPr>
        <p:grpSpPr>
          <a:xfrm>
            <a:off x="4425035" y="3555322"/>
            <a:ext cx="791999" cy="900000"/>
            <a:chOff x="7896796" y="3311995"/>
            <a:chExt cx="674522" cy="818575"/>
          </a:xfrm>
        </p:grpSpPr>
        <p:pic>
          <p:nvPicPr>
            <p:cNvPr id="91" name="Grafik 90" descr="Klemmbrett gemischt mit einfarbiger Füllung">
              <a:extLst>
                <a:ext uri="{FF2B5EF4-FFF2-40B4-BE49-F238E27FC236}">
                  <a16:creationId xmlns:a16="http://schemas.microsoft.com/office/drawing/2014/main" id="{B97A8278-D4F8-3824-5320-43B089EC96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9794" y="3311995"/>
              <a:ext cx="371524" cy="451204"/>
            </a:xfrm>
            <a:prstGeom prst="rect">
              <a:avLst/>
            </a:prstGeom>
          </p:spPr>
        </p:pic>
        <p:pic>
          <p:nvPicPr>
            <p:cNvPr id="92" name="Inhaltsplatzhalter 7" descr="Mann mit einfarbiger Füllung">
              <a:extLst>
                <a:ext uri="{FF2B5EF4-FFF2-40B4-BE49-F238E27FC236}">
                  <a16:creationId xmlns:a16="http://schemas.microsoft.com/office/drawing/2014/main" id="{17339DA6-E6D2-4253-26A5-D0E8262C69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6796" y="3420013"/>
              <a:ext cx="636717" cy="710557"/>
            </a:xfrm>
            <a:prstGeom prst="rect">
              <a:avLst/>
            </a:prstGeom>
          </p:spPr>
        </p:pic>
      </p:grpSp>
      <p:pic>
        <p:nvPicPr>
          <p:cNvPr id="106" name="Grafik 105" descr="Ein Bild, das Symbol, Grafiken, Schrift, Logo enthält.&#10;&#10;Automatisch generierte Beschreibung">
            <a:extLst>
              <a:ext uri="{FF2B5EF4-FFF2-40B4-BE49-F238E27FC236}">
                <a16:creationId xmlns:a16="http://schemas.microsoft.com/office/drawing/2014/main" id="{A8F2E9DB-2712-71DE-E0B7-42D07375FE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06236" y="1801876"/>
            <a:ext cx="623277" cy="623277"/>
          </a:xfrm>
          <a:prstGeom prst="rect">
            <a:avLst/>
          </a:prstGeom>
        </p:spPr>
      </p:pic>
      <p:grpSp>
        <p:nvGrpSpPr>
          <p:cNvPr id="110" name="Gruppieren 109">
            <a:extLst>
              <a:ext uri="{FF2B5EF4-FFF2-40B4-BE49-F238E27FC236}">
                <a16:creationId xmlns:a16="http://schemas.microsoft.com/office/drawing/2014/main" id="{FF2B1CF6-B77C-A1A4-8C30-D0B541F88E0B}"/>
              </a:ext>
            </a:extLst>
          </p:cNvPr>
          <p:cNvGrpSpPr/>
          <p:nvPr/>
        </p:nvGrpSpPr>
        <p:grpSpPr>
          <a:xfrm>
            <a:off x="6163490" y="1768467"/>
            <a:ext cx="2222057" cy="2693344"/>
            <a:chOff x="6163490" y="1768467"/>
            <a:chExt cx="2222057" cy="2693344"/>
          </a:xfrm>
        </p:grpSpPr>
        <p:grpSp>
          <p:nvGrpSpPr>
            <p:cNvPr id="21" name="Gruppieren 20">
              <a:extLst>
                <a:ext uri="{FF2B5EF4-FFF2-40B4-BE49-F238E27FC236}">
                  <a16:creationId xmlns:a16="http://schemas.microsoft.com/office/drawing/2014/main" id="{6C16B349-C02C-D88B-5F0D-46BF5A86C23E}"/>
                </a:ext>
              </a:extLst>
            </p:cNvPr>
            <p:cNvGrpSpPr/>
            <p:nvPr/>
          </p:nvGrpSpPr>
          <p:grpSpPr>
            <a:xfrm>
              <a:off x="6163490" y="1768467"/>
              <a:ext cx="2222057" cy="2693344"/>
              <a:chOff x="2994977" y="1761978"/>
              <a:chExt cx="2222057" cy="2693344"/>
            </a:xfrm>
          </p:grpSpPr>
          <p:grpSp>
            <p:nvGrpSpPr>
              <p:cNvPr id="22" name="Gruppieren 21">
                <a:extLst>
                  <a:ext uri="{FF2B5EF4-FFF2-40B4-BE49-F238E27FC236}">
                    <a16:creationId xmlns:a16="http://schemas.microsoft.com/office/drawing/2014/main" id="{EC6A7223-3C71-38C4-87F4-5EE466B721D7}"/>
                  </a:ext>
                </a:extLst>
              </p:cNvPr>
              <p:cNvGrpSpPr/>
              <p:nvPr/>
            </p:nvGrpSpPr>
            <p:grpSpPr>
              <a:xfrm>
                <a:off x="2994977" y="3555322"/>
                <a:ext cx="792001" cy="900000"/>
                <a:chOff x="6051420" y="3311995"/>
                <a:chExt cx="681429" cy="804711"/>
              </a:xfrm>
            </p:grpSpPr>
            <p:pic>
              <p:nvPicPr>
                <p:cNvPr id="47" name="Grafik 46" descr="Klemmbrett gemischt mit einfarbiger Füllung">
                  <a:extLst>
                    <a:ext uri="{FF2B5EF4-FFF2-40B4-BE49-F238E27FC236}">
                      <a16:creationId xmlns:a16="http://schemas.microsoft.com/office/drawing/2014/main" id="{573E3BE1-6314-F8B0-0A3C-B200996E7E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28534" y="3311995"/>
                  <a:ext cx="404315" cy="451204"/>
                </a:xfrm>
                <a:prstGeom prst="rect">
                  <a:avLst/>
                </a:prstGeom>
              </p:spPr>
            </p:pic>
            <p:pic>
              <p:nvPicPr>
                <p:cNvPr id="48" name="Inhaltsplatzhalter 7" descr="Mann mit einfarbiger Füllung">
                  <a:extLst>
                    <a:ext uri="{FF2B5EF4-FFF2-40B4-BE49-F238E27FC236}">
                      <a16:creationId xmlns:a16="http://schemas.microsoft.com/office/drawing/2014/main" id="{4C56BFF2-3C86-7F2C-4E28-0387D2A479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1420" y="3406149"/>
                  <a:ext cx="636719" cy="710557"/>
                </a:xfrm>
                <a:prstGeom prst="rect">
                  <a:avLst/>
                </a:prstGeom>
              </p:spPr>
            </p:pic>
          </p:grpSp>
          <p:grpSp>
            <p:nvGrpSpPr>
              <p:cNvPr id="23" name="Gruppieren 22">
                <a:extLst>
                  <a:ext uri="{FF2B5EF4-FFF2-40B4-BE49-F238E27FC236}">
                    <a16:creationId xmlns:a16="http://schemas.microsoft.com/office/drawing/2014/main" id="{D6337489-2898-F0EF-D937-074064B16841}"/>
                  </a:ext>
                </a:extLst>
              </p:cNvPr>
              <p:cNvGrpSpPr/>
              <p:nvPr/>
            </p:nvGrpSpPr>
            <p:grpSpPr>
              <a:xfrm>
                <a:off x="3746746" y="3555323"/>
                <a:ext cx="792001" cy="899999"/>
                <a:chOff x="6977105" y="3311995"/>
                <a:chExt cx="707357" cy="814741"/>
              </a:xfrm>
            </p:grpSpPr>
            <p:pic>
              <p:nvPicPr>
                <p:cNvPr id="45" name="Grafik 44" descr="Klemmbrett gemischt mit einfarbiger Füllung">
                  <a:extLst>
                    <a:ext uri="{FF2B5EF4-FFF2-40B4-BE49-F238E27FC236}">
                      <a16:creationId xmlns:a16="http://schemas.microsoft.com/office/drawing/2014/main" id="{548BE361-25D3-9FEB-2D4D-DCDF9A9A6D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80147" y="3311995"/>
                  <a:ext cx="404315" cy="451204"/>
                </a:xfrm>
                <a:prstGeom prst="rect">
                  <a:avLst/>
                </a:prstGeom>
              </p:spPr>
            </p:pic>
            <p:pic>
              <p:nvPicPr>
                <p:cNvPr id="46" name="Inhaltsplatzhalter 7" descr="Mann mit einfarbiger Füllung">
                  <a:extLst>
                    <a:ext uri="{FF2B5EF4-FFF2-40B4-BE49-F238E27FC236}">
                      <a16:creationId xmlns:a16="http://schemas.microsoft.com/office/drawing/2014/main" id="{33DE0A66-3CF5-0423-7F3C-A74DD024DC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7105" y="3416179"/>
                  <a:ext cx="636717" cy="710557"/>
                </a:xfrm>
                <a:prstGeom prst="rect">
                  <a:avLst/>
                </a:prstGeom>
              </p:spPr>
            </p:pic>
          </p:grpSp>
          <p:grpSp>
            <p:nvGrpSpPr>
              <p:cNvPr id="24" name="Gruppieren 23">
                <a:extLst>
                  <a:ext uri="{FF2B5EF4-FFF2-40B4-BE49-F238E27FC236}">
                    <a16:creationId xmlns:a16="http://schemas.microsoft.com/office/drawing/2014/main" id="{68C9C9EC-ED0A-DC2F-F7E4-54AFBF39236B}"/>
                  </a:ext>
                </a:extLst>
              </p:cNvPr>
              <p:cNvGrpSpPr/>
              <p:nvPr/>
            </p:nvGrpSpPr>
            <p:grpSpPr>
              <a:xfrm>
                <a:off x="3317057" y="2771223"/>
                <a:ext cx="1486657" cy="565612"/>
                <a:chOff x="4056103" y="2710401"/>
                <a:chExt cx="6362479" cy="631859"/>
              </a:xfrm>
            </p:grpSpPr>
            <p:cxnSp>
              <p:nvCxnSpPr>
                <p:cNvPr id="40" name="Verbinder: gewinkelt 39">
                  <a:extLst>
                    <a:ext uri="{FF2B5EF4-FFF2-40B4-BE49-F238E27FC236}">
                      <a16:creationId xmlns:a16="http://schemas.microsoft.com/office/drawing/2014/main" id="{C694973C-5AE3-DD52-ACC8-FF0EB292A0CE}"/>
                    </a:ext>
                  </a:extLst>
                </p:cNvPr>
                <p:cNvCxnSpPr>
                  <a:cxnSpLocks/>
                </p:cNvCxnSpPr>
                <p:nvPr/>
              </p:nvCxnSpPr>
              <p:spPr>
                <a:xfrm rot="5400000">
                  <a:off x="5341073" y="1425432"/>
                  <a:ext cx="631858" cy="3201797"/>
                </a:xfrm>
                <a:prstGeom prst="bentConnector3">
                  <a:avLst>
                    <a:gd name="adj1" fmla="val 50000"/>
                  </a:avLst>
                </a:prstGeom>
                <a:ln w="38100">
                  <a:solidFill>
                    <a:srgbClr val="3A60B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Verbinder: gewinkelt 40">
                  <a:extLst>
                    <a:ext uri="{FF2B5EF4-FFF2-40B4-BE49-F238E27FC236}">
                      <a16:creationId xmlns:a16="http://schemas.microsoft.com/office/drawing/2014/main" id="{8E5EDAA7-BB1D-CE4F-4154-713B7D51EA2A}"/>
                    </a:ext>
                  </a:extLst>
                </p:cNvPr>
                <p:cNvCxnSpPr>
                  <a:cxnSpLocks/>
                </p:cNvCxnSpPr>
                <p:nvPr/>
              </p:nvCxnSpPr>
              <p:spPr>
                <a:xfrm rot="16200000" flipH="1">
                  <a:off x="8522312" y="1445989"/>
                  <a:ext cx="631858" cy="3160682"/>
                </a:xfrm>
                <a:prstGeom prst="bentConnector3">
                  <a:avLst>
                    <a:gd name="adj1" fmla="val 50000"/>
                  </a:avLst>
                </a:prstGeom>
                <a:ln w="38100">
                  <a:solidFill>
                    <a:srgbClr val="3A60B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Verbinder: gewinkelt 43">
                  <a:extLst>
                    <a:ext uri="{FF2B5EF4-FFF2-40B4-BE49-F238E27FC236}">
                      <a16:creationId xmlns:a16="http://schemas.microsoft.com/office/drawing/2014/main" id="{A052F9B0-C02C-5C5F-4962-BE24F46FB7BD}"/>
                    </a:ext>
                  </a:extLst>
                </p:cNvPr>
                <p:cNvCxnSpPr>
                  <a:cxnSpLocks/>
                </p:cNvCxnSpPr>
                <p:nvPr/>
              </p:nvCxnSpPr>
              <p:spPr>
                <a:xfrm rot="5400000">
                  <a:off x="6945062" y="3023237"/>
                  <a:ext cx="625674" cy="2"/>
                </a:xfrm>
                <a:prstGeom prst="bentConnector3">
                  <a:avLst>
                    <a:gd name="adj1" fmla="val 50000"/>
                  </a:avLst>
                </a:prstGeom>
                <a:ln w="38100">
                  <a:solidFill>
                    <a:srgbClr val="3A60B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Inhaltsplatzhalter 7" descr="Mann mit einfarbiger Füllung">
                <a:extLst>
                  <a:ext uri="{FF2B5EF4-FFF2-40B4-BE49-F238E27FC236}">
                    <a16:creationId xmlns:a16="http://schemas.microsoft.com/office/drawing/2014/main" id="{211791AC-5621-F07C-420E-9A4AAF11F5E4}"/>
                  </a:ext>
                </a:extLst>
              </p:cNvPr>
              <p:cNvGrpSpPr/>
              <p:nvPr/>
            </p:nvGrpSpPr>
            <p:grpSpPr>
              <a:xfrm>
                <a:off x="3818758" y="1761978"/>
                <a:ext cx="523391" cy="900000"/>
                <a:chOff x="5722339" y="2241490"/>
                <a:chExt cx="586113" cy="1198867"/>
              </a:xfrm>
              <a:solidFill>
                <a:srgbClr val="000000"/>
              </a:solidFill>
            </p:grpSpPr>
            <p:sp>
              <p:nvSpPr>
                <p:cNvPr id="38" name="Freihandform: Form 37">
                  <a:extLst>
                    <a:ext uri="{FF2B5EF4-FFF2-40B4-BE49-F238E27FC236}">
                      <a16:creationId xmlns:a16="http://schemas.microsoft.com/office/drawing/2014/main" id="{74FCC120-7DA5-D531-E735-7351698EF4FC}"/>
                    </a:ext>
                  </a:extLst>
                </p:cNvPr>
                <p:cNvSpPr/>
                <p:nvPr/>
              </p:nvSpPr>
              <p:spPr>
                <a:xfrm>
                  <a:off x="5908830" y="2241490"/>
                  <a:ext cx="213132" cy="213132"/>
                </a:xfrm>
                <a:custGeom>
                  <a:avLst/>
                  <a:gdLst>
                    <a:gd name="connsiteX0" fmla="*/ 213132 w 213132"/>
                    <a:gd name="connsiteY0" fmla="*/ 106566 h 213132"/>
                    <a:gd name="connsiteX1" fmla="*/ 106566 w 213132"/>
                    <a:gd name="connsiteY1" fmla="*/ 213132 h 213132"/>
                    <a:gd name="connsiteX2" fmla="*/ 0 w 213132"/>
                    <a:gd name="connsiteY2" fmla="*/ 106566 h 213132"/>
                    <a:gd name="connsiteX3" fmla="*/ 106566 w 213132"/>
                    <a:gd name="connsiteY3" fmla="*/ 0 h 213132"/>
                    <a:gd name="connsiteX4" fmla="*/ 213132 w 213132"/>
                    <a:gd name="connsiteY4" fmla="*/ 106566 h 21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32" h="213132">
                      <a:moveTo>
                        <a:pt x="213132" y="106566"/>
                      </a:moveTo>
                      <a:cubicBezTo>
                        <a:pt x="213132" y="165421"/>
                        <a:pt x="165421" y="213132"/>
                        <a:pt x="106566" y="213132"/>
                      </a:cubicBezTo>
                      <a:cubicBezTo>
                        <a:pt x="47711" y="213132"/>
                        <a:pt x="0" y="165421"/>
                        <a:pt x="0" y="106566"/>
                      </a:cubicBezTo>
                      <a:cubicBezTo>
                        <a:pt x="0" y="47711"/>
                        <a:pt x="47711" y="0"/>
                        <a:pt x="106566" y="0"/>
                      </a:cubicBezTo>
                      <a:cubicBezTo>
                        <a:pt x="165421" y="0"/>
                        <a:pt x="213132" y="47711"/>
                        <a:pt x="213132" y="106566"/>
                      </a:cubicBezTo>
                      <a:close/>
                    </a:path>
                  </a:pathLst>
                </a:custGeom>
                <a:solidFill>
                  <a:srgbClr val="000000"/>
                </a:solidFill>
                <a:ln w="13295" cap="flat">
                  <a:noFill/>
                  <a:prstDash val="solid"/>
                  <a:miter/>
                </a:ln>
              </p:spPr>
              <p:txBody>
                <a:bodyPr rtlCol="0" anchor="ctr"/>
                <a:lstStyle/>
                <a:p>
                  <a:endParaRPr lang="de-DE"/>
                </a:p>
              </p:txBody>
            </p:sp>
            <p:sp>
              <p:nvSpPr>
                <p:cNvPr id="39" name="Freihandform: Form 38">
                  <a:extLst>
                    <a:ext uri="{FF2B5EF4-FFF2-40B4-BE49-F238E27FC236}">
                      <a16:creationId xmlns:a16="http://schemas.microsoft.com/office/drawing/2014/main" id="{D19F9125-95A6-DE42-00B6-813E9D6357C6}"/>
                    </a:ext>
                  </a:extLst>
                </p:cNvPr>
                <p:cNvSpPr/>
                <p:nvPr/>
              </p:nvSpPr>
              <p:spPr>
                <a:xfrm>
                  <a:off x="5722339" y="2481263"/>
                  <a:ext cx="586113" cy="959094"/>
                </a:xfrm>
                <a:custGeom>
                  <a:avLst/>
                  <a:gdLst>
                    <a:gd name="connsiteX0" fmla="*/ 583449 w 586113"/>
                    <a:gd name="connsiteY0" fmla="*/ 415608 h 959094"/>
                    <a:gd name="connsiteX1" fmla="*/ 508853 w 586113"/>
                    <a:gd name="connsiteY1" fmla="*/ 98574 h 959094"/>
                    <a:gd name="connsiteX2" fmla="*/ 492868 w 586113"/>
                    <a:gd name="connsiteY2" fmla="*/ 69268 h 959094"/>
                    <a:gd name="connsiteX3" fmla="*/ 380974 w 586113"/>
                    <a:gd name="connsiteY3" fmla="*/ 10657 h 959094"/>
                    <a:gd name="connsiteX4" fmla="*/ 293057 w 586113"/>
                    <a:gd name="connsiteY4" fmla="*/ 0 h 959094"/>
                    <a:gd name="connsiteX5" fmla="*/ 205140 w 586113"/>
                    <a:gd name="connsiteY5" fmla="*/ 13321 h 959094"/>
                    <a:gd name="connsiteX6" fmla="*/ 93245 w 586113"/>
                    <a:gd name="connsiteY6" fmla="*/ 71932 h 959094"/>
                    <a:gd name="connsiteX7" fmla="*/ 77260 w 586113"/>
                    <a:gd name="connsiteY7" fmla="*/ 101238 h 959094"/>
                    <a:gd name="connsiteX8" fmla="*/ 2664 w 586113"/>
                    <a:gd name="connsiteY8" fmla="*/ 418272 h 959094"/>
                    <a:gd name="connsiteX9" fmla="*/ 0 w 586113"/>
                    <a:gd name="connsiteY9" fmla="*/ 431593 h 959094"/>
                    <a:gd name="connsiteX10" fmla="*/ 53283 w 586113"/>
                    <a:gd name="connsiteY10" fmla="*/ 484876 h 959094"/>
                    <a:gd name="connsiteX11" fmla="*/ 103902 w 586113"/>
                    <a:gd name="connsiteY11" fmla="*/ 444913 h 959094"/>
                    <a:gd name="connsiteX12" fmla="*/ 159849 w 586113"/>
                    <a:gd name="connsiteY12" fmla="*/ 213132 h 959094"/>
                    <a:gd name="connsiteX13" fmla="*/ 159849 w 586113"/>
                    <a:gd name="connsiteY13" fmla="*/ 959095 h 959094"/>
                    <a:gd name="connsiteX14" fmla="*/ 266415 w 586113"/>
                    <a:gd name="connsiteY14" fmla="*/ 959095 h 959094"/>
                    <a:gd name="connsiteX15" fmla="*/ 266415 w 586113"/>
                    <a:gd name="connsiteY15" fmla="*/ 479547 h 959094"/>
                    <a:gd name="connsiteX16" fmla="*/ 319698 w 586113"/>
                    <a:gd name="connsiteY16" fmla="*/ 479547 h 959094"/>
                    <a:gd name="connsiteX17" fmla="*/ 319698 w 586113"/>
                    <a:gd name="connsiteY17" fmla="*/ 959095 h 959094"/>
                    <a:gd name="connsiteX18" fmla="*/ 426264 w 586113"/>
                    <a:gd name="connsiteY18" fmla="*/ 959095 h 959094"/>
                    <a:gd name="connsiteX19" fmla="*/ 426264 w 586113"/>
                    <a:gd name="connsiteY19" fmla="*/ 210468 h 959094"/>
                    <a:gd name="connsiteX20" fmla="*/ 482212 w 586113"/>
                    <a:gd name="connsiteY20" fmla="*/ 442249 h 959094"/>
                    <a:gd name="connsiteX21" fmla="*/ 532830 w 586113"/>
                    <a:gd name="connsiteY21" fmla="*/ 482212 h 959094"/>
                    <a:gd name="connsiteX22" fmla="*/ 586113 w 586113"/>
                    <a:gd name="connsiteY22" fmla="*/ 428929 h 959094"/>
                    <a:gd name="connsiteX23" fmla="*/ 583449 w 586113"/>
                    <a:gd name="connsiteY23" fmla="*/ 415608 h 95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6113" h="959094">
                      <a:moveTo>
                        <a:pt x="583449" y="415608"/>
                      </a:moveTo>
                      <a:lnTo>
                        <a:pt x="508853" y="98574"/>
                      </a:lnTo>
                      <a:cubicBezTo>
                        <a:pt x="506189" y="87917"/>
                        <a:pt x="500861" y="77260"/>
                        <a:pt x="492868" y="69268"/>
                      </a:cubicBezTo>
                      <a:cubicBezTo>
                        <a:pt x="460898" y="42626"/>
                        <a:pt x="423600" y="23977"/>
                        <a:pt x="380974" y="10657"/>
                      </a:cubicBezTo>
                      <a:cubicBezTo>
                        <a:pt x="351668" y="5328"/>
                        <a:pt x="322362" y="0"/>
                        <a:pt x="293057" y="0"/>
                      </a:cubicBezTo>
                      <a:cubicBezTo>
                        <a:pt x="263751" y="0"/>
                        <a:pt x="234445" y="5328"/>
                        <a:pt x="205140" y="13321"/>
                      </a:cubicBezTo>
                      <a:cubicBezTo>
                        <a:pt x="162513" y="23977"/>
                        <a:pt x="125215" y="45291"/>
                        <a:pt x="93245" y="71932"/>
                      </a:cubicBezTo>
                      <a:cubicBezTo>
                        <a:pt x="85253" y="79925"/>
                        <a:pt x="79925" y="90581"/>
                        <a:pt x="77260" y="101238"/>
                      </a:cubicBezTo>
                      <a:lnTo>
                        <a:pt x="2664" y="418272"/>
                      </a:lnTo>
                      <a:cubicBezTo>
                        <a:pt x="2664" y="420936"/>
                        <a:pt x="0" y="426264"/>
                        <a:pt x="0" y="431593"/>
                      </a:cubicBezTo>
                      <a:cubicBezTo>
                        <a:pt x="0" y="460898"/>
                        <a:pt x="23977" y="484876"/>
                        <a:pt x="53283" y="484876"/>
                      </a:cubicBezTo>
                      <a:cubicBezTo>
                        <a:pt x="77260" y="484876"/>
                        <a:pt x="98574" y="466227"/>
                        <a:pt x="103902" y="444913"/>
                      </a:cubicBezTo>
                      <a:lnTo>
                        <a:pt x="159849" y="213132"/>
                      </a:lnTo>
                      <a:lnTo>
                        <a:pt x="159849" y="959095"/>
                      </a:lnTo>
                      <a:lnTo>
                        <a:pt x="266415" y="959095"/>
                      </a:lnTo>
                      <a:lnTo>
                        <a:pt x="266415" y="479547"/>
                      </a:lnTo>
                      <a:lnTo>
                        <a:pt x="319698" y="479547"/>
                      </a:lnTo>
                      <a:lnTo>
                        <a:pt x="319698" y="959095"/>
                      </a:lnTo>
                      <a:lnTo>
                        <a:pt x="426264" y="959095"/>
                      </a:lnTo>
                      <a:lnTo>
                        <a:pt x="426264" y="210468"/>
                      </a:lnTo>
                      <a:lnTo>
                        <a:pt x="482212" y="442249"/>
                      </a:lnTo>
                      <a:cubicBezTo>
                        <a:pt x="487540" y="463562"/>
                        <a:pt x="508853" y="482212"/>
                        <a:pt x="532830" y="482212"/>
                      </a:cubicBezTo>
                      <a:cubicBezTo>
                        <a:pt x="562136" y="482212"/>
                        <a:pt x="586113" y="458234"/>
                        <a:pt x="586113" y="428929"/>
                      </a:cubicBezTo>
                      <a:cubicBezTo>
                        <a:pt x="586113" y="423600"/>
                        <a:pt x="583449" y="418272"/>
                        <a:pt x="583449" y="415608"/>
                      </a:cubicBezTo>
                      <a:close/>
                    </a:path>
                  </a:pathLst>
                </a:custGeom>
                <a:solidFill>
                  <a:srgbClr val="000000"/>
                </a:solidFill>
                <a:ln w="13295" cap="flat">
                  <a:noFill/>
                  <a:prstDash val="solid"/>
                  <a:miter/>
                </a:ln>
              </p:spPr>
              <p:txBody>
                <a:bodyPr rtlCol="0" anchor="ctr"/>
                <a:lstStyle/>
                <a:p>
                  <a:endParaRPr lang="de-DE"/>
                </a:p>
              </p:txBody>
            </p:sp>
          </p:grpSp>
          <p:grpSp>
            <p:nvGrpSpPr>
              <p:cNvPr id="26" name="Gruppieren 25">
                <a:extLst>
                  <a:ext uri="{FF2B5EF4-FFF2-40B4-BE49-F238E27FC236}">
                    <a16:creationId xmlns:a16="http://schemas.microsoft.com/office/drawing/2014/main" id="{B93523B3-2A04-2615-4621-454B7E274EBA}"/>
                  </a:ext>
                </a:extLst>
              </p:cNvPr>
              <p:cNvGrpSpPr/>
              <p:nvPr/>
            </p:nvGrpSpPr>
            <p:grpSpPr>
              <a:xfrm>
                <a:off x="4284828" y="1767657"/>
                <a:ext cx="253979" cy="323922"/>
                <a:chOff x="5874396" y="2204250"/>
                <a:chExt cx="533400" cy="762000"/>
              </a:xfrm>
            </p:grpSpPr>
            <p:sp>
              <p:nvSpPr>
                <p:cNvPr id="32" name="Freihandform: Form 31">
                  <a:extLst>
                    <a:ext uri="{FF2B5EF4-FFF2-40B4-BE49-F238E27FC236}">
                      <a16:creationId xmlns:a16="http://schemas.microsoft.com/office/drawing/2014/main" id="{DE82660B-18D6-0D22-0F6D-E0DAA5486997}"/>
                    </a:ext>
                  </a:extLst>
                </p:cNvPr>
                <p:cNvSpPr/>
                <p:nvPr/>
              </p:nvSpPr>
              <p:spPr>
                <a:xfrm>
                  <a:off x="5874396" y="2206155"/>
                  <a:ext cx="57150" cy="760095"/>
                </a:xfrm>
                <a:custGeom>
                  <a:avLst/>
                  <a:gdLst>
                    <a:gd name="connsiteX0" fmla="*/ 0 w 57150"/>
                    <a:gd name="connsiteY0" fmla="*/ 0 h 760095"/>
                    <a:gd name="connsiteX1" fmla="*/ 57150 w 57150"/>
                    <a:gd name="connsiteY1" fmla="*/ 0 h 760095"/>
                    <a:gd name="connsiteX2" fmla="*/ 57150 w 57150"/>
                    <a:gd name="connsiteY2" fmla="*/ 760095 h 760095"/>
                    <a:gd name="connsiteX3" fmla="*/ 0 w 57150"/>
                    <a:gd name="connsiteY3" fmla="*/ 760095 h 760095"/>
                  </a:gdLst>
                  <a:ahLst/>
                  <a:cxnLst>
                    <a:cxn ang="0">
                      <a:pos x="connsiteX0" y="connsiteY0"/>
                    </a:cxn>
                    <a:cxn ang="0">
                      <a:pos x="connsiteX1" y="connsiteY1"/>
                    </a:cxn>
                    <a:cxn ang="0">
                      <a:pos x="connsiteX2" y="connsiteY2"/>
                    </a:cxn>
                    <a:cxn ang="0">
                      <a:pos x="connsiteX3" y="connsiteY3"/>
                    </a:cxn>
                  </a:cxnLst>
                  <a:rect l="l" t="t" r="r" b="b"/>
                  <a:pathLst>
                    <a:path w="57150" h="760095">
                      <a:moveTo>
                        <a:pt x="0" y="0"/>
                      </a:moveTo>
                      <a:lnTo>
                        <a:pt x="57150" y="0"/>
                      </a:lnTo>
                      <a:lnTo>
                        <a:pt x="57150" y="760095"/>
                      </a:lnTo>
                      <a:lnTo>
                        <a:pt x="0" y="760095"/>
                      </a:lnTo>
                      <a:close/>
                    </a:path>
                  </a:pathLst>
                </a:custGeom>
                <a:solidFill>
                  <a:srgbClr val="000000"/>
                </a:solidFill>
                <a:ln w="9525" cap="flat">
                  <a:noFill/>
                  <a:prstDash val="solid"/>
                  <a:miter/>
                </a:ln>
              </p:spPr>
              <p:txBody>
                <a:bodyPr rtlCol="0" anchor="ctr"/>
                <a:lstStyle/>
                <a:p>
                  <a:endParaRPr lang="de-DE"/>
                </a:p>
              </p:txBody>
            </p:sp>
            <p:sp>
              <p:nvSpPr>
                <p:cNvPr id="37" name="Freihandform: Form 36">
                  <a:extLst>
                    <a:ext uri="{FF2B5EF4-FFF2-40B4-BE49-F238E27FC236}">
                      <a16:creationId xmlns:a16="http://schemas.microsoft.com/office/drawing/2014/main" id="{61A1C9E9-1FA2-3865-45DF-E49201B89B5D}"/>
                    </a:ext>
                  </a:extLst>
                </p:cNvPr>
                <p:cNvSpPr/>
                <p:nvPr/>
              </p:nvSpPr>
              <p:spPr>
                <a:xfrm>
                  <a:off x="5969646" y="2204250"/>
                  <a:ext cx="438150" cy="762000"/>
                </a:xfrm>
                <a:custGeom>
                  <a:avLst/>
                  <a:gdLst>
                    <a:gd name="connsiteX0" fmla="*/ 352425 w 438150"/>
                    <a:gd name="connsiteY0" fmla="*/ 285750 h 762000"/>
                    <a:gd name="connsiteX1" fmla="*/ 85725 w 438150"/>
                    <a:gd name="connsiteY1" fmla="*/ 285750 h 762000"/>
                    <a:gd name="connsiteX2" fmla="*/ 85725 w 438150"/>
                    <a:gd name="connsiteY2" fmla="*/ 228600 h 762000"/>
                    <a:gd name="connsiteX3" fmla="*/ 352425 w 438150"/>
                    <a:gd name="connsiteY3" fmla="*/ 228600 h 762000"/>
                    <a:gd name="connsiteX4" fmla="*/ 352425 w 438150"/>
                    <a:gd name="connsiteY4" fmla="*/ 285750 h 762000"/>
                    <a:gd name="connsiteX5" fmla="*/ 295275 w 438150"/>
                    <a:gd name="connsiteY5" fmla="*/ 381000 h 762000"/>
                    <a:gd name="connsiteX6" fmla="*/ 147638 w 438150"/>
                    <a:gd name="connsiteY6" fmla="*/ 381000 h 762000"/>
                    <a:gd name="connsiteX7" fmla="*/ 147638 w 438150"/>
                    <a:gd name="connsiteY7" fmla="*/ 342900 h 762000"/>
                    <a:gd name="connsiteX8" fmla="*/ 295275 w 438150"/>
                    <a:gd name="connsiteY8" fmla="*/ 342900 h 762000"/>
                    <a:gd name="connsiteX9" fmla="*/ 295275 w 438150"/>
                    <a:gd name="connsiteY9" fmla="*/ 381000 h 762000"/>
                    <a:gd name="connsiteX10" fmla="*/ 400050 w 438150"/>
                    <a:gd name="connsiteY10" fmla="*/ 0 h 762000"/>
                    <a:gd name="connsiteX11" fmla="*/ 0 w 438150"/>
                    <a:gd name="connsiteY11" fmla="*/ 1905 h 762000"/>
                    <a:gd name="connsiteX12" fmla="*/ 0 w 438150"/>
                    <a:gd name="connsiteY12" fmla="*/ 762000 h 762000"/>
                    <a:gd name="connsiteX13" fmla="*/ 400050 w 438150"/>
                    <a:gd name="connsiteY13" fmla="*/ 762000 h 762000"/>
                    <a:gd name="connsiteX14" fmla="*/ 438150 w 438150"/>
                    <a:gd name="connsiteY14" fmla="*/ 723900 h 762000"/>
                    <a:gd name="connsiteX15" fmla="*/ 438150 w 438150"/>
                    <a:gd name="connsiteY15" fmla="*/ 38100 h 762000"/>
                    <a:gd name="connsiteX16" fmla="*/ 400050 w 4381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150" h="762000">
                      <a:moveTo>
                        <a:pt x="352425" y="285750"/>
                      </a:moveTo>
                      <a:lnTo>
                        <a:pt x="85725" y="285750"/>
                      </a:lnTo>
                      <a:lnTo>
                        <a:pt x="85725" y="228600"/>
                      </a:lnTo>
                      <a:lnTo>
                        <a:pt x="352425" y="228600"/>
                      </a:lnTo>
                      <a:lnTo>
                        <a:pt x="352425" y="285750"/>
                      </a:lnTo>
                      <a:close/>
                      <a:moveTo>
                        <a:pt x="295275" y="381000"/>
                      </a:moveTo>
                      <a:lnTo>
                        <a:pt x="147638" y="381000"/>
                      </a:lnTo>
                      <a:lnTo>
                        <a:pt x="147638" y="342900"/>
                      </a:lnTo>
                      <a:lnTo>
                        <a:pt x="295275" y="342900"/>
                      </a:lnTo>
                      <a:lnTo>
                        <a:pt x="295275" y="381000"/>
                      </a:lnTo>
                      <a:close/>
                      <a:moveTo>
                        <a:pt x="400050" y="0"/>
                      </a:moveTo>
                      <a:lnTo>
                        <a:pt x="0" y="1905"/>
                      </a:lnTo>
                      <a:lnTo>
                        <a:pt x="0" y="762000"/>
                      </a:lnTo>
                      <a:lnTo>
                        <a:pt x="400050" y="762000"/>
                      </a:lnTo>
                      <a:cubicBezTo>
                        <a:pt x="421005" y="762000"/>
                        <a:pt x="438150" y="744855"/>
                        <a:pt x="438150" y="723900"/>
                      </a:cubicBezTo>
                      <a:lnTo>
                        <a:pt x="438150" y="38100"/>
                      </a:lnTo>
                      <a:cubicBezTo>
                        <a:pt x="438150" y="17145"/>
                        <a:pt x="421005" y="0"/>
                        <a:pt x="400050" y="0"/>
                      </a:cubicBezTo>
                      <a:close/>
                    </a:path>
                  </a:pathLst>
                </a:custGeom>
                <a:solidFill>
                  <a:srgbClr val="000000"/>
                </a:solidFill>
                <a:ln w="9525" cap="flat">
                  <a:noFill/>
                  <a:prstDash val="solid"/>
                  <a:miter/>
                </a:ln>
              </p:spPr>
              <p:txBody>
                <a:bodyPr rtlCol="0" anchor="ctr"/>
                <a:lstStyle/>
                <a:p>
                  <a:endParaRPr lang="de-DE"/>
                </a:p>
              </p:txBody>
            </p:sp>
          </p:grpSp>
          <p:grpSp>
            <p:nvGrpSpPr>
              <p:cNvPr id="27" name="Gruppieren 26">
                <a:extLst>
                  <a:ext uri="{FF2B5EF4-FFF2-40B4-BE49-F238E27FC236}">
                    <a16:creationId xmlns:a16="http://schemas.microsoft.com/office/drawing/2014/main" id="{FB2BC1C7-F254-49D4-5D6D-AC3F1E9B90C4}"/>
                  </a:ext>
                </a:extLst>
              </p:cNvPr>
              <p:cNvGrpSpPr/>
              <p:nvPr/>
            </p:nvGrpSpPr>
            <p:grpSpPr>
              <a:xfrm>
                <a:off x="4425035" y="3555322"/>
                <a:ext cx="791999" cy="900000"/>
                <a:chOff x="7896796" y="3311995"/>
                <a:chExt cx="674522" cy="818575"/>
              </a:xfrm>
            </p:grpSpPr>
            <p:pic>
              <p:nvPicPr>
                <p:cNvPr id="29" name="Grafik 28" descr="Klemmbrett gemischt mit einfarbiger Füllung">
                  <a:extLst>
                    <a:ext uri="{FF2B5EF4-FFF2-40B4-BE49-F238E27FC236}">
                      <a16:creationId xmlns:a16="http://schemas.microsoft.com/office/drawing/2014/main" id="{1E19A386-AFF6-F040-F1CA-D69D902BB6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9794" y="3311995"/>
                  <a:ext cx="371524" cy="451204"/>
                </a:xfrm>
                <a:prstGeom prst="rect">
                  <a:avLst/>
                </a:prstGeom>
              </p:spPr>
            </p:pic>
            <p:pic>
              <p:nvPicPr>
                <p:cNvPr id="31" name="Inhaltsplatzhalter 7" descr="Mann mit einfarbiger Füllung">
                  <a:extLst>
                    <a:ext uri="{FF2B5EF4-FFF2-40B4-BE49-F238E27FC236}">
                      <a16:creationId xmlns:a16="http://schemas.microsoft.com/office/drawing/2014/main" id="{BAFFE3C4-9D72-127A-9254-3D6968F798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6796" y="3420013"/>
                  <a:ext cx="636717" cy="710557"/>
                </a:xfrm>
                <a:prstGeom prst="rect">
                  <a:avLst/>
                </a:prstGeom>
              </p:spPr>
            </p:pic>
          </p:grpSp>
        </p:grpSp>
        <p:pic>
          <p:nvPicPr>
            <p:cNvPr id="108" name="Grafik 107" descr="Ein Bild, das Symbol, Grafiken, Schrift, Logo enthält.&#10;&#10;Automatisch generierte Beschreibung">
              <a:extLst>
                <a:ext uri="{FF2B5EF4-FFF2-40B4-BE49-F238E27FC236}">
                  <a16:creationId xmlns:a16="http://schemas.microsoft.com/office/drawing/2014/main" id="{A8D1D9E3-FCB3-40E9-77F8-78C473A39F1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10662" y="1839222"/>
              <a:ext cx="623277" cy="623277"/>
            </a:xfrm>
            <a:prstGeom prst="rect">
              <a:avLst/>
            </a:prstGeom>
          </p:spPr>
        </p:pic>
      </p:grpSp>
      <p:grpSp>
        <p:nvGrpSpPr>
          <p:cNvPr id="111" name="Gruppieren 110">
            <a:extLst>
              <a:ext uri="{FF2B5EF4-FFF2-40B4-BE49-F238E27FC236}">
                <a16:creationId xmlns:a16="http://schemas.microsoft.com/office/drawing/2014/main" id="{7A25C034-4EDC-1BD5-6DDA-D0BC6F4F959B}"/>
              </a:ext>
            </a:extLst>
          </p:cNvPr>
          <p:cNvGrpSpPr/>
          <p:nvPr/>
        </p:nvGrpSpPr>
        <p:grpSpPr>
          <a:xfrm>
            <a:off x="9375871" y="1761978"/>
            <a:ext cx="2222057" cy="2693344"/>
            <a:chOff x="9375871" y="1761978"/>
            <a:chExt cx="2222057" cy="2693344"/>
          </a:xfrm>
        </p:grpSpPr>
        <p:grpSp>
          <p:nvGrpSpPr>
            <p:cNvPr id="49" name="Gruppieren 48">
              <a:extLst>
                <a:ext uri="{FF2B5EF4-FFF2-40B4-BE49-F238E27FC236}">
                  <a16:creationId xmlns:a16="http://schemas.microsoft.com/office/drawing/2014/main" id="{AA6DCEB5-1693-8E70-D593-1BAD59037DC0}"/>
                </a:ext>
              </a:extLst>
            </p:cNvPr>
            <p:cNvGrpSpPr/>
            <p:nvPr/>
          </p:nvGrpSpPr>
          <p:grpSpPr>
            <a:xfrm>
              <a:off x="9375871" y="1761978"/>
              <a:ext cx="2222057" cy="2693344"/>
              <a:chOff x="2994977" y="1761978"/>
              <a:chExt cx="2222057" cy="2693344"/>
            </a:xfrm>
          </p:grpSpPr>
          <p:grpSp>
            <p:nvGrpSpPr>
              <p:cNvPr id="50" name="Gruppieren 49">
                <a:extLst>
                  <a:ext uri="{FF2B5EF4-FFF2-40B4-BE49-F238E27FC236}">
                    <a16:creationId xmlns:a16="http://schemas.microsoft.com/office/drawing/2014/main" id="{0589681F-5592-B03A-1326-0E86F2F6BC10}"/>
                  </a:ext>
                </a:extLst>
              </p:cNvPr>
              <p:cNvGrpSpPr/>
              <p:nvPr/>
            </p:nvGrpSpPr>
            <p:grpSpPr>
              <a:xfrm>
                <a:off x="2994977" y="3555322"/>
                <a:ext cx="792001" cy="900000"/>
                <a:chOff x="6051420" y="3311995"/>
                <a:chExt cx="681429" cy="804711"/>
              </a:xfrm>
            </p:grpSpPr>
            <p:pic>
              <p:nvPicPr>
                <p:cNvPr id="104" name="Grafik 103" descr="Klemmbrett gemischt mit einfarbiger Füllung">
                  <a:extLst>
                    <a:ext uri="{FF2B5EF4-FFF2-40B4-BE49-F238E27FC236}">
                      <a16:creationId xmlns:a16="http://schemas.microsoft.com/office/drawing/2014/main" id="{212AF3C4-7181-456B-9F08-4A9F3AA87C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28534" y="3311995"/>
                  <a:ext cx="404315" cy="451204"/>
                </a:xfrm>
                <a:prstGeom prst="rect">
                  <a:avLst/>
                </a:prstGeom>
              </p:spPr>
            </p:pic>
            <p:pic>
              <p:nvPicPr>
                <p:cNvPr id="105" name="Inhaltsplatzhalter 7" descr="Mann mit einfarbiger Füllung">
                  <a:extLst>
                    <a:ext uri="{FF2B5EF4-FFF2-40B4-BE49-F238E27FC236}">
                      <a16:creationId xmlns:a16="http://schemas.microsoft.com/office/drawing/2014/main" id="{8123FED0-4793-BD33-4A0E-B723310225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1420" y="3406149"/>
                  <a:ext cx="636719" cy="710557"/>
                </a:xfrm>
                <a:prstGeom prst="rect">
                  <a:avLst/>
                </a:prstGeom>
              </p:spPr>
            </p:pic>
          </p:grpSp>
          <p:grpSp>
            <p:nvGrpSpPr>
              <p:cNvPr id="51" name="Gruppieren 50">
                <a:extLst>
                  <a:ext uri="{FF2B5EF4-FFF2-40B4-BE49-F238E27FC236}">
                    <a16:creationId xmlns:a16="http://schemas.microsoft.com/office/drawing/2014/main" id="{B3557C1C-EEDD-5A96-B14A-CBB053B4FC12}"/>
                  </a:ext>
                </a:extLst>
              </p:cNvPr>
              <p:cNvGrpSpPr/>
              <p:nvPr/>
            </p:nvGrpSpPr>
            <p:grpSpPr>
              <a:xfrm>
                <a:off x="3746746" y="3555323"/>
                <a:ext cx="792001" cy="899999"/>
                <a:chOff x="6977105" y="3311995"/>
                <a:chExt cx="707357" cy="814741"/>
              </a:xfrm>
            </p:grpSpPr>
            <p:pic>
              <p:nvPicPr>
                <p:cNvPr id="95" name="Grafik 94" descr="Klemmbrett gemischt mit einfarbiger Füllung">
                  <a:extLst>
                    <a:ext uri="{FF2B5EF4-FFF2-40B4-BE49-F238E27FC236}">
                      <a16:creationId xmlns:a16="http://schemas.microsoft.com/office/drawing/2014/main" id="{8B73DFAC-906B-B82F-6A44-703F2486B4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80147" y="3311995"/>
                  <a:ext cx="404315" cy="451204"/>
                </a:xfrm>
                <a:prstGeom prst="rect">
                  <a:avLst/>
                </a:prstGeom>
              </p:spPr>
            </p:pic>
            <p:pic>
              <p:nvPicPr>
                <p:cNvPr id="96" name="Inhaltsplatzhalter 7" descr="Mann mit einfarbiger Füllung">
                  <a:extLst>
                    <a:ext uri="{FF2B5EF4-FFF2-40B4-BE49-F238E27FC236}">
                      <a16:creationId xmlns:a16="http://schemas.microsoft.com/office/drawing/2014/main" id="{BFFA2962-CC0E-2CD1-B42C-0BF72F3380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7105" y="3416179"/>
                  <a:ext cx="636717" cy="710557"/>
                </a:xfrm>
                <a:prstGeom prst="rect">
                  <a:avLst/>
                </a:prstGeom>
              </p:spPr>
            </p:pic>
          </p:grpSp>
          <p:grpSp>
            <p:nvGrpSpPr>
              <p:cNvPr id="52" name="Gruppieren 51">
                <a:extLst>
                  <a:ext uri="{FF2B5EF4-FFF2-40B4-BE49-F238E27FC236}">
                    <a16:creationId xmlns:a16="http://schemas.microsoft.com/office/drawing/2014/main" id="{CD31E393-BD72-26D3-86D5-E4C67B1ACF20}"/>
                  </a:ext>
                </a:extLst>
              </p:cNvPr>
              <p:cNvGrpSpPr/>
              <p:nvPr/>
            </p:nvGrpSpPr>
            <p:grpSpPr>
              <a:xfrm>
                <a:off x="3317057" y="2771223"/>
                <a:ext cx="1486657" cy="565612"/>
                <a:chOff x="4056103" y="2710401"/>
                <a:chExt cx="6362479" cy="631859"/>
              </a:xfrm>
            </p:grpSpPr>
            <p:cxnSp>
              <p:nvCxnSpPr>
                <p:cNvPr id="75" name="Verbinder: gewinkelt 74">
                  <a:extLst>
                    <a:ext uri="{FF2B5EF4-FFF2-40B4-BE49-F238E27FC236}">
                      <a16:creationId xmlns:a16="http://schemas.microsoft.com/office/drawing/2014/main" id="{1A1527CD-FE15-15B3-84B2-97FC57DB7126}"/>
                    </a:ext>
                  </a:extLst>
                </p:cNvPr>
                <p:cNvCxnSpPr>
                  <a:cxnSpLocks/>
                </p:cNvCxnSpPr>
                <p:nvPr/>
              </p:nvCxnSpPr>
              <p:spPr>
                <a:xfrm rot="5400000">
                  <a:off x="5341073" y="1425432"/>
                  <a:ext cx="631858" cy="3201797"/>
                </a:xfrm>
                <a:prstGeom prst="bentConnector3">
                  <a:avLst>
                    <a:gd name="adj1" fmla="val 50000"/>
                  </a:avLst>
                </a:prstGeom>
                <a:ln w="38100">
                  <a:solidFill>
                    <a:srgbClr val="3A60B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Verbinder: gewinkelt 92">
                  <a:extLst>
                    <a:ext uri="{FF2B5EF4-FFF2-40B4-BE49-F238E27FC236}">
                      <a16:creationId xmlns:a16="http://schemas.microsoft.com/office/drawing/2014/main" id="{FB26C1FD-2940-2E6A-F6E1-B3478D5F07BC}"/>
                    </a:ext>
                  </a:extLst>
                </p:cNvPr>
                <p:cNvCxnSpPr>
                  <a:cxnSpLocks/>
                </p:cNvCxnSpPr>
                <p:nvPr/>
              </p:nvCxnSpPr>
              <p:spPr>
                <a:xfrm rot="16200000" flipH="1">
                  <a:off x="8522312" y="1445989"/>
                  <a:ext cx="631858" cy="3160682"/>
                </a:xfrm>
                <a:prstGeom prst="bentConnector3">
                  <a:avLst>
                    <a:gd name="adj1" fmla="val 50000"/>
                  </a:avLst>
                </a:prstGeom>
                <a:ln w="38100">
                  <a:solidFill>
                    <a:srgbClr val="3A60B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Verbinder: gewinkelt 93">
                  <a:extLst>
                    <a:ext uri="{FF2B5EF4-FFF2-40B4-BE49-F238E27FC236}">
                      <a16:creationId xmlns:a16="http://schemas.microsoft.com/office/drawing/2014/main" id="{329383CD-83ED-9527-B2CE-997BE767A1FC}"/>
                    </a:ext>
                  </a:extLst>
                </p:cNvPr>
                <p:cNvCxnSpPr>
                  <a:cxnSpLocks/>
                </p:cNvCxnSpPr>
                <p:nvPr/>
              </p:nvCxnSpPr>
              <p:spPr>
                <a:xfrm rot="5400000">
                  <a:off x="6945062" y="3023237"/>
                  <a:ext cx="625674" cy="2"/>
                </a:xfrm>
                <a:prstGeom prst="bentConnector3">
                  <a:avLst>
                    <a:gd name="adj1" fmla="val 50000"/>
                  </a:avLst>
                </a:prstGeom>
                <a:ln w="38100">
                  <a:solidFill>
                    <a:srgbClr val="3A60B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Inhaltsplatzhalter 7" descr="Mann mit einfarbiger Füllung">
                <a:extLst>
                  <a:ext uri="{FF2B5EF4-FFF2-40B4-BE49-F238E27FC236}">
                    <a16:creationId xmlns:a16="http://schemas.microsoft.com/office/drawing/2014/main" id="{168379EB-CDCF-426E-7225-DCB25017AFEA}"/>
                  </a:ext>
                </a:extLst>
              </p:cNvPr>
              <p:cNvGrpSpPr/>
              <p:nvPr/>
            </p:nvGrpSpPr>
            <p:grpSpPr>
              <a:xfrm>
                <a:off x="3818758" y="1761978"/>
                <a:ext cx="523391" cy="900000"/>
                <a:chOff x="5722339" y="2241490"/>
                <a:chExt cx="586113" cy="1198867"/>
              </a:xfrm>
              <a:solidFill>
                <a:srgbClr val="000000"/>
              </a:solidFill>
            </p:grpSpPr>
            <p:sp>
              <p:nvSpPr>
                <p:cNvPr id="73" name="Freihandform: Form 72">
                  <a:extLst>
                    <a:ext uri="{FF2B5EF4-FFF2-40B4-BE49-F238E27FC236}">
                      <a16:creationId xmlns:a16="http://schemas.microsoft.com/office/drawing/2014/main" id="{2E0C9EBA-1009-8B7D-492B-F0B1D3128384}"/>
                    </a:ext>
                  </a:extLst>
                </p:cNvPr>
                <p:cNvSpPr/>
                <p:nvPr/>
              </p:nvSpPr>
              <p:spPr>
                <a:xfrm>
                  <a:off x="5908830" y="2241490"/>
                  <a:ext cx="213132" cy="213132"/>
                </a:xfrm>
                <a:custGeom>
                  <a:avLst/>
                  <a:gdLst>
                    <a:gd name="connsiteX0" fmla="*/ 213132 w 213132"/>
                    <a:gd name="connsiteY0" fmla="*/ 106566 h 213132"/>
                    <a:gd name="connsiteX1" fmla="*/ 106566 w 213132"/>
                    <a:gd name="connsiteY1" fmla="*/ 213132 h 213132"/>
                    <a:gd name="connsiteX2" fmla="*/ 0 w 213132"/>
                    <a:gd name="connsiteY2" fmla="*/ 106566 h 213132"/>
                    <a:gd name="connsiteX3" fmla="*/ 106566 w 213132"/>
                    <a:gd name="connsiteY3" fmla="*/ 0 h 213132"/>
                    <a:gd name="connsiteX4" fmla="*/ 213132 w 213132"/>
                    <a:gd name="connsiteY4" fmla="*/ 106566 h 21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32" h="213132">
                      <a:moveTo>
                        <a:pt x="213132" y="106566"/>
                      </a:moveTo>
                      <a:cubicBezTo>
                        <a:pt x="213132" y="165421"/>
                        <a:pt x="165421" y="213132"/>
                        <a:pt x="106566" y="213132"/>
                      </a:cubicBezTo>
                      <a:cubicBezTo>
                        <a:pt x="47711" y="213132"/>
                        <a:pt x="0" y="165421"/>
                        <a:pt x="0" y="106566"/>
                      </a:cubicBezTo>
                      <a:cubicBezTo>
                        <a:pt x="0" y="47711"/>
                        <a:pt x="47711" y="0"/>
                        <a:pt x="106566" y="0"/>
                      </a:cubicBezTo>
                      <a:cubicBezTo>
                        <a:pt x="165421" y="0"/>
                        <a:pt x="213132" y="47711"/>
                        <a:pt x="213132" y="106566"/>
                      </a:cubicBezTo>
                      <a:close/>
                    </a:path>
                  </a:pathLst>
                </a:custGeom>
                <a:solidFill>
                  <a:srgbClr val="000000"/>
                </a:solidFill>
                <a:ln w="13295" cap="flat">
                  <a:noFill/>
                  <a:prstDash val="solid"/>
                  <a:miter/>
                </a:ln>
              </p:spPr>
              <p:txBody>
                <a:bodyPr rtlCol="0" anchor="ctr"/>
                <a:lstStyle/>
                <a:p>
                  <a:endParaRPr lang="de-DE"/>
                </a:p>
              </p:txBody>
            </p:sp>
            <p:sp>
              <p:nvSpPr>
                <p:cNvPr id="74" name="Freihandform: Form 73">
                  <a:extLst>
                    <a:ext uri="{FF2B5EF4-FFF2-40B4-BE49-F238E27FC236}">
                      <a16:creationId xmlns:a16="http://schemas.microsoft.com/office/drawing/2014/main" id="{CEDF1F64-18B3-FD48-6DC7-8565F6EA2377}"/>
                    </a:ext>
                  </a:extLst>
                </p:cNvPr>
                <p:cNvSpPr/>
                <p:nvPr/>
              </p:nvSpPr>
              <p:spPr>
                <a:xfrm>
                  <a:off x="5722339" y="2481263"/>
                  <a:ext cx="586113" cy="959094"/>
                </a:xfrm>
                <a:custGeom>
                  <a:avLst/>
                  <a:gdLst>
                    <a:gd name="connsiteX0" fmla="*/ 583449 w 586113"/>
                    <a:gd name="connsiteY0" fmla="*/ 415608 h 959094"/>
                    <a:gd name="connsiteX1" fmla="*/ 508853 w 586113"/>
                    <a:gd name="connsiteY1" fmla="*/ 98574 h 959094"/>
                    <a:gd name="connsiteX2" fmla="*/ 492868 w 586113"/>
                    <a:gd name="connsiteY2" fmla="*/ 69268 h 959094"/>
                    <a:gd name="connsiteX3" fmla="*/ 380974 w 586113"/>
                    <a:gd name="connsiteY3" fmla="*/ 10657 h 959094"/>
                    <a:gd name="connsiteX4" fmla="*/ 293057 w 586113"/>
                    <a:gd name="connsiteY4" fmla="*/ 0 h 959094"/>
                    <a:gd name="connsiteX5" fmla="*/ 205140 w 586113"/>
                    <a:gd name="connsiteY5" fmla="*/ 13321 h 959094"/>
                    <a:gd name="connsiteX6" fmla="*/ 93245 w 586113"/>
                    <a:gd name="connsiteY6" fmla="*/ 71932 h 959094"/>
                    <a:gd name="connsiteX7" fmla="*/ 77260 w 586113"/>
                    <a:gd name="connsiteY7" fmla="*/ 101238 h 959094"/>
                    <a:gd name="connsiteX8" fmla="*/ 2664 w 586113"/>
                    <a:gd name="connsiteY8" fmla="*/ 418272 h 959094"/>
                    <a:gd name="connsiteX9" fmla="*/ 0 w 586113"/>
                    <a:gd name="connsiteY9" fmla="*/ 431593 h 959094"/>
                    <a:gd name="connsiteX10" fmla="*/ 53283 w 586113"/>
                    <a:gd name="connsiteY10" fmla="*/ 484876 h 959094"/>
                    <a:gd name="connsiteX11" fmla="*/ 103902 w 586113"/>
                    <a:gd name="connsiteY11" fmla="*/ 444913 h 959094"/>
                    <a:gd name="connsiteX12" fmla="*/ 159849 w 586113"/>
                    <a:gd name="connsiteY12" fmla="*/ 213132 h 959094"/>
                    <a:gd name="connsiteX13" fmla="*/ 159849 w 586113"/>
                    <a:gd name="connsiteY13" fmla="*/ 959095 h 959094"/>
                    <a:gd name="connsiteX14" fmla="*/ 266415 w 586113"/>
                    <a:gd name="connsiteY14" fmla="*/ 959095 h 959094"/>
                    <a:gd name="connsiteX15" fmla="*/ 266415 w 586113"/>
                    <a:gd name="connsiteY15" fmla="*/ 479547 h 959094"/>
                    <a:gd name="connsiteX16" fmla="*/ 319698 w 586113"/>
                    <a:gd name="connsiteY16" fmla="*/ 479547 h 959094"/>
                    <a:gd name="connsiteX17" fmla="*/ 319698 w 586113"/>
                    <a:gd name="connsiteY17" fmla="*/ 959095 h 959094"/>
                    <a:gd name="connsiteX18" fmla="*/ 426264 w 586113"/>
                    <a:gd name="connsiteY18" fmla="*/ 959095 h 959094"/>
                    <a:gd name="connsiteX19" fmla="*/ 426264 w 586113"/>
                    <a:gd name="connsiteY19" fmla="*/ 210468 h 959094"/>
                    <a:gd name="connsiteX20" fmla="*/ 482212 w 586113"/>
                    <a:gd name="connsiteY20" fmla="*/ 442249 h 959094"/>
                    <a:gd name="connsiteX21" fmla="*/ 532830 w 586113"/>
                    <a:gd name="connsiteY21" fmla="*/ 482212 h 959094"/>
                    <a:gd name="connsiteX22" fmla="*/ 586113 w 586113"/>
                    <a:gd name="connsiteY22" fmla="*/ 428929 h 959094"/>
                    <a:gd name="connsiteX23" fmla="*/ 583449 w 586113"/>
                    <a:gd name="connsiteY23" fmla="*/ 415608 h 95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6113" h="959094">
                      <a:moveTo>
                        <a:pt x="583449" y="415608"/>
                      </a:moveTo>
                      <a:lnTo>
                        <a:pt x="508853" y="98574"/>
                      </a:lnTo>
                      <a:cubicBezTo>
                        <a:pt x="506189" y="87917"/>
                        <a:pt x="500861" y="77260"/>
                        <a:pt x="492868" y="69268"/>
                      </a:cubicBezTo>
                      <a:cubicBezTo>
                        <a:pt x="460898" y="42626"/>
                        <a:pt x="423600" y="23977"/>
                        <a:pt x="380974" y="10657"/>
                      </a:cubicBezTo>
                      <a:cubicBezTo>
                        <a:pt x="351668" y="5328"/>
                        <a:pt x="322362" y="0"/>
                        <a:pt x="293057" y="0"/>
                      </a:cubicBezTo>
                      <a:cubicBezTo>
                        <a:pt x="263751" y="0"/>
                        <a:pt x="234445" y="5328"/>
                        <a:pt x="205140" y="13321"/>
                      </a:cubicBezTo>
                      <a:cubicBezTo>
                        <a:pt x="162513" y="23977"/>
                        <a:pt x="125215" y="45291"/>
                        <a:pt x="93245" y="71932"/>
                      </a:cubicBezTo>
                      <a:cubicBezTo>
                        <a:pt x="85253" y="79925"/>
                        <a:pt x="79925" y="90581"/>
                        <a:pt x="77260" y="101238"/>
                      </a:cubicBezTo>
                      <a:lnTo>
                        <a:pt x="2664" y="418272"/>
                      </a:lnTo>
                      <a:cubicBezTo>
                        <a:pt x="2664" y="420936"/>
                        <a:pt x="0" y="426264"/>
                        <a:pt x="0" y="431593"/>
                      </a:cubicBezTo>
                      <a:cubicBezTo>
                        <a:pt x="0" y="460898"/>
                        <a:pt x="23977" y="484876"/>
                        <a:pt x="53283" y="484876"/>
                      </a:cubicBezTo>
                      <a:cubicBezTo>
                        <a:pt x="77260" y="484876"/>
                        <a:pt x="98574" y="466227"/>
                        <a:pt x="103902" y="444913"/>
                      </a:cubicBezTo>
                      <a:lnTo>
                        <a:pt x="159849" y="213132"/>
                      </a:lnTo>
                      <a:lnTo>
                        <a:pt x="159849" y="959095"/>
                      </a:lnTo>
                      <a:lnTo>
                        <a:pt x="266415" y="959095"/>
                      </a:lnTo>
                      <a:lnTo>
                        <a:pt x="266415" y="479547"/>
                      </a:lnTo>
                      <a:lnTo>
                        <a:pt x="319698" y="479547"/>
                      </a:lnTo>
                      <a:lnTo>
                        <a:pt x="319698" y="959095"/>
                      </a:lnTo>
                      <a:lnTo>
                        <a:pt x="426264" y="959095"/>
                      </a:lnTo>
                      <a:lnTo>
                        <a:pt x="426264" y="210468"/>
                      </a:lnTo>
                      <a:lnTo>
                        <a:pt x="482212" y="442249"/>
                      </a:lnTo>
                      <a:cubicBezTo>
                        <a:pt x="487540" y="463562"/>
                        <a:pt x="508853" y="482212"/>
                        <a:pt x="532830" y="482212"/>
                      </a:cubicBezTo>
                      <a:cubicBezTo>
                        <a:pt x="562136" y="482212"/>
                        <a:pt x="586113" y="458234"/>
                        <a:pt x="586113" y="428929"/>
                      </a:cubicBezTo>
                      <a:cubicBezTo>
                        <a:pt x="586113" y="423600"/>
                        <a:pt x="583449" y="418272"/>
                        <a:pt x="583449" y="415608"/>
                      </a:cubicBezTo>
                      <a:close/>
                    </a:path>
                  </a:pathLst>
                </a:custGeom>
                <a:solidFill>
                  <a:srgbClr val="000000"/>
                </a:solidFill>
                <a:ln w="13295" cap="flat">
                  <a:noFill/>
                  <a:prstDash val="solid"/>
                  <a:miter/>
                </a:ln>
              </p:spPr>
              <p:txBody>
                <a:bodyPr rtlCol="0" anchor="ctr"/>
                <a:lstStyle/>
                <a:p>
                  <a:endParaRPr lang="de-DE"/>
                </a:p>
              </p:txBody>
            </p:sp>
          </p:grpSp>
          <p:grpSp>
            <p:nvGrpSpPr>
              <p:cNvPr id="54" name="Gruppieren 53">
                <a:extLst>
                  <a:ext uri="{FF2B5EF4-FFF2-40B4-BE49-F238E27FC236}">
                    <a16:creationId xmlns:a16="http://schemas.microsoft.com/office/drawing/2014/main" id="{A82B365E-04CC-CC53-DA25-C5722CE00A7E}"/>
                  </a:ext>
                </a:extLst>
              </p:cNvPr>
              <p:cNvGrpSpPr/>
              <p:nvPr/>
            </p:nvGrpSpPr>
            <p:grpSpPr>
              <a:xfrm>
                <a:off x="4284828" y="1767657"/>
                <a:ext cx="253979" cy="323922"/>
                <a:chOff x="5874396" y="2204250"/>
                <a:chExt cx="533400" cy="762000"/>
              </a:xfrm>
            </p:grpSpPr>
            <p:sp>
              <p:nvSpPr>
                <p:cNvPr id="69" name="Freihandform: Form 68">
                  <a:extLst>
                    <a:ext uri="{FF2B5EF4-FFF2-40B4-BE49-F238E27FC236}">
                      <a16:creationId xmlns:a16="http://schemas.microsoft.com/office/drawing/2014/main" id="{47E0E6BF-E9BE-7169-E4B8-F8B1BF16B77E}"/>
                    </a:ext>
                  </a:extLst>
                </p:cNvPr>
                <p:cNvSpPr/>
                <p:nvPr/>
              </p:nvSpPr>
              <p:spPr>
                <a:xfrm>
                  <a:off x="5874396" y="2206155"/>
                  <a:ext cx="57150" cy="760095"/>
                </a:xfrm>
                <a:custGeom>
                  <a:avLst/>
                  <a:gdLst>
                    <a:gd name="connsiteX0" fmla="*/ 0 w 57150"/>
                    <a:gd name="connsiteY0" fmla="*/ 0 h 760095"/>
                    <a:gd name="connsiteX1" fmla="*/ 57150 w 57150"/>
                    <a:gd name="connsiteY1" fmla="*/ 0 h 760095"/>
                    <a:gd name="connsiteX2" fmla="*/ 57150 w 57150"/>
                    <a:gd name="connsiteY2" fmla="*/ 760095 h 760095"/>
                    <a:gd name="connsiteX3" fmla="*/ 0 w 57150"/>
                    <a:gd name="connsiteY3" fmla="*/ 760095 h 760095"/>
                  </a:gdLst>
                  <a:ahLst/>
                  <a:cxnLst>
                    <a:cxn ang="0">
                      <a:pos x="connsiteX0" y="connsiteY0"/>
                    </a:cxn>
                    <a:cxn ang="0">
                      <a:pos x="connsiteX1" y="connsiteY1"/>
                    </a:cxn>
                    <a:cxn ang="0">
                      <a:pos x="connsiteX2" y="connsiteY2"/>
                    </a:cxn>
                    <a:cxn ang="0">
                      <a:pos x="connsiteX3" y="connsiteY3"/>
                    </a:cxn>
                  </a:cxnLst>
                  <a:rect l="l" t="t" r="r" b="b"/>
                  <a:pathLst>
                    <a:path w="57150" h="760095">
                      <a:moveTo>
                        <a:pt x="0" y="0"/>
                      </a:moveTo>
                      <a:lnTo>
                        <a:pt x="57150" y="0"/>
                      </a:lnTo>
                      <a:lnTo>
                        <a:pt x="57150" y="760095"/>
                      </a:lnTo>
                      <a:lnTo>
                        <a:pt x="0" y="760095"/>
                      </a:lnTo>
                      <a:close/>
                    </a:path>
                  </a:pathLst>
                </a:custGeom>
                <a:solidFill>
                  <a:srgbClr val="000000"/>
                </a:solidFill>
                <a:ln w="9525" cap="flat">
                  <a:noFill/>
                  <a:prstDash val="solid"/>
                  <a:miter/>
                </a:ln>
              </p:spPr>
              <p:txBody>
                <a:bodyPr rtlCol="0" anchor="ctr"/>
                <a:lstStyle/>
                <a:p>
                  <a:endParaRPr lang="de-DE"/>
                </a:p>
              </p:txBody>
            </p:sp>
            <p:sp>
              <p:nvSpPr>
                <p:cNvPr id="72" name="Freihandform: Form 71">
                  <a:extLst>
                    <a:ext uri="{FF2B5EF4-FFF2-40B4-BE49-F238E27FC236}">
                      <a16:creationId xmlns:a16="http://schemas.microsoft.com/office/drawing/2014/main" id="{57BAE3A4-0BC7-FACF-CFD7-2C39F57800B6}"/>
                    </a:ext>
                  </a:extLst>
                </p:cNvPr>
                <p:cNvSpPr/>
                <p:nvPr/>
              </p:nvSpPr>
              <p:spPr>
                <a:xfrm>
                  <a:off x="5969646" y="2204250"/>
                  <a:ext cx="438150" cy="762000"/>
                </a:xfrm>
                <a:custGeom>
                  <a:avLst/>
                  <a:gdLst>
                    <a:gd name="connsiteX0" fmla="*/ 352425 w 438150"/>
                    <a:gd name="connsiteY0" fmla="*/ 285750 h 762000"/>
                    <a:gd name="connsiteX1" fmla="*/ 85725 w 438150"/>
                    <a:gd name="connsiteY1" fmla="*/ 285750 h 762000"/>
                    <a:gd name="connsiteX2" fmla="*/ 85725 w 438150"/>
                    <a:gd name="connsiteY2" fmla="*/ 228600 h 762000"/>
                    <a:gd name="connsiteX3" fmla="*/ 352425 w 438150"/>
                    <a:gd name="connsiteY3" fmla="*/ 228600 h 762000"/>
                    <a:gd name="connsiteX4" fmla="*/ 352425 w 438150"/>
                    <a:gd name="connsiteY4" fmla="*/ 285750 h 762000"/>
                    <a:gd name="connsiteX5" fmla="*/ 295275 w 438150"/>
                    <a:gd name="connsiteY5" fmla="*/ 381000 h 762000"/>
                    <a:gd name="connsiteX6" fmla="*/ 147638 w 438150"/>
                    <a:gd name="connsiteY6" fmla="*/ 381000 h 762000"/>
                    <a:gd name="connsiteX7" fmla="*/ 147638 w 438150"/>
                    <a:gd name="connsiteY7" fmla="*/ 342900 h 762000"/>
                    <a:gd name="connsiteX8" fmla="*/ 295275 w 438150"/>
                    <a:gd name="connsiteY8" fmla="*/ 342900 h 762000"/>
                    <a:gd name="connsiteX9" fmla="*/ 295275 w 438150"/>
                    <a:gd name="connsiteY9" fmla="*/ 381000 h 762000"/>
                    <a:gd name="connsiteX10" fmla="*/ 400050 w 438150"/>
                    <a:gd name="connsiteY10" fmla="*/ 0 h 762000"/>
                    <a:gd name="connsiteX11" fmla="*/ 0 w 438150"/>
                    <a:gd name="connsiteY11" fmla="*/ 1905 h 762000"/>
                    <a:gd name="connsiteX12" fmla="*/ 0 w 438150"/>
                    <a:gd name="connsiteY12" fmla="*/ 762000 h 762000"/>
                    <a:gd name="connsiteX13" fmla="*/ 400050 w 438150"/>
                    <a:gd name="connsiteY13" fmla="*/ 762000 h 762000"/>
                    <a:gd name="connsiteX14" fmla="*/ 438150 w 438150"/>
                    <a:gd name="connsiteY14" fmla="*/ 723900 h 762000"/>
                    <a:gd name="connsiteX15" fmla="*/ 438150 w 438150"/>
                    <a:gd name="connsiteY15" fmla="*/ 38100 h 762000"/>
                    <a:gd name="connsiteX16" fmla="*/ 400050 w 4381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150" h="762000">
                      <a:moveTo>
                        <a:pt x="352425" y="285750"/>
                      </a:moveTo>
                      <a:lnTo>
                        <a:pt x="85725" y="285750"/>
                      </a:lnTo>
                      <a:lnTo>
                        <a:pt x="85725" y="228600"/>
                      </a:lnTo>
                      <a:lnTo>
                        <a:pt x="352425" y="228600"/>
                      </a:lnTo>
                      <a:lnTo>
                        <a:pt x="352425" y="285750"/>
                      </a:lnTo>
                      <a:close/>
                      <a:moveTo>
                        <a:pt x="295275" y="381000"/>
                      </a:moveTo>
                      <a:lnTo>
                        <a:pt x="147638" y="381000"/>
                      </a:lnTo>
                      <a:lnTo>
                        <a:pt x="147638" y="342900"/>
                      </a:lnTo>
                      <a:lnTo>
                        <a:pt x="295275" y="342900"/>
                      </a:lnTo>
                      <a:lnTo>
                        <a:pt x="295275" y="381000"/>
                      </a:lnTo>
                      <a:close/>
                      <a:moveTo>
                        <a:pt x="400050" y="0"/>
                      </a:moveTo>
                      <a:lnTo>
                        <a:pt x="0" y="1905"/>
                      </a:lnTo>
                      <a:lnTo>
                        <a:pt x="0" y="762000"/>
                      </a:lnTo>
                      <a:lnTo>
                        <a:pt x="400050" y="762000"/>
                      </a:lnTo>
                      <a:cubicBezTo>
                        <a:pt x="421005" y="762000"/>
                        <a:pt x="438150" y="744855"/>
                        <a:pt x="438150" y="723900"/>
                      </a:cubicBezTo>
                      <a:lnTo>
                        <a:pt x="438150" y="38100"/>
                      </a:lnTo>
                      <a:cubicBezTo>
                        <a:pt x="438150" y="17145"/>
                        <a:pt x="421005" y="0"/>
                        <a:pt x="400050" y="0"/>
                      </a:cubicBezTo>
                      <a:close/>
                    </a:path>
                  </a:pathLst>
                </a:custGeom>
                <a:solidFill>
                  <a:srgbClr val="000000"/>
                </a:solidFill>
                <a:ln w="9525" cap="flat">
                  <a:noFill/>
                  <a:prstDash val="solid"/>
                  <a:miter/>
                </a:ln>
              </p:spPr>
              <p:txBody>
                <a:bodyPr rtlCol="0" anchor="ctr"/>
                <a:lstStyle/>
                <a:p>
                  <a:endParaRPr lang="de-DE"/>
                </a:p>
              </p:txBody>
            </p:sp>
          </p:grpSp>
          <p:grpSp>
            <p:nvGrpSpPr>
              <p:cNvPr id="55" name="Gruppieren 54">
                <a:extLst>
                  <a:ext uri="{FF2B5EF4-FFF2-40B4-BE49-F238E27FC236}">
                    <a16:creationId xmlns:a16="http://schemas.microsoft.com/office/drawing/2014/main" id="{D8298C9C-FCC3-8C5E-36BB-906BF2382751}"/>
                  </a:ext>
                </a:extLst>
              </p:cNvPr>
              <p:cNvGrpSpPr/>
              <p:nvPr/>
            </p:nvGrpSpPr>
            <p:grpSpPr>
              <a:xfrm>
                <a:off x="4425035" y="3555322"/>
                <a:ext cx="791999" cy="900000"/>
                <a:chOff x="7896796" y="3311995"/>
                <a:chExt cx="674522" cy="818575"/>
              </a:xfrm>
            </p:grpSpPr>
            <p:pic>
              <p:nvPicPr>
                <p:cNvPr id="58" name="Grafik 57" descr="Klemmbrett gemischt mit einfarbiger Füllung">
                  <a:extLst>
                    <a:ext uri="{FF2B5EF4-FFF2-40B4-BE49-F238E27FC236}">
                      <a16:creationId xmlns:a16="http://schemas.microsoft.com/office/drawing/2014/main" id="{62175BD2-F1F2-1F9F-042C-9652D09C28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9794" y="3311995"/>
                  <a:ext cx="371524" cy="451204"/>
                </a:xfrm>
                <a:prstGeom prst="rect">
                  <a:avLst/>
                </a:prstGeom>
              </p:spPr>
            </p:pic>
            <p:pic>
              <p:nvPicPr>
                <p:cNvPr id="68" name="Inhaltsplatzhalter 7" descr="Mann mit einfarbiger Füllung">
                  <a:extLst>
                    <a:ext uri="{FF2B5EF4-FFF2-40B4-BE49-F238E27FC236}">
                      <a16:creationId xmlns:a16="http://schemas.microsoft.com/office/drawing/2014/main" id="{881A31CB-65C3-98DB-8B48-7A2440F09A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6796" y="3420013"/>
                  <a:ext cx="636717" cy="710557"/>
                </a:xfrm>
                <a:prstGeom prst="rect">
                  <a:avLst/>
                </a:prstGeom>
              </p:spPr>
            </p:pic>
          </p:grpSp>
        </p:grpSp>
        <p:pic>
          <p:nvPicPr>
            <p:cNvPr id="109" name="Grafik 108" descr="Ein Bild, das Symbol, Grafiken, Schrift, Logo enthält.&#10;&#10;Automatisch generierte Beschreibung">
              <a:extLst>
                <a:ext uri="{FF2B5EF4-FFF2-40B4-BE49-F238E27FC236}">
                  <a16:creationId xmlns:a16="http://schemas.microsoft.com/office/drawing/2014/main" id="{5579898B-F78A-DB73-9922-9938C3F0F1E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23043" y="1848467"/>
              <a:ext cx="623277" cy="623277"/>
            </a:xfrm>
            <a:prstGeom prst="rect">
              <a:avLst/>
            </a:prstGeom>
          </p:spPr>
        </p:pic>
      </p:grpSp>
    </p:spTree>
    <p:extLst>
      <p:ext uri="{BB962C8B-B14F-4D97-AF65-F5344CB8AC3E}">
        <p14:creationId xmlns:p14="http://schemas.microsoft.com/office/powerpoint/2010/main" val="1761514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6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61"/>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62"/>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63"/>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66"/>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500"/>
                                  </p:stCondLst>
                                  <p:childTnLst>
                                    <p:set>
                                      <p:cBhvr>
                                        <p:cTn id="24" dur="1" fill="hold">
                                          <p:stCondLst>
                                            <p:cond delay="0"/>
                                          </p:stCondLst>
                                        </p:cTn>
                                        <p:tgtEl>
                                          <p:spTgt spid="56"/>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grpId="0" nodeType="afterEffect">
                                  <p:stCondLst>
                                    <p:cond delay="500"/>
                                  </p:stCondLst>
                                  <p:childTnLst>
                                    <p:set>
                                      <p:cBhvr>
                                        <p:cTn id="27"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5CF4A-8855-7456-ECE8-DEC1563A5DB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EC344AE-9EC8-282F-9F8E-EB9437AA2F7B}"/>
              </a:ext>
            </a:extLst>
          </p:cNvPr>
          <p:cNvSpPr>
            <a:spLocks noGrp="1"/>
          </p:cNvSpPr>
          <p:nvPr>
            <p:ph type="title"/>
          </p:nvPr>
        </p:nvSpPr>
        <p:spPr/>
        <p:txBody>
          <a:bodyPr vert="horz" lIns="0" tIns="0" rIns="0" bIns="0" rtlCol="0" anchor="t" anchorCtr="0">
            <a:normAutofit/>
          </a:bodyPr>
          <a:lstStyle/>
          <a:p>
            <a:r>
              <a:rPr lang="en-US" dirty="0">
                <a:latin typeface="Arial Black"/>
              </a:rPr>
              <a:t>RELATED </a:t>
            </a:r>
            <a:r>
              <a:rPr lang="en-US" dirty="0" err="1">
                <a:latin typeface="Arial Black"/>
              </a:rPr>
              <a:t>wORK</a:t>
            </a:r>
            <a:endParaRPr lang="en-US" dirty="0"/>
          </a:p>
        </p:txBody>
      </p:sp>
      <p:sp>
        <p:nvSpPr>
          <p:cNvPr id="3" name="Inhaltsplatzhalter 2">
            <a:extLst>
              <a:ext uri="{FF2B5EF4-FFF2-40B4-BE49-F238E27FC236}">
                <a16:creationId xmlns:a16="http://schemas.microsoft.com/office/drawing/2014/main" id="{BFC48412-F2B2-E0E4-F7CC-0624FB26F26D}"/>
              </a:ext>
            </a:extLst>
          </p:cNvPr>
          <p:cNvSpPr>
            <a:spLocks noGrp="1"/>
          </p:cNvSpPr>
          <p:nvPr>
            <p:ph idx="1"/>
          </p:nvPr>
        </p:nvSpPr>
        <p:spPr>
          <a:ln>
            <a:noFill/>
          </a:ln>
        </p:spPr>
        <p:txBody>
          <a:bodyPr vert="horz" lIns="0" tIns="0" rIns="0" bIns="0" rtlCol="0" anchor="t">
            <a:normAutofit/>
          </a:bodyPr>
          <a:lstStyle/>
          <a:p>
            <a:pPr marL="0" indent="0">
              <a:buNone/>
            </a:pPr>
            <a:r>
              <a:rPr lang="en-US" b="1" dirty="0">
                <a:cs typeface="Arial"/>
              </a:rPr>
              <a:t>DISAPERE </a:t>
            </a:r>
            <a:r>
              <a:rPr lang="en-US" sz="1600" dirty="0">
                <a:latin typeface="+mj-lt"/>
                <a:cs typeface="Arial"/>
              </a:rPr>
              <a:t>[</a:t>
            </a:r>
            <a:r>
              <a:rPr lang="en-US" sz="1600" dirty="0">
                <a:effectLst/>
                <a:latin typeface="+mj-lt"/>
                <a:ea typeface="Aptos" panose="020B0004020202020204" pitchFamily="34" charset="0"/>
                <a:cs typeface="Times New Roman" panose="02020603050405020304" pitchFamily="18" charset="0"/>
              </a:rPr>
              <a:t>Kennard et al. 2022]</a:t>
            </a:r>
            <a:endParaRPr lang="en-US" sz="1600" dirty="0">
              <a:effectLst/>
              <a:latin typeface="+mj-lt"/>
              <a:ea typeface="Aptos" panose="020B0004020202020204" pitchFamily="34" charset="0"/>
              <a:cs typeface="Arial"/>
            </a:endParaRPr>
          </a:p>
          <a:p>
            <a:pPr marL="0" indent="0">
              <a:buNone/>
            </a:pPr>
            <a:r>
              <a:rPr lang="en-US" dirty="0">
                <a:cs typeface="Arial"/>
              </a:rPr>
              <a:t>Around 9000 sentences from 506 annotated review-rebuttal pairs</a:t>
            </a:r>
          </a:p>
          <a:p>
            <a:pPr marL="0" indent="0">
              <a:buNone/>
            </a:pPr>
            <a:r>
              <a:rPr lang="en-US" sz="1800" dirty="0">
                <a:cs typeface="Arial"/>
                <a:sym typeface="Wingdings" panose="05000000000000000000" pitchFamily="2" charset="2"/>
              </a:rPr>
              <a:t></a:t>
            </a:r>
            <a:r>
              <a:rPr lang="en-US" dirty="0">
                <a:cs typeface="Arial"/>
              </a:rPr>
              <a:t>Annotated by human raters</a:t>
            </a:r>
          </a:p>
          <a:p>
            <a:pPr lvl="1">
              <a:buFont typeface="Arial" panose="05000000000000000000" pitchFamily="2" charset="2"/>
              <a:buChar char="•"/>
            </a:pPr>
            <a:endParaRPr lang="en-US" dirty="0">
              <a:cs typeface="Arial"/>
            </a:endParaRPr>
          </a:p>
          <a:p>
            <a:pPr>
              <a:buFont typeface="Arial" panose="05000000000000000000" pitchFamily="2" charset="2"/>
              <a:buChar char="•"/>
            </a:pPr>
            <a:endParaRPr lang="en-US" sz="1800" dirty="0">
              <a:cs typeface="Arial"/>
            </a:endParaRPr>
          </a:p>
          <a:p>
            <a:pPr lvl="2"/>
            <a:endParaRPr lang="en-US" dirty="0">
              <a:cs typeface="Arial"/>
            </a:endParaRPr>
          </a:p>
          <a:p>
            <a:pPr marL="0" indent="0">
              <a:buNone/>
            </a:pPr>
            <a:endParaRPr lang="en-US" sz="1800" dirty="0">
              <a:cs typeface="Arial"/>
            </a:endParaRPr>
          </a:p>
        </p:txBody>
      </p:sp>
      <p:sp>
        <p:nvSpPr>
          <p:cNvPr id="4" name="Datumsplatzhalter 3">
            <a:extLst>
              <a:ext uri="{FF2B5EF4-FFF2-40B4-BE49-F238E27FC236}">
                <a16:creationId xmlns:a16="http://schemas.microsoft.com/office/drawing/2014/main" id="{B51F3365-8830-71D5-B1E8-D031D6FCF566}"/>
              </a:ext>
            </a:extLst>
          </p:cNvPr>
          <p:cNvSpPr>
            <a:spLocks noGrp="1"/>
          </p:cNvSpPr>
          <p:nvPr>
            <p:ph type="dt" sz="half" idx="14"/>
          </p:nvPr>
        </p:nvSpPr>
        <p:spPr/>
        <p:txBody>
          <a:bodyPr/>
          <a:lstStyle/>
          <a:p>
            <a:fld id="{B3FD5DD2-BC1A-4C9C-81FC-0D336EF99937}" type="datetime1">
              <a:rPr lang="en-US" smtClean="0"/>
              <a:t>2/27/2025</a:t>
            </a:fld>
            <a:endParaRPr lang="en-US" dirty="0"/>
          </a:p>
        </p:txBody>
      </p:sp>
      <p:sp>
        <p:nvSpPr>
          <p:cNvPr id="5" name="Fußzeilenplatzhalter 4">
            <a:extLst>
              <a:ext uri="{FF2B5EF4-FFF2-40B4-BE49-F238E27FC236}">
                <a16:creationId xmlns:a16="http://schemas.microsoft.com/office/drawing/2014/main" id="{1B2D849C-ED5F-9B07-ACE4-9CD7FBFE90A0}"/>
              </a:ext>
            </a:extLst>
          </p:cNvPr>
          <p:cNvSpPr>
            <a:spLocks noGrp="1"/>
          </p:cNvSpPr>
          <p:nvPr>
            <p:ph type="ftr" sz="quarter" idx="15"/>
          </p:nvPr>
        </p:nvSpPr>
        <p:spPr/>
        <p:txBody>
          <a:bodyPr/>
          <a:lstStyle/>
          <a:p>
            <a:r>
              <a:rPr lang="en-US" dirty="0"/>
              <a:t>DASP Review Overview </a:t>
            </a:r>
            <a:r>
              <a:rPr lang="en-US" dirty="0" err="1"/>
              <a:t>GeneratioN</a:t>
            </a:r>
            <a:endParaRPr lang="en-US" dirty="0"/>
          </a:p>
        </p:txBody>
      </p:sp>
      <p:sp>
        <p:nvSpPr>
          <p:cNvPr id="6" name="Foliennummernplatzhalter 5">
            <a:extLst>
              <a:ext uri="{FF2B5EF4-FFF2-40B4-BE49-F238E27FC236}">
                <a16:creationId xmlns:a16="http://schemas.microsoft.com/office/drawing/2014/main" id="{962F6022-D89E-443C-9C44-1BBA1500144C}"/>
              </a:ext>
            </a:extLst>
          </p:cNvPr>
          <p:cNvSpPr>
            <a:spLocks noGrp="1"/>
          </p:cNvSpPr>
          <p:nvPr>
            <p:ph type="sldNum" sz="quarter" idx="16"/>
          </p:nvPr>
        </p:nvSpPr>
        <p:spPr/>
        <p:txBody>
          <a:bodyPr/>
          <a:lstStyle/>
          <a:p>
            <a:fld id="{DD2F4C09-65E4-4AD7-8D55-83CBD210ED85}" type="slidenum">
              <a:rPr lang="en-US" smtClean="0"/>
              <a:pPr/>
              <a:t>9</a:t>
            </a:fld>
            <a:endParaRPr lang="en-US" dirty="0"/>
          </a:p>
        </p:txBody>
      </p:sp>
      <p:graphicFrame>
        <p:nvGraphicFramePr>
          <p:cNvPr id="28" name="Table 27">
            <a:extLst>
              <a:ext uri="{FF2B5EF4-FFF2-40B4-BE49-F238E27FC236}">
                <a16:creationId xmlns:a16="http://schemas.microsoft.com/office/drawing/2014/main" id="{A4BF0707-102B-88ED-B1FA-1D342AC2D12E}"/>
              </a:ext>
            </a:extLst>
          </p:cNvPr>
          <p:cNvGraphicFramePr>
            <a:graphicFrameLocks noGrp="1"/>
          </p:cNvGraphicFramePr>
          <p:nvPr>
            <p:extLst>
              <p:ext uri="{D42A27DB-BD31-4B8C-83A1-F6EECF244321}">
                <p14:modId xmlns:p14="http://schemas.microsoft.com/office/powerpoint/2010/main" val="172745479"/>
              </p:ext>
            </p:extLst>
          </p:nvPr>
        </p:nvGraphicFramePr>
        <p:xfrm>
          <a:off x="359998" y="3884341"/>
          <a:ext cx="11281540" cy="2348534"/>
        </p:xfrm>
        <a:graphic>
          <a:graphicData uri="http://schemas.openxmlformats.org/drawingml/2006/table">
            <a:tbl>
              <a:tblPr firstRow="1" bandRow="1">
                <a:tableStyleId>{0E3FDE45-AF77-4B5C-9715-49D594BDF05E}</a:tableStyleId>
              </a:tblPr>
              <a:tblGrid>
                <a:gridCol w="2256308">
                  <a:extLst>
                    <a:ext uri="{9D8B030D-6E8A-4147-A177-3AD203B41FA5}">
                      <a16:colId xmlns:a16="http://schemas.microsoft.com/office/drawing/2014/main" val="1094300276"/>
                    </a:ext>
                  </a:extLst>
                </a:gridCol>
                <a:gridCol w="2256308">
                  <a:extLst>
                    <a:ext uri="{9D8B030D-6E8A-4147-A177-3AD203B41FA5}">
                      <a16:colId xmlns:a16="http://schemas.microsoft.com/office/drawing/2014/main" val="582308527"/>
                    </a:ext>
                  </a:extLst>
                </a:gridCol>
                <a:gridCol w="2256308">
                  <a:extLst>
                    <a:ext uri="{9D8B030D-6E8A-4147-A177-3AD203B41FA5}">
                      <a16:colId xmlns:a16="http://schemas.microsoft.com/office/drawing/2014/main" val="360804573"/>
                    </a:ext>
                  </a:extLst>
                </a:gridCol>
                <a:gridCol w="2256308">
                  <a:extLst>
                    <a:ext uri="{9D8B030D-6E8A-4147-A177-3AD203B41FA5}">
                      <a16:colId xmlns:a16="http://schemas.microsoft.com/office/drawing/2014/main" val="1766606293"/>
                    </a:ext>
                  </a:extLst>
                </a:gridCol>
                <a:gridCol w="2256308">
                  <a:extLst>
                    <a:ext uri="{9D8B030D-6E8A-4147-A177-3AD203B41FA5}">
                      <a16:colId xmlns:a16="http://schemas.microsoft.com/office/drawing/2014/main" val="2675366744"/>
                    </a:ext>
                  </a:extLst>
                </a:gridCol>
              </a:tblGrid>
              <a:tr h="397027">
                <a:tc>
                  <a:txBody>
                    <a:bodyPr/>
                    <a:lstStyle/>
                    <a:p>
                      <a:pPr lvl="0">
                        <a:buNone/>
                      </a:pPr>
                      <a:r>
                        <a:rPr lang="en-US" sz="1400"/>
                        <a:t>Reviewer</a:t>
                      </a:r>
                    </a:p>
                  </a:txBody>
                  <a:tcPr/>
                </a:tc>
                <a:tc>
                  <a:txBody>
                    <a:bodyPr/>
                    <a:lstStyle/>
                    <a:p>
                      <a:pPr lvl="0">
                        <a:buNone/>
                      </a:pPr>
                      <a:r>
                        <a:rPr lang="en-US" sz="1400"/>
                        <a:t>Sentence</a:t>
                      </a:r>
                    </a:p>
                  </a:txBody>
                  <a:tcPr/>
                </a:tc>
                <a:tc>
                  <a:txBody>
                    <a:bodyPr/>
                    <a:lstStyle/>
                    <a:p>
                      <a:pPr lvl="0">
                        <a:buNone/>
                      </a:pPr>
                      <a:r>
                        <a:rPr lang="en-US" sz="1400"/>
                        <a:t>Aspect</a:t>
                      </a:r>
                    </a:p>
                  </a:txBody>
                  <a:tcPr/>
                </a:tc>
                <a:tc>
                  <a:txBody>
                    <a:bodyPr/>
                    <a:lstStyle/>
                    <a:p>
                      <a:pPr lvl="0">
                        <a:buNone/>
                      </a:pPr>
                      <a:r>
                        <a:rPr lang="en-US" sz="1400"/>
                        <a:t>Review Action</a:t>
                      </a:r>
                    </a:p>
                  </a:txBody>
                  <a:tcPr/>
                </a:tc>
                <a:tc>
                  <a:txBody>
                    <a:bodyPr/>
                    <a:lstStyle/>
                    <a:p>
                      <a:pPr lvl="0">
                        <a:buNone/>
                      </a:pPr>
                      <a:r>
                        <a:rPr lang="en-US" sz="1400"/>
                        <a:t>Fine Review Action </a:t>
                      </a:r>
                    </a:p>
                  </a:txBody>
                  <a:tcPr/>
                </a:tc>
                <a:extLst>
                  <a:ext uri="{0D108BD9-81ED-4DB2-BD59-A6C34878D82A}">
                    <a16:rowId xmlns:a16="http://schemas.microsoft.com/office/drawing/2014/main" val="388090053"/>
                  </a:ext>
                </a:extLst>
              </a:tr>
              <a:tr h="397027">
                <a:tc>
                  <a:txBody>
                    <a:bodyPr/>
                    <a:lstStyle/>
                    <a:p>
                      <a:r>
                        <a:rPr lang="en-US" sz="1400"/>
                        <a:t>Reviewer vnao9</a:t>
                      </a:r>
                    </a:p>
                  </a:txBody>
                  <a:tcPr/>
                </a:tc>
                <a:tc>
                  <a:txBody>
                    <a:bodyPr/>
                    <a:lstStyle/>
                    <a:p>
                      <a:pPr lvl="0">
                        <a:buNone/>
                      </a:pPr>
                      <a:r>
                        <a:rPr lang="en-US" sz="1400"/>
                        <a:t>This paper is appropriate.</a:t>
                      </a:r>
                      <a:endParaRPr lang="en-US"/>
                    </a:p>
                  </a:txBody>
                  <a:tcPr/>
                </a:tc>
                <a:tc>
                  <a:txBody>
                    <a:bodyPr/>
                    <a:lstStyle/>
                    <a:p>
                      <a:r>
                        <a:rPr lang="en-US" sz="1400"/>
                        <a:t>Asp_substance</a:t>
                      </a:r>
                      <a:endParaRPr lang="en-US" sz="1400" err="1"/>
                    </a:p>
                  </a:txBody>
                  <a:tcPr/>
                </a:tc>
                <a:tc>
                  <a:txBody>
                    <a:bodyPr/>
                    <a:lstStyle/>
                    <a:p>
                      <a:r>
                        <a:rPr lang="en-US" sz="1400"/>
                        <a:t>Arg_evaluative </a:t>
                      </a:r>
                    </a:p>
                  </a:txBody>
                  <a:tcPr/>
                </a:tc>
                <a:tc>
                  <a:txBody>
                    <a:bodyPr/>
                    <a:lstStyle/>
                    <a:p>
                      <a:r>
                        <a:rPr lang="en-US" sz="1400"/>
                        <a:t>none</a:t>
                      </a:r>
                    </a:p>
                  </a:txBody>
                  <a:tcPr/>
                </a:tc>
                <a:extLst>
                  <a:ext uri="{0D108BD9-81ED-4DB2-BD59-A6C34878D82A}">
                    <a16:rowId xmlns:a16="http://schemas.microsoft.com/office/drawing/2014/main" val="2827347625"/>
                  </a:ext>
                </a:extLst>
              </a:tr>
              <a:tr h="397027">
                <a:tc>
                  <a:txBody>
                    <a:bodyPr/>
                    <a:lstStyle/>
                    <a:p>
                      <a:pPr lvl="0">
                        <a:buNone/>
                      </a:pPr>
                      <a:r>
                        <a:rPr lang="en-US" sz="1400" b="0" u="none" strike="noStrike" noProof="0">
                          <a:solidFill>
                            <a:schemeClr val="tx1"/>
                          </a:solidFill>
                        </a:rPr>
                        <a:t>Reviewer vnao9</a:t>
                      </a:r>
                      <a:endParaRPr lang="en-US" b="0">
                        <a:solidFill>
                          <a:schemeClr val="tx1"/>
                        </a:solidFill>
                      </a:endParaRPr>
                    </a:p>
                    <a:p>
                      <a:pPr lvl="0">
                        <a:buNone/>
                      </a:pPr>
                      <a:endParaRPr lang="en-US" sz="1400"/>
                    </a:p>
                  </a:txBody>
                  <a:tcPr/>
                </a:tc>
                <a:tc>
                  <a:txBody>
                    <a:bodyPr/>
                    <a:lstStyle/>
                    <a:p>
                      <a:pPr lvl="0">
                        <a:buNone/>
                      </a:pPr>
                      <a:r>
                        <a:rPr lang="en-US" sz="1400"/>
                        <a:t>The results are shown ...</a:t>
                      </a:r>
                    </a:p>
                  </a:txBody>
                  <a:tcPr/>
                </a:tc>
                <a:tc>
                  <a:txBody>
                    <a:bodyPr/>
                    <a:lstStyle/>
                    <a:p>
                      <a:pPr lvl="0">
                        <a:buNone/>
                      </a:pPr>
                      <a:r>
                        <a:rPr lang="en-US" sz="1400"/>
                        <a:t>none</a:t>
                      </a:r>
                    </a:p>
                  </a:txBody>
                  <a:tcPr/>
                </a:tc>
                <a:tc>
                  <a:txBody>
                    <a:bodyPr/>
                    <a:lstStyle/>
                    <a:p>
                      <a:r>
                        <a:rPr lang="en-US" sz="1400" err="1"/>
                        <a:t>Arg_structuring</a:t>
                      </a:r>
                      <a:r>
                        <a:rPr lang="en-US" sz="1400"/>
                        <a:t> </a:t>
                      </a:r>
                    </a:p>
                  </a:txBody>
                  <a:tcPr/>
                </a:tc>
                <a:tc>
                  <a:txBody>
                    <a:bodyPr/>
                    <a:lstStyle/>
                    <a:p>
                      <a:r>
                        <a:rPr lang="en-US" sz="1400" err="1"/>
                        <a:t>Arg_structuring</a:t>
                      </a:r>
                      <a:r>
                        <a:rPr lang="en-US" sz="1400"/>
                        <a:t>_</a:t>
                      </a:r>
                      <a:br>
                        <a:rPr lang="en-US" sz="1400"/>
                      </a:br>
                      <a:r>
                        <a:rPr lang="en-US" sz="1400"/>
                        <a:t>summary</a:t>
                      </a:r>
                    </a:p>
                  </a:txBody>
                  <a:tcPr/>
                </a:tc>
                <a:extLst>
                  <a:ext uri="{0D108BD9-81ED-4DB2-BD59-A6C34878D82A}">
                    <a16:rowId xmlns:a16="http://schemas.microsoft.com/office/drawing/2014/main" val="3066396309"/>
                  </a:ext>
                </a:extLst>
              </a:tr>
              <a:tr h="397027">
                <a:tc>
                  <a:txBody>
                    <a:bodyPr/>
                    <a:lstStyle/>
                    <a:p>
                      <a:pPr lvl="0">
                        <a:buNone/>
                      </a:pPr>
                      <a:r>
                        <a:rPr lang="en-US" sz="1400" b="0" u="none" strike="noStrike" noProof="0">
                          <a:solidFill>
                            <a:srgbClr val="000000"/>
                          </a:solidFill>
                        </a:rPr>
                        <a:t>Reviewer jca7f</a:t>
                      </a:r>
                      <a:endParaRPr lang="en-US" b="0" i="0" u="none" strike="noStrike" noProof="0">
                        <a:solidFill>
                          <a:srgbClr val="000000"/>
                        </a:solidFill>
                        <a:latin typeface="Arial"/>
                      </a:endParaRPr>
                    </a:p>
                  </a:txBody>
                  <a:tcPr/>
                </a:tc>
                <a:tc>
                  <a:txBody>
                    <a:bodyPr/>
                    <a:lstStyle/>
                    <a:p>
                      <a:pPr lvl="0">
                        <a:buNone/>
                      </a:pPr>
                      <a:r>
                        <a:rPr lang="en-US" sz="1400"/>
                        <a:t>"lampda" is spelled "lambda".</a:t>
                      </a:r>
                    </a:p>
                  </a:txBody>
                  <a:tcPr/>
                </a:tc>
                <a:tc>
                  <a:txBody>
                    <a:bodyPr/>
                    <a:lstStyle/>
                    <a:p>
                      <a:pPr lvl="0">
                        <a:buNone/>
                      </a:pPr>
                      <a:r>
                        <a:rPr lang="en-US" sz="1400" b="0" u="none" strike="noStrike" noProof="0">
                          <a:solidFill>
                            <a:srgbClr val="000000"/>
                          </a:solidFill>
                        </a:rPr>
                        <a:t>Arg_other</a:t>
                      </a:r>
                      <a:endParaRPr lang="en-US" err="1"/>
                    </a:p>
                  </a:txBody>
                  <a:tcPr/>
                </a:tc>
                <a:tc>
                  <a:txBody>
                    <a:bodyPr/>
                    <a:lstStyle/>
                    <a:p>
                      <a:r>
                        <a:rPr lang="en-US" sz="1400"/>
                        <a:t>Arg_request</a:t>
                      </a:r>
                      <a:endParaRPr lang="en-US" sz="1400" err="1"/>
                    </a:p>
                  </a:txBody>
                  <a:tcPr/>
                </a:tc>
                <a:tc>
                  <a:txBody>
                    <a:bodyPr/>
                    <a:lstStyle/>
                    <a:p>
                      <a:r>
                        <a:rPr lang="en-US" sz="1400"/>
                        <a:t>Arg_request_</a:t>
                      </a:r>
                      <a:br>
                        <a:rPr lang="en-US" sz="1400"/>
                      </a:br>
                      <a:r>
                        <a:rPr lang="en-US" sz="1400"/>
                        <a:t>typo</a:t>
                      </a:r>
                    </a:p>
                  </a:txBody>
                  <a:tcPr/>
                </a:tc>
                <a:extLst>
                  <a:ext uri="{0D108BD9-81ED-4DB2-BD59-A6C34878D82A}">
                    <a16:rowId xmlns:a16="http://schemas.microsoft.com/office/drawing/2014/main" val="2407344186"/>
                  </a:ext>
                </a:extLst>
              </a:tr>
              <a:tr h="397027">
                <a:tc>
                  <a:txBody>
                    <a:bodyPr/>
                    <a:lstStyle/>
                    <a:p>
                      <a:pPr lvl="0">
                        <a:buNone/>
                      </a:pPr>
                      <a:r>
                        <a:rPr lang="en-US" sz="1400" b="0" u="none" strike="noStrike" noProof="0">
                          <a:solidFill>
                            <a:srgbClr val="000000"/>
                          </a:solidFill>
                        </a:rPr>
                        <a:t>Reviewer jca7f</a:t>
                      </a:r>
                      <a:endParaRPr lang="en-US"/>
                    </a:p>
                  </a:txBody>
                  <a:tcPr/>
                </a:tc>
                <a:tc>
                  <a:txBody>
                    <a:bodyPr/>
                    <a:lstStyle/>
                    <a:p>
                      <a:r>
                        <a:rPr lang="en-US" sz="1400"/>
                        <a:t>This suggests ...</a:t>
                      </a:r>
                    </a:p>
                  </a:txBody>
                  <a:tcPr/>
                </a:tc>
                <a:tc>
                  <a:txBody>
                    <a:bodyPr/>
                    <a:lstStyle/>
                    <a:p>
                      <a:r>
                        <a:rPr lang="en-US" sz="1400"/>
                        <a:t>Asp_clarity</a:t>
                      </a:r>
                      <a:endParaRPr lang="en-US" sz="1400" err="1"/>
                    </a:p>
                  </a:txBody>
                  <a:tcPr/>
                </a:tc>
                <a:tc>
                  <a:txBody>
                    <a:bodyPr/>
                    <a:lstStyle/>
                    <a:p>
                      <a:r>
                        <a:rPr lang="en-US" sz="1400"/>
                        <a:t>Arg_request</a:t>
                      </a:r>
                      <a:endParaRPr lang="en-US" sz="1400" err="1"/>
                    </a:p>
                  </a:txBody>
                  <a:tcPr/>
                </a:tc>
                <a:tc>
                  <a:txBody>
                    <a:bodyPr/>
                    <a:lstStyle/>
                    <a:p>
                      <a:r>
                        <a:rPr lang="en-US" sz="1400" err="1"/>
                        <a:t>Arg_request</a:t>
                      </a:r>
                      <a:r>
                        <a:rPr lang="en-US" sz="1400"/>
                        <a:t>_</a:t>
                      </a:r>
                      <a:br>
                        <a:rPr lang="en-US" sz="1400"/>
                      </a:br>
                      <a:r>
                        <a:rPr lang="en-US" sz="1400"/>
                        <a:t>explanation</a:t>
                      </a:r>
                    </a:p>
                  </a:txBody>
                  <a:tcPr/>
                </a:tc>
                <a:extLst>
                  <a:ext uri="{0D108BD9-81ED-4DB2-BD59-A6C34878D82A}">
                    <a16:rowId xmlns:a16="http://schemas.microsoft.com/office/drawing/2014/main" val="657133467"/>
                  </a:ext>
                </a:extLst>
              </a:tr>
            </a:tbl>
          </a:graphicData>
        </a:graphic>
      </p:graphicFrame>
      <p:sp>
        <p:nvSpPr>
          <p:cNvPr id="9" name="Rectangle: Rounded Corners 32">
            <a:extLst>
              <a:ext uri="{FF2B5EF4-FFF2-40B4-BE49-F238E27FC236}">
                <a16:creationId xmlns:a16="http://schemas.microsoft.com/office/drawing/2014/main" id="{7FA2D416-FCDE-2260-99B2-17B41F0999DC}"/>
              </a:ext>
            </a:extLst>
          </p:cNvPr>
          <p:cNvSpPr/>
          <p:nvPr/>
        </p:nvSpPr>
        <p:spPr>
          <a:xfrm>
            <a:off x="7161159" y="3462958"/>
            <a:ext cx="1256835" cy="297481"/>
          </a:xfrm>
          <a:prstGeom prst="roundRect">
            <a:avLst/>
          </a:prstGeom>
          <a:solidFill>
            <a:srgbClr val="3A60B2"/>
          </a:solidFill>
          <a:ln w="57150">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6 + None</a:t>
            </a:r>
          </a:p>
        </p:txBody>
      </p:sp>
      <p:sp>
        <p:nvSpPr>
          <p:cNvPr id="10" name="Rectangle: Rounded Corners 32">
            <a:extLst>
              <a:ext uri="{FF2B5EF4-FFF2-40B4-BE49-F238E27FC236}">
                <a16:creationId xmlns:a16="http://schemas.microsoft.com/office/drawing/2014/main" id="{9686E200-1D40-C02F-A154-E7E0CA3F2356}"/>
              </a:ext>
            </a:extLst>
          </p:cNvPr>
          <p:cNvSpPr/>
          <p:nvPr/>
        </p:nvSpPr>
        <p:spPr>
          <a:xfrm>
            <a:off x="4948357" y="3462958"/>
            <a:ext cx="1256835" cy="297481"/>
          </a:xfrm>
          <a:prstGeom prst="roundRect">
            <a:avLst/>
          </a:prstGeom>
          <a:solidFill>
            <a:srgbClr val="3A60B2"/>
          </a:solidFill>
          <a:ln w="57150">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8 + None</a:t>
            </a:r>
          </a:p>
        </p:txBody>
      </p:sp>
      <p:sp>
        <p:nvSpPr>
          <p:cNvPr id="11" name="Rectangle: Rounded Corners 32">
            <a:extLst>
              <a:ext uri="{FF2B5EF4-FFF2-40B4-BE49-F238E27FC236}">
                <a16:creationId xmlns:a16="http://schemas.microsoft.com/office/drawing/2014/main" id="{182C98D7-4739-40F5-109E-1229358646A8}"/>
              </a:ext>
            </a:extLst>
          </p:cNvPr>
          <p:cNvSpPr/>
          <p:nvPr/>
        </p:nvSpPr>
        <p:spPr>
          <a:xfrm>
            <a:off x="9417398" y="3462958"/>
            <a:ext cx="1256835" cy="297481"/>
          </a:xfrm>
          <a:prstGeom prst="roundRect">
            <a:avLst/>
          </a:prstGeom>
          <a:solidFill>
            <a:srgbClr val="3A60B2"/>
          </a:solidFill>
          <a:ln w="57150">
            <a:solidFill>
              <a:srgbClr val="3A60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9 + None</a:t>
            </a:r>
          </a:p>
        </p:txBody>
      </p:sp>
    </p:spTree>
    <p:extLst>
      <p:ext uri="{BB962C8B-B14F-4D97-AF65-F5344CB8AC3E}">
        <p14:creationId xmlns:p14="http://schemas.microsoft.com/office/powerpoint/2010/main" val="3183380873"/>
      </p:ext>
    </p:extLst>
  </p:cSld>
  <p:clrMapOvr>
    <a:masterClrMapping/>
  </p:clrMapOvr>
</p:sld>
</file>

<file path=ppt/theme/theme1.xml><?xml version="1.0" encoding="utf-8"?>
<a:theme xmlns:a="http://schemas.openxmlformats.org/drawingml/2006/main" name="Template">
  <a:themeElements>
    <a:clrScheme name="TUDa">
      <a:dk1>
        <a:sysClr val="windowText" lastClr="000000"/>
      </a:dk1>
      <a:lt1>
        <a:sysClr val="window" lastClr="FFFFFF"/>
      </a:lt1>
      <a:dk2>
        <a:srgbClr val="44546A"/>
      </a:dk2>
      <a:lt2>
        <a:srgbClr val="E7E6E6"/>
      </a:lt2>
      <a:accent1>
        <a:srgbClr val="E6001A"/>
      </a:accent1>
      <a:accent2>
        <a:srgbClr val="004E8A"/>
      </a:accent2>
      <a:accent3>
        <a:srgbClr val="009CDA"/>
      </a:accent3>
      <a:accent4>
        <a:srgbClr val="00689D"/>
      </a:accent4>
      <a:accent5>
        <a:srgbClr val="B5B5B5"/>
      </a:accent5>
      <a:accent6>
        <a:srgbClr val="535353"/>
      </a:accent6>
      <a:hlink>
        <a:srgbClr val="243572"/>
      </a:hlink>
      <a:folHlink>
        <a:srgbClr val="611C73"/>
      </a:folHlink>
    </a:clrScheme>
    <a:fontScheme name="TU Darmstadt 2023">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2970</Words>
  <Application>Microsoft Office PowerPoint</Application>
  <PresentationFormat>Breitbild</PresentationFormat>
  <Paragraphs>800</Paragraphs>
  <Slides>44</Slides>
  <Notes>26</Notes>
  <HiddenSlides>0</HiddenSlides>
  <MMClips>1</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44</vt:i4>
      </vt:variant>
    </vt:vector>
  </HeadingPairs>
  <TitlesOfParts>
    <vt:vector size="52" baseType="lpstr">
      <vt:lpstr>Abadi Extra Light</vt:lpstr>
      <vt:lpstr>Aptos</vt:lpstr>
      <vt:lpstr>Arial</vt:lpstr>
      <vt:lpstr>Arial Black</vt:lpstr>
      <vt:lpstr>Calibri</vt:lpstr>
      <vt:lpstr>Courier New</vt:lpstr>
      <vt:lpstr>Wingdings</vt:lpstr>
      <vt:lpstr>Template</vt:lpstr>
      <vt:lpstr>PowerPoint-Präsentation</vt:lpstr>
      <vt:lpstr>Structure </vt:lpstr>
      <vt:lpstr>Peer Review Process</vt:lpstr>
      <vt:lpstr>Peer Review Process</vt:lpstr>
      <vt:lpstr>Peer Review Process</vt:lpstr>
      <vt:lpstr>Peer Review Process</vt:lpstr>
      <vt:lpstr>Peer Review Process</vt:lpstr>
      <vt:lpstr>Peer Review Process</vt:lpstr>
      <vt:lpstr>RELATED wORK</vt:lpstr>
      <vt:lpstr>RELATED wORK</vt:lpstr>
      <vt:lpstr>Product Vision</vt:lpstr>
      <vt:lpstr>Product Vision</vt:lpstr>
      <vt:lpstr>Product Vision</vt:lpstr>
      <vt:lpstr>Product Vision</vt:lpstr>
      <vt:lpstr>System Architecture</vt:lpstr>
      <vt:lpstr>Workflow – Scrum</vt:lpstr>
      <vt:lpstr>Distribution of Work: Johannes Lemken</vt:lpstr>
      <vt:lpstr>Distribution of Work: PhilipP Oehler</vt:lpstr>
      <vt:lpstr>Distribution of Work:  Jan Werth</vt:lpstr>
      <vt:lpstr>Distribution of Work: Zhijingshui Yang</vt:lpstr>
      <vt:lpstr>Distribution of Work: Carmen Appelt</vt:lpstr>
      <vt:lpstr>Model Analysis</vt:lpstr>
      <vt:lpstr>Model Analysis</vt:lpstr>
      <vt:lpstr>Model ANALYSIS  </vt:lpstr>
      <vt:lpstr>Model ANALYSIS </vt:lpstr>
      <vt:lpstr>Model ANALYSIS </vt:lpstr>
      <vt:lpstr>Model ANALYSIS </vt:lpstr>
      <vt:lpstr>Model ANALYSIS </vt:lpstr>
      <vt:lpstr>Demo</vt:lpstr>
      <vt:lpstr>remaiNing tasks</vt:lpstr>
      <vt:lpstr>Thank you For your Attention!</vt:lpstr>
      <vt:lpstr>References </vt:lpstr>
      <vt:lpstr>BackUP </vt:lpstr>
      <vt:lpstr>Demo – Homepage </vt:lpstr>
      <vt:lpstr>Demo – Login </vt:lpstr>
      <vt:lpstr>Demo – Successful Login</vt:lpstr>
      <vt:lpstr>Demo – Provide a Valid URL </vt:lpstr>
      <vt:lpstr>Demo – Results </vt:lpstr>
      <vt:lpstr>Demo – Overview </vt:lpstr>
      <vt:lpstr>Demo – Attitude Roots </vt:lpstr>
      <vt:lpstr>Demo – Expandable Comments</vt:lpstr>
      <vt:lpstr>Demo – Next Page </vt:lpstr>
      <vt:lpstr>Demo – Request Information</vt:lpstr>
      <vt:lpstr>Demo – future Summary Section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2023-05-22T13:03:01Z</dcterms:created>
  <dcterms:modified xsi:type="dcterms:W3CDTF">2025-02-27T10:49:29Z</dcterms:modified>
</cp:coreProperties>
</file>